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5"/>
    <p:sldMasterId id="2147483688" r:id="rId6"/>
    <p:sldMasterId id="2147483712" r:id="rId7"/>
    <p:sldMasterId id="2147483736" r:id="rId8"/>
    <p:sldMasterId id="2147483760" r:id="rId9"/>
    <p:sldMasterId id="2147483785" r:id="rId10"/>
    <p:sldMasterId id="2147483809" r:id="rId11"/>
  </p:sldMasterIdLst>
  <p:notesMasterIdLst>
    <p:notesMasterId r:id="rId66"/>
  </p:notesMasterIdLst>
  <p:sldIdLst>
    <p:sldId id="258" r:id="rId12"/>
    <p:sldId id="259" r:id="rId13"/>
    <p:sldId id="260" r:id="rId14"/>
    <p:sldId id="261" r:id="rId15"/>
    <p:sldId id="264" r:id="rId16"/>
    <p:sldId id="267" r:id="rId17"/>
    <p:sldId id="265" r:id="rId18"/>
    <p:sldId id="266" r:id="rId19"/>
    <p:sldId id="314" r:id="rId20"/>
    <p:sldId id="271" r:id="rId21"/>
    <p:sldId id="272" r:id="rId22"/>
    <p:sldId id="273" r:id="rId23"/>
    <p:sldId id="274" r:id="rId24"/>
    <p:sldId id="277" r:id="rId25"/>
    <p:sldId id="278" r:id="rId26"/>
    <p:sldId id="275" r:id="rId27"/>
    <p:sldId id="276" r:id="rId28"/>
    <p:sldId id="279" r:id="rId29"/>
    <p:sldId id="280" r:id="rId30"/>
    <p:sldId id="281" r:id="rId31"/>
    <p:sldId id="282" r:id="rId32"/>
    <p:sldId id="319" r:id="rId33"/>
    <p:sldId id="284" r:id="rId34"/>
    <p:sldId id="285" r:id="rId35"/>
    <p:sldId id="286" r:id="rId36"/>
    <p:sldId id="287" r:id="rId37"/>
    <p:sldId id="290" r:id="rId38"/>
    <p:sldId id="291" r:id="rId39"/>
    <p:sldId id="288" r:id="rId40"/>
    <p:sldId id="289" r:id="rId41"/>
    <p:sldId id="320" r:id="rId42"/>
    <p:sldId id="293" r:id="rId43"/>
    <p:sldId id="294" r:id="rId44"/>
    <p:sldId id="295" r:id="rId45"/>
    <p:sldId id="296" r:id="rId46"/>
    <p:sldId id="297" r:id="rId47"/>
    <p:sldId id="298" r:id="rId48"/>
    <p:sldId id="299" r:id="rId49"/>
    <p:sldId id="300" r:id="rId50"/>
    <p:sldId id="301" r:id="rId51"/>
    <p:sldId id="321" r:id="rId52"/>
    <p:sldId id="323" r:id="rId53"/>
    <p:sldId id="304" r:id="rId54"/>
    <p:sldId id="305" r:id="rId55"/>
    <p:sldId id="306" r:id="rId56"/>
    <p:sldId id="322" r:id="rId57"/>
    <p:sldId id="308" r:id="rId58"/>
    <p:sldId id="309" r:id="rId59"/>
    <p:sldId id="310" r:id="rId60"/>
    <p:sldId id="311" r:id="rId61"/>
    <p:sldId id="312" r:id="rId62"/>
    <p:sldId id="324" r:id="rId63"/>
    <p:sldId id="325" r:id="rId64"/>
    <p:sldId id="32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810E96-434B-4365-B98F-ABD63A187CC9}">
          <p14:sldIdLst>
            <p14:sldId id="258"/>
            <p14:sldId id="259"/>
          </p14:sldIdLst>
        </p14:section>
        <p14:section name="Intro" id="{41312514-8450-4449-807D-B3E41028CBB6}">
          <p14:sldIdLst>
            <p14:sldId id="260"/>
            <p14:sldId id="261"/>
            <p14:sldId id="264"/>
            <p14:sldId id="267"/>
          </p14:sldIdLst>
        </p14:section>
        <p14:section name="Cognitive Services Overview" id="{EAE03B4C-30AC-42AE-A2EC-E97F2FBE0D42}">
          <p14:sldIdLst>
            <p14:sldId id="265"/>
            <p14:sldId id="266"/>
          </p14:sldIdLst>
        </p14:section>
        <p14:section name="Vision" id="{29B3F61F-66FF-49C6-B7F7-6BCCCF4F9131}">
          <p14:sldIdLst>
            <p14:sldId id="314"/>
            <p14:sldId id="271"/>
            <p14:sldId id="272"/>
            <p14:sldId id="273"/>
            <p14:sldId id="274"/>
            <p14:sldId id="277"/>
            <p14:sldId id="278"/>
            <p14:sldId id="275"/>
            <p14:sldId id="276"/>
            <p14:sldId id="279"/>
            <p14:sldId id="280"/>
            <p14:sldId id="281"/>
            <p14:sldId id="282"/>
          </p14:sldIdLst>
        </p14:section>
        <p14:section name="Speech" id="{9C767F6C-06BE-4CCB-838D-BB79E9F6A5F3}">
          <p14:sldIdLst>
            <p14:sldId id="319"/>
            <p14:sldId id="284"/>
            <p14:sldId id="285"/>
            <p14:sldId id="286"/>
            <p14:sldId id="287"/>
            <p14:sldId id="290"/>
            <p14:sldId id="291"/>
            <p14:sldId id="288"/>
            <p14:sldId id="289"/>
          </p14:sldIdLst>
        </p14:section>
        <p14:section name="Language" id="{EEABB685-B8B8-45D0-B86C-6EBA59AB8D69}">
          <p14:sldIdLst>
            <p14:sldId id="320"/>
            <p14:sldId id="293"/>
            <p14:sldId id="294"/>
            <p14:sldId id="295"/>
            <p14:sldId id="296"/>
            <p14:sldId id="297"/>
            <p14:sldId id="298"/>
            <p14:sldId id="299"/>
            <p14:sldId id="300"/>
            <p14:sldId id="301"/>
          </p14:sldIdLst>
        </p14:section>
        <p14:section name="Language" id="{21E18D0B-1E1E-4302-BC98-0709425FB336}">
          <p14:sldIdLst>
            <p14:sldId id="321"/>
            <p14:sldId id="323"/>
            <p14:sldId id="304"/>
            <p14:sldId id="305"/>
            <p14:sldId id="306"/>
          </p14:sldIdLst>
        </p14:section>
        <p14:section name="Search" id="{8A0A57C7-A452-4253-9F38-507BA25327EC}">
          <p14:sldIdLst>
            <p14:sldId id="322"/>
            <p14:sldId id="308"/>
            <p14:sldId id="309"/>
            <p14:sldId id="310"/>
            <p14:sldId id="311"/>
            <p14:sldId id="312"/>
          </p14:sldIdLst>
        </p14:section>
        <p14:section name="Conclusion" id="{87497DFF-F8C0-40B0-A021-AF248FCFABE5}">
          <p14:sldIdLst>
            <p14:sldId id="324"/>
            <p14:sldId id="325"/>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4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10" autoAdjust="0"/>
    <p:restoredTop sz="76360" autoAdjust="0"/>
  </p:normalViewPr>
  <p:slideViewPr>
    <p:cSldViewPr snapToGrid="0">
      <p:cViewPr varScale="1">
        <p:scale>
          <a:sx n="63" d="100"/>
          <a:sy n="63" d="100"/>
        </p:scale>
        <p:origin x="824" y="37"/>
      </p:cViewPr>
      <p:guideLst/>
    </p:cSldViewPr>
  </p:slideViewPr>
  <p:notesTextViewPr>
    <p:cViewPr>
      <p:scale>
        <a:sx n="1" d="1"/>
        <a:sy n="1" d="1"/>
      </p:scale>
      <p:origin x="0" y="0"/>
    </p:cViewPr>
  </p:notesTextViewPr>
  <p:sorterViewPr>
    <p:cViewPr>
      <p:scale>
        <a:sx n="100" d="100"/>
        <a:sy n="100" d="100"/>
      </p:scale>
      <p:origin x="0" y="-20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viewProps" Target="viewProps.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7.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theme" Target="theme/theme1.xml"/><Relationship Id="rId8" Type="http://schemas.openxmlformats.org/officeDocument/2006/relationships/slideMaster" Target="slideMasters/slideMaster4.xml"/><Relationship Id="rId51" Type="http://schemas.openxmlformats.org/officeDocument/2006/relationships/slide" Target="slides/slide40.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6.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22322-2419-48BB-ADEB-EC66DD673EEA}" type="datetimeFigureOut">
              <a:rPr lang="en-US" smtClean="0"/>
              <a:t>4/3/2016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81ED3B-2C22-4C87-A5B7-47B82DB4EEA7}" type="slidenum">
              <a:rPr lang="en-US" smtClean="0"/>
              <a:t>‹#›</a:t>
            </a:fld>
            <a:endParaRPr lang="en-US"/>
          </a:p>
        </p:txBody>
      </p:sp>
    </p:spTree>
    <p:extLst>
      <p:ext uri="{BB962C8B-B14F-4D97-AF65-F5344CB8AC3E}">
        <p14:creationId xmlns:p14="http://schemas.microsoft.com/office/powerpoint/2010/main" val="3342712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luis.ai/"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1</a:t>
            </a:fld>
            <a:endParaRPr lang="en-US"/>
          </a:p>
        </p:txBody>
      </p:sp>
    </p:spTree>
    <p:extLst>
      <p:ext uri="{BB962C8B-B14F-4D97-AF65-F5344CB8AC3E}">
        <p14:creationId xmlns:p14="http://schemas.microsoft.com/office/powerpoint/2010/main" val="987894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you need an API that gives you actionable information about images used in your app? The Computer Vision API gives you the tools to understand the contents of any image. Create tags identifying objects, beings, or actions present in the image, and then craft coherent sentences to describe it. Whether you want to execute better image search, or you want to create an assistive app for the visually impaired, the Computer Vision API helps get the job done. </a:t>
            </a:r>
          </a:p>
        </p:txBody>
      </p:sp>
    </p:spTree>
    <p:extLst>
      <p:ext uri="{BB962C8B-B14F-4D97-AF65-F5344CB8AC3E}">
        <p14:creationId xmlns:p14="http://schemas.microsoft.com/office/powerpoint/2010/main" val="3749055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1554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53738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46977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are you feeling? Can your app tell? With the Emotion API, you can build an app that recognizes emotions according to facial expressions—giving you the capability to provide an amazing, personalized experience. </a:t>
            </a:r>
          </a:p>
          <a:p>
            <a:r>
              <a:rPr lang="en-US" sz="1200" kern="1200" dirty="0">
                <a:solidFill>
                  <a:schemeClr val="tx1"/>
                </a:solidFill>
                <a:effectLst/>
                <a:latin typeface="+mn-lt"/>
                <a:ea typeface="+mn-ea"/>
                <a:cs typeface="+mn-cs"/>
              </a:rPr>
              <a:t>Using facial expressions, this cloud-based API can detect happiness, neutrality, sadness, contempt, anger, disgust, fear, and surprise. The AI understands these emotions based on universal facial expressions, and it functions cross-culturally, so your app will work around the world.  </a:t>
            </a:r>
          </a:p>
        </p:txBody>
      </p:sp>
    </p:spTree>
    <p:extLst>
      <p:ext uri="{BB962C8B-B14F-4D97-AF65-F5344CB8AC3E}">
        <p14:creationId xmlns:p14="http://schemas.microsoft.com/office/powerpoint/2010/main" val="1861009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43281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Detect human faces and compare similar ones, organize people into groups according to visual similarity, and identify previously tagged people in images. </a:t>
            </a:r>
            <a:endParaRPr lang="zh-CN" altLang="en-US" dirty="0"/>
          </a:p>
        </p:txBody>
      </p:sp>
    </p:spTree>
    <p:extLst>
      <p:ext uri="{BB962C8B-B14F-4D97-AF65-F5344CB8AC3E}">
        <p14:creationId xmlns:p14="http://schemas.microsoft.com/office/powerpoint/2010/main" val="3742136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66890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Intelligent video processing produces stable video output, detects motion, creates intelligent thumbnails, and detects and tracks faces. </a:t>
            </a:r>
            <a:endParaRPr lang="zh-CN" altLang="en-US" dirty="0"/>
          </a:p>
        </p:txBody>
      </p:sp>
    </p:spTree>
    <p:extLst>
      <p:ext uri="{BB962C8B-B14F-4D97-AF65-F5344CB8AC3E}">
        <p14:creationId xmlns:p14="http://schemas.microsoft.com/office/powerpoint/2010/main" val="1558364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6266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0">
                      <a:srgbClr val="FFFFFF"/>
                    </a:gs>
                    <a:gs pos="100000">
                      <a:srgbClr val="FFFFFF"/>
                    </a:gs>
                  </a:gsLst>
                  <a:lin ang="5400000" scaled="0"/>
                </a:gradFill>
                <a:ea typeface="Segoe UI" pitchFamily="34" charset="0"/>
                <a:cs typeface="Segoe UI" pitchFamily="34" charset="0"/>
              </a:rPr>
              <a:t>Hi,</a:t>
            </a:r>
            <a:r>
              <a:rPr lang="en-US" sz="1200" baseline="0" dirty="0">
                <a:gradFill>
                  <a:gsLst>
                    <a:gs pos="0">
                      <a:srgbClr val="FFFFFF"/>
                    </a:gs>
                    <a:gs pos="100000">
                      <a:srgbClr val="FFFFFF"/>
                    </a:gs>
                  </a:gsLst>
                  <a:lin ang="5400000" scaled="0"/>
                </a:gradFill>
                <a:ea typeface="Segoe UI" pitchFamily="34" charset="0"/>
                <a:cs typeface="Segoe UI" pitchFamily="34" charset="0"/>
              </a:rPr>
              <a:t> I’m ___, and I’m excited to discuss Microsoft’s Cortana Intelligence Suite, and the value it can deliver to your organization.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More specifically, we’re going to talk about Microsoft Cognitive Services. </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61321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82806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3246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95555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Convert audio to text, understand intent, and convert text back to speech for natural responsiveness. </a:t>
            </a:r>
          </a:p>
          <a:p>
            <a:endParaRPr lang="en-US" altLang="zh-CN" dirty="0">
              <a:effectLst/>
            </a:endParaRPr>
          </a:p>
          <a:p>
            <a:r>
              <a:rPr lang="en-US" dirty="0">
                <a:effectLst/>
              </a:rPr>
              <a:t>Speech Intent Recognition can, in addition to returning recognized text from audio inputs, also return structured information about the speech to apps that parse the intent of the speaker and drive further actions by the app. Models trained by </a:t>
            </a:r>
            <a:r>
              <a:rPr lang="en-US" dirty="0">
                <a:effectLst/>
                <a:hlinkClick r:id="rId3"/>
              </a:rPr>
              <a:t>Project Oxford LUIS</a:t>
            </a:r>
            <a:r>
              <a:rPr lang="en-US" dirty="0">
                <a:effectLst/>
              </a:rPr>
              <a:t> service are used to generate the intent. </a:t>
            </a:r>
            <a:endParaRPr lang="zh-CN" altLang="en-US" dirty="0"/>
          </a:p>
        </p:txBody>
      </p:sp>
    </p:spTree>
    <p:extLst>
      <p:ext uri="{BB962C8B-B14F-4D97-AF65-F5344CB8AC3E}">
        <p14:creationId xmlns:p14="http://schemas.microsoft.com/office/powerpoint/2010/main" val="2940660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46516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41923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11392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Eliminate speech recognition barriers like speaking style, background noise, and vocabulary. </a:t>
            </a:r>
          </a:p>
          <a:p>
            <a:r>
              <a:rPr lang="en-US" sz="1200" kern="1200" dirty="0">
                <a:solidFill>
                  <a:schemeClr val="tx1"/>
                </a:solidFill>
                <a:effectLst/>
                <a:latin typeface="+mn-lt"/>
                <a:ea typeface="+mn-ea"/>
                <a:cs typeface="+mn-cs"/>
              </a:rPr>
              <a:t>Does your speech recognition work with varied user populations, vocabularies, or with background noise? The Custom Recognition Intelligent Service (CRIS) helps you create custom speech recognition endpoints—so accents and environments are features, not challenges. </a:t>
            </a:r>
          </a:p>
          <a:p>
            <a:r>
              <a:rPr lang="en-US" sz="1200" kern="1200" dirty="0">
                <a:solidFill>
                  <a:schemeClr val="tx1"/>
                </a:solidFill>
                <a:effectLst/>
                <a:latin typeface="+mn-lt"/>
                <a:ea typeface="+mn-ea"/>
                <a:cs typeface="+mn-cs"/>
              </a:rPr>
              <a:t>Customize your speech recognition by vocabulary and speaking style, create custom acoustic models to match the expected environment of your users, and tap into the API's powerful intelligence to create speech recognition endpoints customized to your app's needs. Turn language barriers into features with CRIS. </a:t>
            </a:r>
          </a:p>
        </p:txBody>
      </p:sp>
    </p:spTree>
    <p:extLst>
      <p:ext uri="{BB962C8B-B14F-4D97-AF65-F5344CB8AC3E}">
        <p14:creationId xmlns:p14="http://schemas.microsoft.com/office/powerpoint/2010/main" val="3104808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65435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Your users' voices are their passports with the Speaker Recognition API. Your app can authenticate identities by using someone's voice, giving your users the capability to interact securely through speech. </a:t>
            </a:r>
          </a:p>
        </p:txBody>
      </p:sp>
    </p:spTree>
    <p:extLst>
      <p:ext uri="{BB962C8B-B14F-4D97-AF65-F5344CB8AC3E}">
        <p14:creationId xmlns:p14="http://schemas.microsoft.com/office/powerpoint/2010/main" val="2302972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But first, let me provide you a quick overview</a:t>
            </a:r>
            <a:r>
              <a:rPr lang="en-US" sz="1200" kern="1200" baseline="0" dirty="0">
                <a:solidFill>
                  <a:schemeClr val="tx1"/>
                </a:solidFill>
                <a:effectLst/>
                <a:latin typeface="Segoe UI Light" pitchFamily="34" charset="0"/>
                <a:ea typeface="+mn-ea"/>
                <a:cs typeface="+mn-cs"/>
              </a:rPr>
              <a:t> about how business is being transformed by three trends.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Today, </a:t>
            </a:r>
            <a:r>
              <a:rPr lang="en-US" sz="1200" kern="1200" baseline="0" dirty="0">
                <a:solidFill>
                  <a:schemeClr val="tx1"/>
                </a:solidFill>
                <a:effectLst/>
                <a:latin typeface="Segoe UI Light" pitchFamily="34" charset="0"/>
                <a:ea typeface="+mn-ea"/>
                <a:cs typeface="+mn-cs"/>
              </a:rPr>
              <a:t>t</a:t>
            </a:r>
            <a:r>
              <a:rPr lang="en-US" sz="1200" kern="1200" dirty="0">
                <a:solidFill>
                  <a:schemeClr val="tx1"/>
                </a:solidFill>
                <a:effectLst/>
                <a:latin typeface="Segoe UI Light" pitchFamily="34" charset="0"/>
                <a:ea typeface="+mn-ea"/>
                <a:cs typeface="+mn-cs"/>
              </a:rPr>
              <a:t>he world around us is rapidly changing, faster than at any other point in history. This is an</a:t>
            </a:r>
            <a:r>
              <a:rPr lang="en-US" sz="1200" kern="1200" baseline="0" dirty="0">
                <a:solidFill>
                  <a:schemeClr val="tx1"/>
                </a:solidFill>
                <a:effectLst/>
                <a:latin typeface="Segoe UI Light" pitchFamily="34" charset="0"/>
                <a:ea typeface="+mn-ea"/>
                <a:cs typeface="+mn-cs"/>
              </a:rPr>
              <a:t> indicator </a:t>
            </a:r>
            <a:r>
              <a:rPr lang="en-US" sz="1200" kern="1200" dirty="0">
                <a:solidFill>
                  <a:schemeClr val="tx1"/>
                </a:solidFill>
                <a:effectLst/>
                <a:latin typeface="Segoe UI Light" pitchFamily="34" charset="0"/>
                <a:ea typeface="+mn-ea"/>
                <a:cs typeface="+mn-cs"/>
              </a:rPr>
              <a:t>of the</a:t>
            </a:r>
            <a:r>
              <a:rPr lang="en-US" sz="1200" dirty="0"/>
              <a:t> </a:t>
            </a:r>
            <a:r>
              <a:rPr lang="en-US" sz="1200" b="1" dirty="0"/>
              <a:t>fourth industrial revolution</a:t>
            </a:r>
            <a:r>
              <a:rPr lang="en-US" sz="1200" baseline="0" dirty="0"/>
              <a:t> that is </a:t>
            </a:r>
            <a:r>
              <a:rPr lang="en-US" sz="1200" dirty="0"/>
              <a:t>emerging, largely driven by the </a:t>
            </a:r>
            <a:r>
              <a:rPr lang="en-US" sz="1200" baseline="0" dirty="0"/>
              <a:t>rise of Big Data, the growth of the cloud</a:t>
            </a:r>
            <a:r>
              <a:rPr lang="en-US" sz="1200" dirty="0"/>
              <a:t>,</a:t>
            </a:r>
            <a:r>
              <a:rPr lang="en-US" sz="1200" baseline="0" dirty="0"/>
              <a:t> and a new </a:t>
            </a:r>
            <a:r>
              <a:rPr lang="en-US" sz="1200" dirty="0"/>
              <a:t>era </a:t>
            </a:r>
            <a:r>
              <a:rPr lang="en-US" sz="1200" baseline="0" dirty="0"/>
              <a:t>of intelligence capabilities.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Thanks to the exponential proliferation of small, inexpensive chips and processors, computers are as ubiquitous as the people who use them – from traditional computers, tablets and phones to sensors and wearables.  Machines are everywhere,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constantly creating, collecting and making sense of the data in our midst. With the magic of machine learning and the limitless computing power of the cloud, this data is giving rise to intelligence that is augmenting human capabilities in exciting new ways.</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Together, these technologies have the power to disrupt almost every industry, which</a:t>
            </a:r>
            <a:r>
              <a:rPr lang="en-US" sz="1200" kern="1200" baseline="0" dirty="0">
                <a:solidFill>
                  <a:schemeClr val="tx1"/>
                </a:solidFill>
                <a:effectLst/>
                <a:latin typeface="Segoe UI Light" pitchFamily="34" charset="0"/>
                <a:ea typeface="+mn-ea"/>
                <a:cs typeface="+mn-cs"/>
              </a:rPr>
              <a:t> is</a:t>
            </a:r>
            <a:r>
              <a:rPr lang="en-US" sz="1200" kern="1200" dirty="0">
                <a:solidFill>
                  <a:schemeClr val="tx1"/>
                </a:solidFill>
                <a:effectLst/>
                <a:latin typeface="Segoe UI Light" pitchFamily="34" charset="0"/>
                <a:ea typeface="+mn-ea"/>
                <a:cs typeface="+mn-cs"/>
              </a:rPr>
              <a:t> why this</a:t>
            </a:r>
            <a:r>
              <a:rPr lang="en-US" sz="1200" kern="1200" baseline="0" dirty="0">
                <a:solidFill>
                  <a:schemeClr val="tx1"/>
                </a:solidFill>
                <a:effectLst/>
                <a:latin typeface="Segoe UI Light" pitchFamily="34" charset="0"/>
                <a:ea typeface="+mn-ea"/>
                <a:cs typeface="+mn-cs"/>
              </a:rPr>
              <a:t> era is being heralded as the </a:t>
            </a:r>
            <a:r>
              <a:rPr lang="en-US" sz="1200" kern="1200" dirty="0">
                <a:solidFill>
                  <a:schemeClr val="tx1"/>
                </a:solidFill>
                <a:effectLst/>
                <a:latin typeface="Segoe UI Light" pitchFamily="34" charset="0"/>
                <a:ea typeface="+mn-ea"/>
                <a:cs typeface="+mn-cs"/>
              </a:rPr>
              <a:t>fourth industrial revolution.</a:t>
            </a:r>
            <a:r>
              <a:rPr lang="en-US" sz="1200" kern="1200" baseline="0" dirty="0">
                <a:solidFill>
                  <a:schemeClr val="tx1"/>
                </a:solidFill>
                <a:effectLst/>
                <a:latin typeface="Segoe UI Light" pitchFamily="34" charset="0"/>
                <a:ea typeface="+mn-ea"/>
                <a:cs typeface="+mn-cs"/>
              </a:rPr>
              <a:t> The </a:t>
            </a:r>
            <a:r>
              <a:rPr lang="en-US" sz="1200" kern="1200" dirty="0">
                <a:solidFill>
                  <a:schemeClr val="tx1"/>
                </a:solidFill>
                <a:effectLst/>
                <a:latin typeface="Segoe UI Light" pitchFamily="34" charset="0"/>
                <a:ea typeface="+mn-ea"/>
                <a:cs typeface="+mn-cs"/>
              </a:rPr>
              <a:t>breadth and depth of these changes is resulting in the transformation of entire systems of production, management, and governance.</a:t>
            </a:r>
            <a:r>
              <a:rPr lang="en-US" sz="1200" kern="1200" baseline="0" dirty="0">
                <a:solidFill>
                  <a:schemeClr val="tx1"/>
                </a:solidFill>
                <a:effectLst/>
                <a:latin typeface="Segoe UI Light" pitchFamily="34" charset="0"/>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Segoe UI Light" pitchFamily="34"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Segoe UI Light" pitchFamily="34" charset="0"/>
                <a:ea typeface="+mn-ea"/>
                <a:cs typeface="+mn-cs"/>
              </a:rPr>
              <a:t>At Microsoft, our ambition is to democratize the fourth industrial revolution </a:t>
            </a:r>
            <a:r>
              <a:rPr lang="en-US" sz="1200" kern="1200" dirty="0">
                <a:solidFill>
                  <a:schemeClr val="tx1"/>
                </a:solidFill>
                <a:effectLst/>
                <a:latin typeface="Segoe UI Light" pitchFamily="34" charset="0"/>
                <a:ea typeface="+mn-ea"/>
                <a:cs typeface="+mn-cs"/>
              </a:rPr>
              <a:t>by providing the building blocks to empower organizations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large &amp; small – enabling them to build, innovate and transform, and allowing them to get started quickly and see real business impact</a:t>
            </a:r>
            <a:r>
              <a:rPr lang="en-US" sz="1200" kern="1200" baseline="0" dirty="0">
                <a:solidFill>
                  <a:schemeClr val="tx1"/>
                </a:solidFill>
                <a:effectLst/>
                <a:latin typeface="Segoe UI Light" pitchFamily="34" charset="0"/>
                <a:ea typeface="+mn-ea"/>
                <a:cs typeface="+mn-cs"/>
              </a:rPr>
              <a:t> and </a:t>
            </a:r>
            <a:r>
              <a:rPr lang="en-US" sz="1200" kern="1200" dirty="0">
                <a:solidFill>
                  <a:schemeClr val="tx1"/>
                </a:solidFill>
                <a:effectLst/>
                <a:latin typeface="Segoe UI Light" pitchFamily="34" charset="0"/>
                <a:ea typeface="+mn-ea"/>
                <a:cs typeface="+mn-cs"/>
              </a:rPr>
              <a:t>results fast.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We believe an organization’s </a:t>
            </a:r>
            <a:r>
              <a:rPr lang="en-US" sz="1200" b="1" kern="1200" dirty="0">
                <a:solidFill>
                  <a:schemeClr val="tx1"/>
                </a:solidFill>
                <a:effectLst/>
                <a:latin typeface="Segoe UI Light" pitchFamily="34" charset="0"/>
                <a:ea typeface="+mn-ea"/>
                <a:cs typeface="+mn-cs"/>
              </a:rPr>
              <a:t>data is a key strategic asset</a:t>
            </a:r>
            <a:r>
              <a:rPr lang="en-US" sz="1200" kern="1200" dirty="0">
                <a:solidFill>
                  <a:schemeClr val="tx1"/>
                </a:solidFill>
                <a:effectLst/>
                <a:latin typeface="Segoe UI Light" pitchFamily="34" charset="0"/>
                <a:ea typeface="+mn-ea"/>
                <a:cs typeface="+mn-cs"/>
              </a:rPr>
              <a:t> which, when </a:t>
            </a:r>
            <a:r>
              <a:rPr lang="en-US" sz="1200" b="1" kern="1200" dirty="0">
                <a:solidFill>
                  <a:schemeClr val="tx1"/>
                </a:solidFill>
                <a:effectLst/>
                <a:latin typeface="Segoe UI Light" pitchFamily="34" charset="0"/>
                <a:ea typeface="+mn-ea"/>
                <a:cs typeface="+mn-cs"/>
              </a:rPr>
              <a:t>combined with the</a:t>
            </a:r>
            <a:r>
              <a:rPr lang="en-US" sz="1200" b="1" kern="1200" baseline="0" dirty="0">
                <a:solidFill>
                  <a:schemeClr val="tx1"/>
                </a:solidFill>
                <a:effectLst/>
                <a:latin typeface="Segoe UI Light" pitchFamily="34" charset="0"/>
                <a:ea typeface="+mn-ea"/>
                <a:cs typeface="+mn-cs"/>
              </a:rPr>
              <a:t> </a:t>
            </a:r>
            <a:r>
              <a:rPr lang="en-US" sz="1200" b="1" kern="1200" dirty="0">
                <a:solidFill>
                  <a:schemeClr val="tx1"/>
                </a:solidFill>
                <a:effectLst/>
                <a:latin typeface="Segoe UI Light" pitchFamily="34" charset="0"/>
                <a:ea typeface="+mn-ea"/>
                <a:cs typeface="+mn-cs"/>
              </a:rPr>
              <a:t>cloud </a:t>
            </a:r>
            <a:r>
              <a:rPr lang="en-US" sz="1200" b="0" kern="1200" dirty="0">
                <a:solidFill>
                  <a:schemeClr val="tx1"/>
                </a:solidFill>
                <a:effectLst/>
                <a:latin typeface="Segoe UI Light" pitchFamily="34" charset="0"/>
                <a:ea typeface="+mn-ea"/>
                <a:cs typeface="+mn-cs"/>
              </a:rPr>
              <a:t>and the potential </a:t>
            </a:r>
            <a:r>
              <a:rPr lang="en-US" sz="1200" b="0" kern="1200" baseline="0" dirty="0">
                <a:solidFill>
                  <a:schemeClr val="tx1"/>
                </a:solidFill>
                <a:effectLst/>
                <a:latin typeface="Segoe UI Light" pitchFamily="34" charset="0"/>
                <a:ea typeface="+mn-ea"/>
                <a:cs typeface="+mn-cs"/>
              </a:rPr>
              <a:t>of </a:t>
            </a:r>
            <a:r>
              <a:rPr lang="en-US" sz="1200" b="1" kern="1200" dirty="0">
                <a:solidFill>
                  <a:schemeClr val="tx1"/>
                </a:solidFill>
                <a:effectLst/>
                <a:latin typeface="Segoe UI Light" pitchFamily="34" charset="0"/>
                <a:ea typeface="+mn-ea"/>
                <a:cs typeface="+mn-cs"/>
              </a:rPr>
              <a:t>intelligence capabilities</a:t>
            </a:r>
            <a:r>
              <a:rPr lang="en-US" sz="1200" kern="1200" dirty="0">
                <a:solidFill>
                  <a:schemeClr val="tx1"/>
                </a:solidFill>
                <a:effectLst/>
                <a:latin typeface="Segoe UI Light" pitchFamily="34" charset="0"/>
                <a:ea typeface="+mn-ea"/>
                <a:cs typeface="+mn-cs"/>
              </a:rPr>
              <a:t>, provides the opportunity to</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automate</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innovate and increase the speed of business. </a:t>
            </a:r>
            <a:endParaRPr lang="en-US" sz="1200" kern="1200" baseline="0" dirty="0">
              <a:solidFill>
                <a:schemeClr val="tx1"/>
              </a:solidFill>
              <a:effectLst/>
              <a:latin typeface="Segoe UI Light" pitchFamily="34" charset="0"/>
              <a:ea typeface="+mn-ea"/>
              <a:cs typeface="+mn-cs"/>
            </a:endParaRPr>
          </a:p>
          <a:p>
            <a:endParaRPr lang="en-US" sz="1200" b="1"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&lt;Transition&gt;:</a:t>
            </a:r>
            <a:r>
              <a:rPr lang="en-US" sz="1200" b="1" baseline="0" dirty="0"/>
              <a:t> Our Cortana Intelligence Suite is designed to help you capitalize on these trends. </a:t>
            </a:r>
            <a:endParaRPr lang="en-US" sz="1200"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961650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959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48913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The Bing Spell Check API corrects spelling errors, contextually recognizes names and slang, understands homonyms, and supports brand names. </a:t>
            </a:r>
            <a:endParaRPr lang="zh-CN" altLang="en-US" dirty="0"/>
          </a:p>
        </p:txBody>
      </p:sp>
    </p:spTree>
    <p:extLst>
      <p:ext uri="{BB962C8B-B14F-4D97-AF65-F5344CB8AC3E}">
        <p14:creationId xmlns:p14="http://schemas.microsoft.com/office/powerpoint/2010/main" val="4216968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752817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Understand language contextually, so your app communicates with people in the way they speak. </a:t>
            </a:r>
          </a:p>
          <a:p>
            <a:r>
              <a:rPr lang="en-US" sz="1200" kern="1200" dirty="0">
                <a:solidFill>
                  <a:schemeClr val="tx1"/>
                </a:solidFill>
                <a:effectLst/>
                <a:latin typeface="+mn-lt"/>
                <a:ea typeface="+mn-ea"/>
                <a:cs typeface="+mn-cs"/>
              </a:rPr>
              <a:t>Do your apps understand language in the way people speak it—contextually? With the Language Understanding Intelligent Service (LUIS) API, you can integrate language models that understand your users quickly and easily. And if one of our preexisting models won't work, it will guide you through building your own. </a:t>
            </a:r>
          </a:p>
          <a:p>
            <a:r>
              <a:rPr lang="en-US" sz="1200" kern="1200" dirty="0">
                <a:solidFill>
                  <a:schemeClr val="tx1"/>
                </a:solidFill>
                <a:effectLst/>
                <a:latin typeface="+mn-lt"/>
                <a:ea typeface="+mn-ea"/>
                <a:cs typeface="+mn-cs"/>
              </a:rPr>
              <a:t>Prebuilt models will recognize places, times, numbers, and temperatures, and handle common requests like "set an alarm for 8 AM." LUIS supports dialogue and action fulfillment, so your users can carry on a conversation with your app. For example, the input "schedule a meeting with Allison" results in the question "when?," allowing the user to respond "3 PM," and the meeting gets scheduled. </a:t>
            </a:r>
          </a:p>
        </p:txBody>
      </p:sp>
    </p:spTree>
    <p:extLst>
      <p:ext uri="{BB962C8B-B14F-4D97-AF65-F5344CB8AC3E}">
        <p14:creationId xmlns:p14="http://schemas.microsoft.com/office/powerpoint/2010/main" val="1394961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4213" y="1143000"/>
            <a:ext cx="5489575"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079778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030485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You know what your users are saying, but do you know what it means? The Linguistic API uses advanced linguistic analysis tools for natural language processing, giving you access to part-of-speech tagging and parsing. These tools allow you to hone in on important concepts and actions. The API can tap into traditional linguistic analysis tools that allow you to identify the concepts and actions in your text with part-of-speech tagging, and find phrases and concepts using natural language parsers. Whether you’re mining customer feedback, interpreting user commands, or consuming web text, understanding the structure of the text is a critical first step. Try it out below! </a:t>
            </a:r>
            <a:endParaRPr lang="zh-CN" altLang="en-US" dirty="0"/>
          </a:p>
        </p:txBody>
      </p:sp>
    </p:spTree>
    <p:extLst>
      <p:ext uri="{BB962C8B-B14F-4D97-AF65-F5344CB8AC3E}">
        <p14:creationId xmlns:p14="http://schemas.microsoft.com/office/powerpoint/2010/main" val="3680658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Understanding and analyzing unstructured text is an increasingly popular field and includes a wide spectrum of problems such as sentiment analysis, key phrase extraction, topic modeling/extraction, aspect extraction and more.</a:t>
            </a:r>
          </a:p>
          <a:p>
            <a:r>
              <a:rPr lang="en-US" dirty="0"/>
              <a:t>Text Analytics API is a suite of text analytics services : we currently offer APIs for sentiment analysis, key phrase extraction and topic detection for English text, as well as language detection for 120 languages. In this initial preview release, we offer APIs for sentiment analysis and key phrase extraction of English text. No labeled or training data is needed to use the service - just bring your text data. This service is based on research and engineering that originated in Microsoft Research and which has been battle-tested and improved over the past few years.</a:t>
            </a:r>
          </a:p>
        </p:txBody>
      </p:sp>
    </p:spTree>
    <p:extLst>
      <p:ext uri="{BB962C8B-B14F-4D97-AF65-F5344CB8AC3E}">
        <p14:creationId xmlns:p14="http://schemas.microsoft.com/office/powerpoint/2010/main" val="2097563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Automate a variety of standard natural language processing tasks using state-of-the-art language modeling APIs.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Do you need to know how frequently certain words appear together? Or figure out which words a user might type next? Or how to break a hashtag into individual words? The Web Language Model API lets your app do all of this quickly and </a:t>
            </a:r>
            <a:r>
              <a:rPr lang="en-US" sz="1200" kern="1200" dirty="0" err="1">
                <a:solidFill>
                  <a:schemeClr val="tx1"/>
                </a:solidFill>
                <a:effectLst/>
                <a:latin typeface="+mn-lt"/>
                <a:ea typeface="+mn-ea"/>
                <a:cs typeface="+mn-cs"/>
              </a:rPr>
              <a:t>accuratel</a:t>
            </a:r>
            <a:r>
              <a:rPr lang="en-US" sz="1200" kern="1200" dirty="0">
                <a:solidFill>
                  <a:schemeClr val="tx1"/>
                </a:solidFill>
                <a:effectLst/>
                <a:latin typeface="+mn-lt"/>
                <a:ea typeface="+mn-ea"/>
                <a:cs typeface="+mn-cs"/>
              </a:rPr>
              <a:t>.</a:t>
            </a:r>
          </a:p>
          <a:p>
            <a:endParaRPr lang="zh-CN" altLang="en-US" dirty="0"/>
          </a:p>
        </p:txBody>
      </p:sp>
    </p:spTree>
    <p:extLst>
      <p:ext uri="{BB962C8B-B14F-4D97-AF65-F5344CB8AC3E}">
        <p14:creationId xmlns:p14="http://schemas.microsoft.com/office/powerpoint/2010/main" val="3427931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is Microsoft’s fully managed </a:t>
            </a:r>
            <a:r>
              <a:rPr lang="en-US" sz="900" b="1" kern="1200" dirty="0">
                <a:solidFill>
                  <a:schemeClr val="tx1"/>
                </a:solidFill>
                <a:effectLst/>
                <a:latin typeface="Segoe UI Light" pitchFamily="34" charset="0"/>
                <a:ea typeface="+mn-ea"/>
                <a:cs typeface="+mn-cs"/>
              </a:rPr>
              <a:t>intelligent, big data and advanced analytics</a:t>
            </a:r>
            <a:r>
              <a:rPr lang="en-US" sz="900" kern="1200" dirty="0">
                <a:solidFill>
                  <a:schemeClr val="tx1"/>
                </a:solidFill>
                <a:effectLst/>
                <a:latin typeface="Segoe UI Light" pitchFamily="34" charset="0"/>
                <a:ea typeface="+mn-ea"/>
                <a:cs typeface="+mn-cs"/>
              </a:rPr>
              <a:t> offering in the cloud,</a:t>
            </a:r>
            <a:r>
              <a:rPr lang="en-US" sz="900" kern="1200" baseline="0" dirty="0">
                <a:solidFill>
                  <a:schemeClr val="tx1"/>
                </a:solidFill>
                <a:effectLst/>
                <a:latin typeface="Segoe UI Light" pitchFamily="34" charset="0"/>
                <a:ea typeface="+mn-ea"/>
                <a:cs typeface="+mn-cs"/>
              </a:rPr>
              <a:t> designed to help </a:t>
            </a:r>
            <a:r>
              <a:rPr lang="en-US" sz="900" dirty="0">
                <a:gradFill>
                  <a:gsLst>
                    <a:gs pos="0">
                      <a:srgbClr val="FFFFFF"/>
                    </a:gs>
                    <a:gs pos="100000">
                      <a:srgbClr val="FFFFFF"/>
                    </a:gs>
                  </a:gsLst>
                  <a:lin ang="5400000" scaled="0"/>
                </a:gradFill>
              </a:rPr>
              <a:t>you </a:t>
            </a:r>
            <a:r>
              <a:rPr lang="en-US" sz="900" b="1" dirty="0">
                <a:gradFill>
                  <a:gsLst>
                    <a:gs pos="0">
                      <a:srgbClr val="FFFFFF"/>
                    </a:gs>
                    <a:gs pos="100000">
                      <a:srgbClr val="FFFFFF"/>
                    </a:gs>
                  </a:gsLst>
                  <a:lin ang="5400000" scaled="0"/>
                </a:gradFill>
              </a:rPr>
              <a:t>transform your data into intelligent action.</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It is a comprehensive suite that brings together technologies throughout Microsoft.</a:t>
            </a:r>
            <a:r>
              <a:rPr lang="en-US" sz="900" kern="1200" baseline="0" dirty="0">
                <a:solidFill>
                  <a:schemeClr val="tx1"/>
                </a:solidFill>
                <a:effectLst/>
                <a:latin typeface="Segoe UI Light" pitchFamily="34" charset="0"/>
                <a:ea typeface="+mn-ea"/>
                <a:cs typeface="+mn-cs"/>
              </a:rPr>
              <a:t> It </a:t>
            </a:r>
            <a:r>
              <a:rPr lang="en-US" sz="900" kern="1200" dirty="0">
                <a:solidFill>
                  <a:schemeClr val="tx1"/>
                </a:solidFill>
                <a:effectLst/>
                <a:latin typeface="Segoe UI Light" pitchFamily="34" charset="0"/>
                <a:ea typeface="+mn-ea"/>
                <a:cs typeface="+mn-cs"/>
              </a:rPr>
              <a:t>provides fast and flexible deployment,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a simple monthly subscription to reduce time and cost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challenges</a:t>
            </a:r>
            <a:r>
              <a:rPr lang="en-US" sz="900"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Cortana Intelligence enables customers to benefit from Microsoft’s investment in the intelligent cloud and advanced analytics, spanning our leading cloud</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platform with easy to use tools and services that integrate with existing infrastructure and enable enterprises to extend business solutions as their needs grow over time.</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With Cortana Intelligence, we are taking years of research and innovation – spanning technology &amp; infrastructure for advanced analytics, including capabilities such as machine learning, big data storage and processing in the cloud, intelligence capabilities like vision, face and speech recognition,</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integration with Cortana, Microsoft’s personal digital assistant,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with the goal of helping enterprise customers make better, faster decisions to accelerate their speed of business.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Let’s talk </a:t>
            </a:r>
            <a:r>
              <a:rPr lang="en-US" sz="900" b="1" kern="1200" baseline="0" dirty="0">
                <a:solidFill>
                  <a:schemeClr val="tx1"/>
                </a:solidFill>
                <a:effectLst/>
                <a:latin typeface="Segoe UI Light" pitchFamily="34" charset="0"/>
                <a:ea typeface="+mn-ea"/>
                <a:cs typeface="+mn-cs"/>
              </a:rPr>
              <a:t>about how some of our customers are benefiting from Cortana Intelligence. </a:t>
            </a:r>
            <a:endParaRPr lang="en-US" sz="900" b="1"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636950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353549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effectLst/>
              </a:rPr>
              <a:t>Tap into the wealth of academic content in the Microsoft Academic Graph using the Academic Knowledge API. </a:t>
            </a:r>
          </a:p>
          <a:p>
            <a:r>
              <a:rPr lang="en-US" sz="1200" kern="1200" dirty="0">
                <a:solidFill>
                  <a:schemeClr val="tx1"/>
                </a:solidFill>
                <a:effectLst/>
                <a:latin typeface="+mn-lt"/>
                <a:ea typeface="+mn-ea"/>
                <a:cs typeface="+mn-cs"/>
              </a:rPr>
              <a:t>Do your users know who the top scholars have been in machine learning over the last three years? What about every paper authored by an expert like Li Deng from Microsoft? The Academic Knowledge API answers these and other questions by applying the Knowledge Exploration Service to the Microsoft Academic Graph. Users can start from natural language queries, or you can ping the graph directly through structured query expressions. </a:t>
            </a:r>
          </a:p>
          <a:p>
            <a:r>
              <a:rPr lang="en-US" sz="1200" kern="1200" dirty="0">
                <a:solidFill>
                  <a:schemeClr val="tx1"/>
                </a:solidFill>
                <a:effectLst/>
                <a:latin typeface="+mn-lt"/>
                <a:ea typeface="+mn-ea"/>
                <a:cs typeface="+mn-cs"/>
              </a:rPr>
              <a:t>Additionally, the Academic Knowledge API can auto-complete natural language queries and return entity results, helping users narrow research results faster. </a:t>
            </a:r>
          </a:p>
          <a:p>
            <a:r>
              <a:rPr lang="en-US" sz="1200" kern="1200" dirty="0">
                <a:solidFill>
                  <a:schemeClr val="tx1"/>
                </a:solidFill>
                <a:effectLst/>
                <a:latin typeface="+mn-lt"/>
                <a:ea typeface="+mn-ea"/>
                <a:cs typeface="+mn-cs"/>
              </a:rPr>
              <a:t>It can also create a histogram of attribute values for academic entries returned by a query—for example, the distribution of papers by year for an author. </a:t>
            </a:r>
          </a:p>
        </p:txBody>
      </p:sp>
    </p:spTree>
    <p:extLst>
      <p:ext uri="{BB962C8B-B14F-4D97-AF65-F5344CB8AC3E}">
        <p14:creationId xmlns:p14="http://schemas.microsoft.com/office/powerpoint/2010/main" val="16540186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Provide better user experiences by adding the Entity Linking Service to your app so that it can provide additional knowledge and facts from the web to supplement the text in context. The Entity Linking Service uses a prebuilt knowledge base to build links, and the option to acquire knowledge from your own data. </a:t>
            </a:r>
          </a:p>
          <a:p>
            <a:r>
              <a:rPr lang="en-US" sz="1200" kern="1200" dirty="0">
                <a:solidFill>
                  <a:schemeClr val="tx1"/>
                </a:solidFill>
                <a:effectLst/>
                <a:latin typeface="+mn-lt"/>
                <a:ea typeface="+mn-ea"/>
                <a:cs typeface="+mn-cs"/>
              </a:rPr>
              <a:t>For example, your app may need to understand that "London, the capital" is the city of </a:t>
            </a:r>
          </a:p>
          <a:p>
            <a:r>
              <a:rPr lang="en-US" sz="1200" kern="1200" dirty="0">
                <a:solidFill>
                  <a:schemeClr val="tx1"/>
                </a:solidFill>
                <a:effectLst/>
                <a:latin typeface="+mn-lt"/>
                <a:ea typeface="+mn-ea"/>
                <a:cs typeface="+mn-cs"/>
              </a:rPr>
              <a:t>London in the United Kingdom and not London, Ontario, or Jack London, the author. </a:t>
            </a:r>
          </a:p>
          <a:p>
            <a:r>
              <a:rPr lang="en-US" sz="1200" kern="1200" dirty="0">
                <a:solidFill>
                  <a:schemeClr val="tx1"/>
                </a:solidFill>
                <a:effectLst/>
                <a:latin typeface="+mn-lt"/>
                <a:ea typeface="+mn-ea"/>
                <a:cs typeface="+mn-cs"/>
              </a:rPr>
              <a:t>The Entity Linking Service provides this information quickly and within context, offering a faster, more intelligent user experience. </a:t>
            </a:r>
          </a:p>
          <a:p>
            <a:endParaRPr lang="en-US" dirty="0"/>
          </a:p>
        </p:txBody>
      </p:sp>
    </p:spTree>
    <p:extLst>
      <p:ext uri="{BB962C8B-B14F-4D97-AF65-F5344CB8AC3E}">
        <p14:creationId xmlns:p14="http://schemas.microsoft.com/office/powerpoint/2010/main" val="937354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 you have structured data for users to explore via natural language? The Knowledge Exploration Service takes structured data and linguistic resources you provide and creates a service that enables interactive search. </a:t>
            </a:r>
          </a:p>
          <a:p>
            <a:r>
              <a:rPr lang="en-US" sz="1200" kern="1200" dirty="0">
                <a:solidFill>
                  <a:schemeClr val="tx1"/>
                </a:solidFill>
                <a:effectLst/>
                <a:latin typeface="+mn-lt"/>
                <a:ea typeface="+mn-ea"/>
                <a:cs typeface="+mn-cs"/>
              </a:rPr>
              <a:t>For example, as your users enter queries in a search box, the Knowledge Exploration Service offers auto-complete suggestions and semantic annotations. You can retrieve the top matching objects from the data, and you can create histograms of attribute values among the matches. </a:t>
            </a:r>
          </a:p>
          <a:p>
            <a:endParaRPr lang="en-US" dirty="0"/>
          </a:p>
        </p:txBody>
      </p:sp>
    </p:spTree>
    <p:extLst>
      <p:ext uri="{BB962C8B-B14F-4D97-AF65-F5344CB8AC3E}">
        <p14:creationId xmlns:p14="http://schemas.microsoft.com/office/powerpoint/2010/main" val="1462722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Recommendations API helps your customer discover items in your catalog. </a:t>
            </a:r>
          </a:p>
          <a:p>
            <a:r>
              <a:rPr lang="en-US" dirty="0"/>
              <a:t>Customer activity in your digital store is used to recommend items and to improve conversion in your digital store. </a:t>
            </a:r>
          </a:p>
          <a:p>
            <a:r>
              <a:rPr lang="en-US" dirty="0"/>
              <a:t>The recommendation engine may be trained by uploading data about past customer activity or by collecting data directly from your digital store. When the customer returns to your store you will be able to feature recommended items from your catalog that may increase your conversion rate. </a:t>
            </a:r>
          </a:p>
          <a:p>
            <a:endParaRPr lang="en-US" dirty="0"/>
          </a:p>
        </p:txBody>
      </p:sp>
      <p:sp>
        <p:nvSpPr>
          <p:cNvPr id="4" name="Slide Number Placeholder 3"/>
          <p:cNvSpPr>
            <a:spLocks noGrp="1"/>
          </p:cNvSpPr>
          <p:nvPr>
            <p:ph type="sldNum" sz="quarter" idx="10"/>
          </p:nvPr>
        </p:nvSpPr>
        <p:spPr/>
        <p:txBody>
          <a:bodyPr/>
          <a:lstStyle/>
          <a:p>
            <a:fld id="{C281ED3B-2C22-4C87-A5B7-47B82DB4EEA7}" type="slidenum">
              <a:rPr lang="en-US" smtClean="0"/>
              <a:t>45</a:t>
            </a:fld>
            <a:endParaRPr lang="en-US"/>
          </a:p>
        </p:txBody>
      </p:sp>
    </p:spTree>
    <p:extLst>
      <p:ext uri="{BB962C8B-B14F-4D97-AF65-F5344CB8AC3E}">
        <p14:creationId xmlns:p14="http://schemas.microsoft.com/office/powerpoint/2010/main" val="24532203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65367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Bing Search API adds intelligent search to your app, combing hundreds of billions of webpages, images, videos, and news to provide relevant results with no ad requirements. The results can be automatically customized to your users' locations or markets, increasing relevancy by staying local. </a:t>
            </a:r>
          </a:p>
          <a:p>
            <a:endParaRPr lang="zh-CN" altLang="en-US" dirty="0"/>
          </a:p>
        </p:txBody>
      </p:sp>
    </p:spTree>
    <p:extLst>
      <p:ext uri="{BB962C8B-B14F-4D97-AF65-F5344CB8AC3E}">
        <p14:creationId xmlns:p14="http://schemas.microsoft.com/office/powerpoint/2010/main" val="3143541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Bing Image Search API gives you powerful image searching tools with a single call. You can tap into trending images of people, places, and things from around the world, and filter results by image style, size, layout, date added, and license type. </a:t>
            </a:r>
          </a:p>
          <a:p>
            <a:endParaRPr lang="zh-CN" altLang="en-US" dirty="0"/>
          </a:p>
        </p:txBody>
      </p:sp>
    </p:spTree>
    <p:extLst>
      <p:ext uri="{BB962C8B-B14F-4D97-AF65-F5344CB8AC3E}">
        <p14:creationId xmlns:p14="http://schemas.microsoft.com/office/powerpoint/2010/main" val="1190332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Bing Video Search API offers robust video searching features with a single API call. You can receive information from around the world about trending videos, updated on a daily basis. Search results can be returned by either a static image or a motion thumbnail, allowing you to customize how your users see what they're looking for. </a:t>
            </a:r>
          </a:p>
        </p:txBody>
      </p:sp>
    </p:spTree>
    <p:extLst>
      <p:ext uri="{BB962C8B-B14F-4D97-AF65-F5344CB8AC3E}">
        <p14:creationId xmlns:p14="http://schemas.microsoft.com/office/powerpoint/2010/main" val="5206135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Bing News Search API can help turn your app into an up-to-date news center. Results from a single call bring trending news from around the world, which is updated in near-real time, so users can be kept up to date on whatever's happening in their neighborhood—or across the globe. </a:t>
            </a:r>
          </a:p>
        </p:txBody>
      </p:sp>
    </p:spTree>
    <p:extLst>
      <p:ext uri="{BB962C8B-B14F-4D97-AF65-F5344CB8AC3E}">
        <p14:creationId xmlns:p14="http://schemas.microsoft.com/office/powerpoint/2010/main" val="2123048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Cortana Intelligence delivers an end-to-end platform with an integrated and comprehensive set of tools and services to help you build intelligent applications that let you easily take advantage of Advanced Analytics and intelligence capabilities.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First,</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Cortana Intelligence provides services to bring data in, so that you can analyze it.  It provides information management capabilities like Azure Data Factory so that you can pull data from any source (relational DB like SQL or non-relational ones like your Hadoop cluster) in an automated and scheduled way, while performing the necessary data transforms (like setting certain data columns as dates vs. currency </a:t>
            </a:r>
            <a:r>
              <a:rPr lang="en-US" sz="900" kern="1200" dirty="0" err="1">
                <a:solidFill>
                  <a:schemeClr val="tx1"/>
                </a:solidFill>
                <a:effectLst/>
                <a:latin typeface="Segoe UI Light" pitchFamily="34" charset="0"/>
                <a:ea typeface="+mn-ea"/>
                <a:cs typeface="+mn-cs"/>
              </a:rPr>
              <a:t>etc</a:t>
            </a:r>
            <a:r>
              <a:rPr lang="en-US" sz="900" kern="1200" dirty="0">
                <a:solidFill>
                  <a:schemeClr val="tx1"/>
                </a:solidFill>
                <a:effectLst/>
                <a:latin typeface="Segoe UI Light" pitchFamily="34" charset="0"/>
                <a:ea typeface="+mn-ea"/>
                <a:cs typeface="+mn-cs"/>
              </a:rPr>
              <a:t>).  Think ETL (Extract, Transform, Load) in the cloud. Event Hubs does the same for IoT type ingestion of data that streams in from lots of end points.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data brought in then can be persisted in flexible big data storage services like Data Lake Store and Azure SQL Data</a:t>
            </a:r>
            <a:r>
              <a:rPr lang="en-US" sz="900" kern="1200" baseline="0" dirty="0">
                <a:solidFill>
                  <a:schemeClr val="tx1"/>
                </a:solidFill>
                <a:effectLst/>
                <a:latin typeface="Segoe UI Light" pitchFamily="34" charset="0"/>
                <a:ea typeface="+mn-ea"/>
                <a:cs typeface="+mn-cs"/>
              </a:rPr>
              <a:t> Warehouse</a:t>
            </a:r>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You can then use a wide range of analytics services from Machine Learning to Azure Data Lake Analytics to Azure HDInsight to Azure Stream Analytics to analyze the data stored in the big data storage.  This means you can create analytics services and models specific to your business need (say real time demand forecasting).</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resultant analytics services and models created by taking these steps can then be surfaced as interactive dashboards and visualizations via Power BI.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These same analytics services and models created can also be integrated into various different UI (web apps or mobile apps or rich client apps),</a:t>
            </a:r>
            <a:r>
              <a:rPr lang="en-US" sz="900" kern="1200" baseline="0" dirty="0">
                <a:solidFill>
                  <a:schemeClr val="tx1"/>
                </a:solidFill>
                <a:effectLst/>
                <a:latin typeface="Segoe UI Light" pitchFamily="34" charset="0"/>
                <a:ea typeface="+mn-ea"/>
                <a:cs typeface="+mn-cs"/>
              </a:rPr>
              <a:t> or with </a:t>
            </a:r>
            <a:r>
              <a:rPr lang="en-US" sz="900" kern="1200" dirty="0">
                <a:solidFill>
                  <a:schemeClr val="tx1"/>
                </a:solidFill>
                <a:effectLst/>
                <a:latin typeface="Segoe UI Light" pitchFamily="34" charset="0"/>
                <a:ea typeface="+mn-ea"/>
                <a:cs typeface="+mn-cs"/>
              </a:rPr>
              <a:t>Cortana, so end users can naturally interact with them via speech etc., and so that end users can get proactively be notified by Cortana if the analytics model finds a new anomaly (unusual growth in certain product purchases- in the case of real time demand forecasting example given above) or whatever deserves the attention of the business users. Similar integration can occur with Cognitive Services or Bot Framework</a:t>
            </a:r>
            <a:r>
              <a:rPr lang="en-US" sz="900" kern="1200" baseline="0" dirty="0">
                <a:solidFill>
                  <a:schemeClr val="tx1"/>
                </a:solidFill>
                <a:effectLst/>
                <a:latin typeface="Segoe UI Light" pitchFamily="34" charset="0"/>
                <a:ea typeface="+mn-ea"/>
                <a:cs typeface="+mn-cs"/>
              </a:rPr>
              <a:t> based applications. </a:t>
            </a: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At a high level though, Cortana Intelligence capabilities are in three main areas: data, analytics and intelligence.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&lt;Transition&gt;: We’re going to dive into each one.</a:t>
            </a:r>
            <a:r>
              <a:rPr lang="en-US" sz="900" b="1" kern="1200" baseline="0" dirty="0">
                <a:solidFill>
                  <a:schemeClr val="tx1"/>
                </a:solidFill>
                <a:effectLst/>
                <a:latin typeface="Segoe UI Light" pitchFamily="34" charset="0"/>
                <a:ea typeface="+mn-ea"/>
                <a:cs typeface="+mn-cs"/>
              </a:rPr>
              <a:t>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542930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Whether you're searching the web, a local set of data, or just asking users to enter an input into your app, the Bing Autosuggest API helps narrow the search quickly by allowing your users to see suggestions for popular search terms. It can correct perceived mistakes, and returns detailed contextual suggestions according to other searches people have found useful. </a:t>
            </a:r>
          </a:p>
        </p:txBody>
      </p:sp>
    </p:spTree>
    <p:extLst>
      <p:ext uri="{BB962C8B-B14F-4D97-AF65-F5344CB8AC3E}">
        <p14:creationId xmlns:p14="http://schemas.microsoft.com/office/powerpoint/2010/main" val="26538355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Light" pitchFamily="34" charset="0"/>
                <a:ea typeface="+mn-ea"/>
                <a:cs typeface="+mn-cs"/>
              </a:rPr>
              <a:t>Cortana Intelligence</a:t>
            </a:r>
            <a:r>
              <a:rPr lang="en-US" sz="1200" kern="1200" baseline="0" dirty="0">
                <a:solidFill>
                  <a:schemeClr val="tx1"/>
                </a:solidFill>
                <a:effectLst/>
                <a:latin typeface="Segoe UI Light" pitchFamily="34" charset="0"/>
                <a:ea typeface="+mn-ea"/>
                <a:cs typeface="+mn-cs"/>
              </a:rPr>
              <a:t> is </a:t>
            </a:r>
            <a:r>
              <a:rPr lang="en-US" sz="1200" kern="1200" baseline="0" dirty="0">
                <a:solidFill>
                  <a:schemeClr val="tx1"/>
                </a:solidFill>
                <a:effectLst/>
                <a:latin typeface="+mn-lt"/>
                <a:ea typeface="+mn-ea"/>
                <a:cs typeface="+mn-cs"/>
              </a:rPr>
              <a:t>a</a:t>
            </a:r>
            <a:r>
              <a:rPr lang="en-US" sz="1200" dirty="0"/>
              <a:t>vailable as a simple monthly subscription, which</a:t>
            </a:r>
            <a:r>
              <a:rPr lang="en-US" sz="1200" baseline="0" dirty="0"/>
              <a:t> gives you a predictable monthly </a:t>
            </a:r>
            <a:r>
              <a:rPr lang="en-US" sz="1200" kern="1200" dirty="0">
                <a:solidFill>
                  <a:schemeClr val="tx1"/>
                </a:solidFill>
                <a:effectLst/>
                <a:latin typeface="Segoe UI Light" pitchFamily="34" charset="0"/>
                <a:ea typeface="+mn-ea"/>
                <a:cs typeface="+mn-cs"/>
              </a:rPr>
              <a:t>cost</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for building a comprehensive Big Data and advanced analytics solution.</a:t>
            </a:r>
            <a:endParaRPr lang="en-US" baseline="0" dirty="0"/>
          </a:p>
          <a:p>
            <a:endParaRPr lang="en-US" baseline="0" dirty="0"/>
          </a:p>
          <a:p>
            <a:r>
              <a:rPr lang="en-US" baseline="0" dirty="0"/>
              <a:t>Learn more about Cortana Intelligence and Cognitive Services through our websites, by scheduling a workshop to determine where our solution may help, or by speaking with your Microsoft contact about licensing options and trained partners in your area that can help you get the most out of the solution.</a:t>
            </a:r>
          </a:p>
          <a:p>
            <a:endParaRPr lang="en-US" baseline="0" dirty="0"/>
          </a:p>
          <a:p>
            <a:r>
              <a:rPr lang="en-US" b="1" baseline="0" dirty="0"/>
              <a:t>T: Thanks for your time.</a:t>
            </a:r>
            <a:endParaRPr lang="en-US" b="1"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287153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75458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We’re going to detail the Intelligence layer</a:t>
            </a:r>
            <a:r>
              <a:rPr lang="en-US" sz="900" kern="1200">
                <a:solidFill>
                  <a:schemeClr val="tx1"/>
                </a:solidFill>
                <a:effectLst/>
                <a:latin typeface="Segoe UI Light" pitchFamily="34" charset="0"/>
                <a:ea typeface="+mn-ea"/>
                <a:cs typeface="+mn-cs"/>
              </a:rPr>
              <a:t>, more specifically</a:t>
            </a:r>
            <a:r>
              <a:rPr lang="en-US" sz="900" kern="1200" baseline="0">
                <a:solidFill>
                  <a:schemeClr val="tx1"/>
                </a:solidFill>
                <a:effectLst/>
                <a:latin typeface="Segoe UI Light" pitchFamily="34" charset="0"/>
                <a:ea typeface="+mn-ea"/>
                <a:cs typeface="+mn-cs"/>
              </a:rPr>
              <a:t> </a:t>
            </a:r>
            <a:r>
              <a:rPr lang="en-US" sz="900" kern="1200" baseline="0" dirty="0">
                <a:solidFill>
                  <a:schemeClr val="tx1"/>
                </a:solidFill>
                <a:effectLst/>
                <a:latin typeface="Segoe UI Light" pitchFamily="34" charset="0"/>
                <a:ea typeface="+mn-ea"/>
                <a:cs typeface="+mn-cs"/>
              </a:rPr>
              <a:t>the Cognitive Services. </a:t>
            </a:r>
            <a:endParaRPr lang="en-US" sz="90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689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4/3/2016 12:45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25132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22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4/3/2016 12:45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36998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4/3/2016 12:45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204157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152163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49341339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66302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173619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887242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938575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942703"/>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0899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683876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452068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717452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79521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682714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1899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7804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8994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37955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6087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6518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796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52894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274209330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a:t>
            </a:r>
          </a:p>
        </p:txBody>
      </p:sp>
    </p:spTree>
    <p:extLst>
      <p:ext uri="{BB962C8B-B14F-4D97-AF65-F5344CB8AC3E}">
        <p14:creationId xmlns:p14="http://schemas.microsoft.com/office/powerpoint/2010/main" val="310954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84898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90627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50"/>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85" tIns="44793" rIns="89585" bIns="4479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595479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2" name="TextBox 1"/>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587091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0"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5"/>
            <a:ext cx="9860611"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4" cy="566822"/>
          </a:xfrm>
        </p:spPr>
        <p:txBody>
          <a:bodyPr lIns="182880" tIns="146304" rIns="182880" bIns="146304"/>
          <a:lstStyle>
            <a:lvl1pPr marL="0" indent="0" algn="r">
              <a:buNone/>
              <a:defRPr sz="1959">
                <a:latin typeface="+mn-lt"/>
              </a:defRPr>
            </a:lvl1pPr>
            <a:lvl2pPr marL="335939" indent="0">
              <a:buNone/>
              <a:defRPr sz="1959"/>
            </a:lvl2pPr>
            <a:lvl3pPr marL="559899" indent="0">
              <a:buNone/>
              <a:defRPr sz="1959"/>
            </a:lvl3pPr>
            <a:lvl4pPr marL="783858" indent="0">
              <a:buNone/>
              <a:defRPr sz="1959"/>
            </a:lvl4pPr>
            <a:lvl5pPr marL="1007817" indent="0">
              <a:buNone/>
              <a:defRPr sz="1959"/>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85" tIns="44793" rIns="89585" bIns="44793" numCol="1" anchor="t" anchorCtr="0" compatLnSpc="1">
            <a:prstTxWarp prst="textNoShape">
              <a:avLst/>
            </a:prstTxWarp>
          </a:bodyPr>
          <a:lstStyle/>
          <a:p>
            <a:endParaRPr lang="en-US" sz="1800">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171" tIns="143336" rIns="179171" bIns="143336" rtlCol="0">
            <a:spAutoFit/>
          </a:bodyPr>
          <a:lstStyle/>
          <a:p>
            <a:pPr>
              <a:lnSpc>
                <a:spcPct val="90000"/>
              </a:lnSpc>
              <a:spcAft>
                <a:spcPts val="588"/>
              </a:spcAft>
            </a:pPr>
            <a:r>
              <a:rPr lang="en-US" sz="2351"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07456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806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9"/>
            </a:lvl2pPr>
            <a:lvl3pPr marL="223959" indent="0">
              <a:buNone/>
              <a:defRPr/>
            </a:lvl3pPr>
            <a:lvl4pPr marL="447919" indent="0">
              <a:buNone/>
              <a:defRPr/>
            </a:lvl4pPr>
            <a:lvl5pPr marL="67187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17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8300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6643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9876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199"/>
              </a:spcBef>
              <a:buClr>
                <a:schemeClr val="tx1"/>
              </a:buClr>
              <a:buFont typeface="Wingdings" pitchFamily="2" charset="2"/>
              <a:buNone/>
              <a:defRPr sz="3135"/>
            </a:lvl1pPr>
            <a:lvl2pPr marL="0" indent="0">
              <a:buNone/>
              <a:defRPr sz="1959"/>
            </a:lvl2pPr>
            <a:lvl3pPr marL="227070" indent="0">
              <a:buNone/>
              <a:tabLst/>
              <a:defRPr sz="1959"/>
            </a:lvl3pPr>
            <a:lvl4pPr marL="451029" indent="0">
              <a:buNone/>
              <a:defRPr/>
            </a:lvl4pPr>
            <a:lvl5pPr marL="67187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1787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737346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2"/>
              </a:buClr>
              <a:buFont typeface="Arial" pitchFamily="34" charset="0"/>
              <a:buChar char="•"/>
              <a:defRPr sz="3135">
                <a:gradFill>
                  <a:gsLst>
                    <a:gs pos="1250">
                      <a:schemeClr val="tx2"/>
                    </a:gs>
                    <a:gs pos="99000">
                      <a:schemeClr val="tx2"/>
                    </a:gs>
                  </a:gsLst>
                  <a:lin ang="5400000" scaled="0"/>
                </a:gradFill>
              </a:defRPr>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37414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7"/>
            <a:ext cx="5378548" cy="1943393"/>
          </a:xfrm>
        </p:spPr>
        <p:txBody>
          <a:bodyPr wrap="square">
            <a:spAutoFit/>
          </a:bodyPr>
          <a:lstStyle>
            <a:lvl1pPr marL="281505" indent="-281505">
              <a:spcBef>
                <a:spcPts val="1199"/>
              </a:spcBef>
              <a:buClr>
                <a:schemeClr val="tx1"/>
              </a:buClr>
              <a:buFont typeface="Arial" pitchFamily="34" charset="0"/>
              <a:buChar char="•"/>
              <a:defRPr sz="3135"/>
            </a:lvl1pPr>
            <a:lvl2pPr marL="520383" indent="-228461">
              <a:defRPr sz="2351"/>
            </a:lvl2pPr>
            <a:lvl3pPr marL="685383" indent="-165000">
              <a:tabLst/>
              <a:defRPr sz="1959"/>
            </a:lvl3pPr>
            <a:lvl4pPr marL="863075" indent="-177692">
              <a:defRPr/>
            </a:lvl4pPr>
            <a:lvl5pPr marL="1028075" indent="-16500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60333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243215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2"/>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9976124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8"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4735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645458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91522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2"/>
            <a:ext cx="11653522"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3559457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6"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964548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3199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982775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41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3" tIns="45693" rIns="45693" bIns="45693" numCol="1" spcCol="0" rtlCol="0" fromWordArt="0" anchor="ctr" anchorCtr="0" forceAA="0" compatLnSpc="1">
            <a:prstTxWarp prst="textNoShape">
              <a:avLst/>
            </a:prstTxWarp>
            <a:noAutofit/>
          </a:bodyPr>
          <a:lstStyle/>
          <a:p>
            <a:pPr algn="ctr" defTabSz="91354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1"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2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91801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1617"/>
            <a:ext cx="11653521" cy="395317"/>
          </a:xfrm>
          <a:prstGeom prst="rect">
            <a:avLst/>
          </a:prstGeom>
          <a:noFill/>
          <a:ln w="12700">
            <a:noFill/>
            <a:miter lim="800000"/>
            <a:headEnd type="none" w="sm" len="sm"/>
            <a:tailEnd type="none" w="sm" len="sm"/>
          </a:ln>
          <a:effectLst/>
        </p:spPr>
        <p:txBody>
          <a:bodyPr vert="horz" wrap="square" lIns="179171" tIns="143336" rIns="179171" bIns="143336" numCol="1" anchor="t" anchorCtr="0" compatLnSpc="1">
            <a:prstTxWarp prst="textNoShape">
              <a:avLst/>
            </a:prstTxWarp>
            <a:spAutoFit/>
          </a:bodyPr>
          <a:lstStyle/>
          <a:p>
            <a:pPr defTabSz="913365"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0047849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7"/>
            <a:ext cx="11653522" cy="2396047"/>
          </a:xfrm>
          <a:prstGeom prst="rect">
            <a:avLst/>
          </a:prstGeom>
        </p:spPr>
        <p:txBody>
          <a:bodyPr/>
          <a:lstStyle>
            <a:lvl1pPr marL="284616" indent="-284616">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99" indent="-275284">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514" indent="-284616">
              <a:buClr>
                <a:schemeClr val="tx1"/>
              </a:buClr>
              <a:buSzPct val="90000"/>
              <a:buFont typeface="Arial" pitchFamily="34" charset="0"/>
              <a:buChar char="•"/>
              <a:defRPr sz="274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474" indent="-223959">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433" indent="-223959">
              <a:buClr>
                <a:schemeClr val="tx1"/>
              </a:buClr>
              <a:buSzPct val="90000"/>
              <a:buFont typeface="Arial" pitchFamily="34" charset="0"/>
              <a:buChar char="•"/>
              <a:defRPr sz="195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525248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1" tIns="143224" rIns="179031" bIns="143224" numCol="1" spcCol="0" rtlCol="0" fromWordArt="0" anchor="t" anchorCtr="0" forceAA="0" compatLnSpc="1">
            <a:prstTxWarp prst="textNoShape">
              <a:avLst/>
            </a:prstTxWarp>
            <a:noAutofit/>
          </a:bodyPr>
          <a:lstStyle/>
          <a:p>
            <a:pPr algn="ctr" defTabSz="912809" fontAlgn="base">
              <a:lnSpc>
                <a:spcPct val="90000"/>
              </a:lnSpc>
              <a:spcBef>
                <a:spcPct val="0"/>
              </a:spcBef>
              <a:spcAft>
                <a:spcPct val="0"/>
              </a:spcAft>
            </a:pPr>
            <a:endParaRPr lang="en-US" sz="2349"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2" y="6119148"/>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9"/>
            <a:ext cx="1408078" cy="300619"/>
          </a:xfrm>
          <a:prstGeom prst="rect">
            <a:avLst/>
          </a:prstGeom>
        </p:spPr>
      </p:pic>
      <p:sp>
        <p:nvSpPr>
          <p:cNvPr id="12" name="Freeform 11"/>
          <p:cNvSpPr>
            <a:spLocks noEditPoints="1"/>
          </p:cNvSpPr>
          <p:nvPr userDrawn="1"/>
        </p:nvSpPr>
        <p:spPr bwMode="black">
          <a:xfrm>
            <a:off x="2095549" y="2425051"/>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515" tIns="44758" rIns="89515" bIns="44758" numCol="1" anchor="t" anchorCtr="0" compatLnSpc="1">
            <a:prstTxWarp prst="textNoShape">
              <a:avLst/>
            </a:prstTxWarp>
          </a:bodyPr>
          <a:lstStyle/>
          <a:p>
            <a:endParaRPr lang="en-US" sz="1799"/>
          </a:p>
        </p:txBody>
      </p:sp>
    </p:spTree>
    <p:extLst>
      <p:ext uri="{BB962C8B-B14F-4D97-AF65-F5344CB8AC3E}">
        <p14:creationId xmlns:p14="http://schemas.microsoft.com/office/powerpoint/2010/main" val="443967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9"/>
            <a:ext cx="1421436" cy="300619"/>
          </a:xfrm>
          <a:prstGeom prst="rect">
            <a:avLst/>
          </a:prstGeom>
        </p:spPr>
      </p:pic>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2" name="TextBox 1"/>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262949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2" y="6119148"/>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85"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3" y="3878575"/>
            <a:ext cx="9860611" cy="1792326"/>
          </a:xfrm>
          <a:noFill/>
        </p:spPr>
        <p:txBody>
          <a:bodyPr lIns="146304" tIns="109728" rIns="146304" bIns="109728">
            <a:noAutofit/>
          </a:bodyPr>
          <a:lstStyle>
            <a:lvl1pPr marL="0" indent="0">
              <a:spcBef>
                <a:spcPts val="0"/>
              </a:spcBef>
              <a:buNone/>
              <a:defRPr sz="313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4" y="301617"/>
            <a:ext cx="3584144" cy="566822"/>
          </a:xfrm>
        </p:spPr>
        <p:txBody>
          <a:bodyPr lIns="182880" tIns="146304" rIns="182880" bIns="146304"/>
          <a:lstStyle>
            <a:lvl1pPr marL="0" indent="0" algn="r">
              <a:buNone/>
              <a:defRPr sz="1957">
                <a:latin typeface="+mn-lt"/>
              </a:defRPr>
            </a:lvl1pPr>
            <a:lvl2pPr marL="335669" indent="0">
              <a:buNone/>
              <a:defRPr sz="1957"/>
            </a:lvl2pPr>
            <a:lvl3pPr marL="559449" indent="0">
              <a:buNone/>
              <a:defRPr sz="1957"/>
            </a:lvl3pPr>
            <a:lvl4pPr marL="783228" indent="0">
              <a:buNone/>
              <a:defRPr sz="1957"/>
            </a:lvl4pPr>
            <a:lvl5pPr marL="1007007" indent="0">
              <a:buNone/>
              <a:defRPr sz="1957"/>
            </a:lvl5pPr>
          </a:lstStyle>
          <a:p>
            <a:pPr lvl="0"/>
            <a:r>
              <a:rPr lang="en-US" dirty="0"/>
              <a:t>Session Code Here</a:t>
            </a:r>
          </a:p>
        </p:txBody>
      </p:sp>
      <p:sp>
        <p:nvSpPr>
          <p:cNvPr id="8" name="Freeform 7"/>
          <p:cNvSpPr>
            <a:spLocks noChangeAspect="1" noEditPoints="1"/>
          </p:cNvSpPr>
          <p:nvPr userDrawn="1"/>
        </p:nvSpPr>
        <p:spPr bwMode="black">
          <a:xfrm>
            <a:off x="448213"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515" tIns="44758" rIns="89515" bIns="44758" numCol="1" anchor="t" anchorCtr="0" compatLnSpc="1">
            <a:prstTxWarp prst="textNoShape">
              <a:avLst/>
            </a:prstTxWarp>
          </a:bodyPr>
          <a:lstStyle/>
          <a:p>
            <a:endParaRPr lang="en-US" sz="1799">
              <a:solidFill>
                <a:srgbClr val="404040"/>
              </a:solidFill>
            </a:endParaRPr>
          </a:p>
        </p:txBody>
      </p:sp>
      <p:sp>
        <p:nvSpPr>
          <p:cNvPr id="9" name="TextBox 8"/>
          <p:cNvSpPr txBox="1"/>
          <p:nvPr userDrawn="1"/>
        </p:nvSpPr>
        <p:spPr>
          <a:xfrm>
            <a:off x="283308" y="5954048"/>
            <a:ext cx="1883092" cy="621614"/>
          </a:xfrm>
          <a:prstGeom prst="rect">
            <a:avLst/>
          </a:prstGeom>
          <a:noFill/>
        </p:spPr>
        <p:txBody>
          <a:bodyPr wrap="none" lIns="179031" tIns="143224" rIns="179031" bIns="143224" rtlCol="0">
            <a:spAutoFit/>
          </a:bodyPr>
          <a:lstStyle/>
          <a:p>
            <a:pPr>
              <a:lnSpc>
                <a:spcPct val="90000"/>
              </a:lnSpc>
              <a:spcAft>
                <a:spcPts val="588"/>
              </a:spcAft>
            </a:pPr>
            <a:r>
              <a:rPr lang="en-US" sz="2349"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18274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75441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2"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57"/>
            </a:lvl2pPr>
            <a:lvl3pPr marL="223779" indent="0">
              <a:buNone/>
              <a:defRPr/>
            </a:lvl3pPr>
            <a:lvl4pPr marL="447559" indent="0">
              <a:buNone/>
              <a:defRPr/>
            </a:lvl4pPr>
            <a:lvl5pPr marL="6713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2918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057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602428"/>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2" cy="2052030"/>
          </a:xfrm>
        </p:spPr>
        <p:txBody>
          <a:bodyPr>
            <a:spAutoFit/>
          </a:bodyPr>
          <a:lstStyle>
            <a:lvl1pPr>
              <a:defRPr sz="391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93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gradFill>
                  <a:gsLst>
                    <a:gs pos="1250">
                      <a:schemeClr val="tx2"/>
                    </a:gs>
                    <a:gs pos="99000">
                      <a:schemeClr val="tx2"/>
                    </a:gs>
                  </a:gsLst>
                  <a:lin ang="5400000" scaled="0"/>
                </a:gradFill>
              </a:defRPr>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416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5"/>
            <a:ext cx="5378548" cy="1877004"/>
          </a:xfrm>
        </p:spPr>
        <p:txBody>
          <a:bodyPr wrap="square">
            <a:spAutoFit/>
          </a:bodyPr>
          <a:lstStyle>
            <a:lvl1pPr marL="0" indent="0">
              <a:spcBef>
                <a:spcPts val="1198"/>
              </a:spcBef>
              <a:buClr>
                <a:schemeClr val="tx1"/>
              </a:buClr>
              <a:buFont typeface="Wingdings" pitchFamily="2" charset="2"/>
              <a:buNone/>
              <a:defRPr sz="3132"/>
            </a:lvl1pPr>
            <a:lvl2pPr marL="0" indent="0">
              <a:buNone/>
              <a:defRPr sz="1957"/>
            </a:lvl2pPr>
            <a:lvl3pPr marL="226888" indent="0">
              <a:buNone/>
              <a:tabLst/>
              <a:defRPr sz="1957"/>
            </a:lvl3pPr>
            <a:lvl4pPr marL="450666" indent="0">
              <a:buNone/>
              <a:defRPr/>
            </a:lvl4pPr>
            <a:lvl5pPr marL="67133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9034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2"/>
              </a:buClr>
              <a:buFont typeface="Arial" pitchFamily="34" charset="0"/>
              <a:buChar char="•"/>
              <a:defRPr sz="3132">
                <a:gradFill>
                  <a:gsLst>
                    <a:gs pos="1250">
                      <a:schemeClr val="tx2"/>
                    </a:gs>
                    <a:gs pos="99000">
                      <a:schemeClr val="tx2"/>
                    </a:gs>
                  </a:gsLst>
                  <a:lin ang="5400000" scaled="0"/>
                </a:gradFill>
              </a:defRPr>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05452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6" y="1189178"/>
            <a:ext cx="5378548" cy="1943393"/>
          </a:xfrm>
        </p:spPr>
        <p:txBody>
          <a:bodyPr wrap="square">
            <a:spAutoFit/>
          </a:bodyPr>
          <a:lstStyle>
            <a:lvl1pPr marL="281279" indent="-281279">
              <a:spcBef>
                <a:spcPts val="1198"/>
              </a:spcBef>
              <a:buClr>
                <a:schemeClr val="tx1"/>
              </a:buClr>
              <a:buFont typeface="Arial" pitchFamily="34" charset="0"/>
              <a:buChar char="•"/>
              <a:defRPr sz="3132"/>
            </a:lvl1pPr>
            <a:lvl2pPr marL="519965" indent="-228277">
              <a:defRPr sz="2349"/>
            </a:lvl2pPr>
            <a:lvl3pPr marL="684832" indent="-164868">
              <a:tabLst/>
              <a:defRPr sz="1957"/>
            </a:lvl3pPr>
            <a:lvl4pPr marL="862381" indent="-177549">
              <a:defRPr/>
            </a:lvl4pPr>
            <a:lvl5pPr marL="1027249" indent="-16486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28218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9836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5" y="2906013"/>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412038167"/>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8964248" cy="1158793"/>
          </a:xfrm>
          <a:noFill/>
        </p:spPr>
        <p:txBody>
          <a:bodyPr wrap="square" tIns="91440" bIns="91440" anchor="t" anchorCtr="0">
            <a:spAutoFit/>
          </a:bodyPr>
          <a:lstStyle>
            <a:lvl1pPr>
              <a:defRPr sz="704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8964247" cy="724246"/>
          </a:xfrm>
          <a:noFill/>
        </p:spPr>
        <p:txBody>
          <a:bodyPr wrap="square" lIns="182880" tIns="146304" rIns="182880" bIns="146304">
            <a:spAutoFit/>
          </a:bodyPr>
          <a:lstStyle>
            <a:lvl1pPr marL="0" indent="0">
              <a:spcBef>
                <a:spcPts val="0"/>
              </a:spcBef>
              <a:buNone/>
              <a:defRPr sz="3132"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48713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964247" cy="1158793"/>
          </a:xfrm>
          <a:noFill/>
        </p:spPr>
        <p:txBody>
          <a:bodyPr wrap="square" tIns="91440" bIns="91440" anchor="t" anchorCtr="0">
            <a:spAutoFit/>
          </a:bodyPr>
          <a:lstStyle>
            <a:lvl1pPr>
              <a:defRPr sz="704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777229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94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8954930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2" cy="1158793"/>
          </a:xfrm>
          <a:noFill/>
        </p:spPr>
        <p:txBody>
          <a:bodyPr tIns="91440" bIns="91440" anchor="t" anchorCtr="0">
            <a:spAutoFit/>
          </a:bodyPr>
          <a:lstStyle>
            <a:lvl1pPr>
              <a:defRPr sz="704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291509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6"/>
            <a:ext cx="5378548" cy="1973570"/>
          </a:xfrm>
        </p:spPr>
        <p:txBody>
          <a:bodyPr>
            <a:spAutoFit/>
          </a:bodyPr>
          <a:lstStyle>
            <a:lvl1pPr>
              <a:defRPr sz="646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209212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0378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0014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58" tIns="45658" rIns="45658" bIns="45658" numCol="1" spcCol="0" rtlCol="0" fromWordArt="0" anchor="ctr" anchorCtr="0" forceAA="0" compatLnSpc="1">
            <a:prstTxWarp prst="textNoShape">
              <a:avLst/>
            </a:prstTxWarp>
            <a:noAutofit/>
          </a:bodyPr>
          <a:lstStyle/>
          <a:p>
            <a:pPr algn="ctr" defTabSz="912809" fontAlgn="base">
              <a:spcBef>
                <a:spcPct val="0"/>
              </a:spcBef>
              <a:spcAft>
                <a:spcPct val="0"/>
              </a:spcAft>
            </a:pPr>
            <a:endParaRPr lang="en-US" sz="1799"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4"/>
            <a:ext cx="11653521" cy="1956973"/>
          </a:xfrm>
        </p:spPr>
        <p:txBody>
          <a:bodyPr/>
          <a:lstStyle>
            <a:lvl1pPr marL="0" indent="0">
              <a:buNone/>
              <a:defRPr sz="323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2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2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73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88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460296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1618"/>
            <a:ext cx="11653521" cy="395317"/>
          </a:xfrm>
          <a:prstGeom prst="rect">
            <a:avLst/>
          </a:prstGeom>
          <a:noFill/>
          <a:ln w="12700">
            <a:noFill/>
            <a:miter lim="800000"/>
            <a:headEnd type="none" w="sm" len="sm"/>
            <a:tailEnd type="none" w="sm" len="sm"/>
          </a:ln>
          <a:effectLst/>
        </p:spPr>
        <p:txBody>
          <a:bodyPr vert="horz" wrap="square" lIns="179031" tIns="143224" rIns="179031" bIns="143224" numCol="1" anchor="t" anchorCtr="0" compatLnSpc="1">
            <a:prstTxWarp prst="textNoShape">
              <a:avLst/>
            </a:prstTxWarp>
            <a:spAutoFit/>
          </a:bodyPr>
          <a:lstStyle/>
          <a:p>
            <a:pPr defTabSz="912631"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433244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2" cy="2396047"/>
          </a:xfrm>
          <a:prstGeom prst="rect">
            <a:avLst/>
          </a:prstGeom>
        </p:spPr>
        <p:txBody>
          <a:bodyPr/>
          <a:lstStyle>
            <a:lvl1pPr marL="284387" indent="-284387">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449" indent="-27506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835" indent="-284387">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615" indent="-223779">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394" indent="-223779">
              <a:buClr>
                <a:schemeClr val="tx1"/>
              </a:buClr>
              <a:buSzPct val="90000"/>
              <a:buFont typeface="Arial" pitchFamily="34" charset="0"/>
              <a:buChar char="•"/>
              <a:defRPr sz="195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1697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817191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4" name="Tytuł 7"/>
          <p:cNvSpPr>
            <a:spLocks noGrp="1"/>
          </p:cNvSpPr>
          <p:nvPr>
            <p:ph type="title" hasCustomPrompt="1"/>
          </p:nvPr>
        </p:nvSpPr>
        <p:spPr>
          <a:xfrm>
            <a:off x="659396" y="437075"/>
            <a:ext cx="3490444" cy="832506"/>
          </a:xfrm>
          <a:prstGeom prst="rect">
            <a:avLst/>
          </a:prstGeom>
        </p:spPr>
        <p:txBody>
          <a:bodyPr wrap="none" anchor="t">
            <a:spAutoFit/>
          </a:bodyPr>
          <a:lstStyle>
            <a:lvl1pPr>
              <a:defRPr b="1" i="0" cap="all" spc="-250" baseline="0">
                <a:solidFill>
                  <a:schemeClr val="bg2"/>
                </a:solidFill>
                <a:latin typeface="+mj-lt"/>
              </a:defRPr>
            </a:lvl1pPr>
          </a:lstStyle>
          <a:p>
            <a:r>
              <a:rPr lang="en-US" dirty="0"/>
              <a:t>Sample Title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632275" y="6320156"/>
            <a:ext cx="1032964" cy="296989"/>
          </a:xfrm>
          <a:prstGeom prst="rect">
            <a:avLst/>
          </a:prstGeom>
        </p:spPr>
      </p:pic>
    </p:spTree>
    <p:extLst>
      <p:ext uri="{BB962C8B-B14F-4D97-AF65-F5344CB8AC3E}">
        <p14:creationId xmlns:p14="http://schemas.microsoft.com/office/powerpoint/2010/main" val="3389283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40200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94158611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5534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0979427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79847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6401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5874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115847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267433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40510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R="0" lvl="0" indent="0" defTabSz="932563"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5"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1"/>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3"/>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7" y="6302644"/>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0"/>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1" y="6600370"/>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6"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29"/>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7"/>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1510" y="6491045"/>
            <a:ext cx="936609" cy="206372"/>
          </a:xfrm>
          <a:prstGeom prst="rect">
            <a:avLst/>
          </a:prstGeom>
        </p:spPr>
      </p:pic>
    </p:spTree>
    <p:extLst>
      <p:ext uri="{BB962C8B-B14F-4D97-AF65-F5344CB8AC3E}">
        <p14:creationId xmlns:p14="http://schemas.microsoft.com/office/powerpoint/2010/main" val="394538803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5177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8214" y="6029313"/>
            <a:ext cx="1673890" cy="358621"/>
          </a:xfrm>
          <a:prstGeom prst="rect">
            <a:avLst/>
          </a:prstGeom>
        </p:spPr>
      </p:pic>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6205014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2460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515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88441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9299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19487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874037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40844778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57220255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51868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27156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07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07481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615174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49629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4181385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89695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3021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83155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3847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8468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42572996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1572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752244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9052762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l="478" t="-1" b="1518"/>
          <a:stretch/>
        </p:blipFill>
        <p:spPr>
          <a:xfrm>
            <a:off x="-7199" y="1"/>
            <a:ext cx="12199200" cy="5162399"/>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828315" y="6029312"/>
            <a:ext cx="1673267" cy="368686"/>
          </a:xfrm>
          <a:prstGeom prst="rect">
            <a:avLst/>
          </a:prstGeom>
        </p:spPr>
      </p:pic>
      <p:sp>
        <p:nvSpPr>
          <p:cNvPr id="8"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30367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2623695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437730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9859798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4875847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0625004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15709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142698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102150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9617773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26634043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8434633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6543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003273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34053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882167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1499792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58706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5847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86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70225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990878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92169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5100438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541496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325187"/>
            <a:ext cx="12192000" cy="532814"/>
          </a:xfrm>
          <a:prstGeom prst="rect">
            <a:avLst/>
          </a:prstGeom>
          <a:solidFill>
            <a:srgbClr val="409AE1"/>
          </a:solidFill>
          <a:ln w="28575">
            <a:noFill/>
          </a:ln>
        </p:spPr>
        <p:txBody>
          <a:bodyPr vert="horz" wrap="square" lIns="91414" tIns="45706" rIns="91414" bIns="45706" numCol="1" anchor="t" anchorCtr="0" compatLnSpc="1">
            <a:prstTxWarp prst="textNoShape">
              <a:avLst/>
            </a:prstTxWarp>
          </a:bodyPr>
          <a:lstStyle/>
          <a:p>
            <a:pPr marR="0" lvl="0" indent="0" defTabSz="932384" fontAlgn="auto">
              <a:lnSpc>
                <a:spcPct val="100000"/>
              </a:lnSpc>
              <a:spcBef>
                <a:spcPts val="0"/>
              </a:spcBef>
              <a:spcAft>
                <a:spcPts val="0"/>
              </a:spcAft>
              <a:buClrTx/>
              <a:buSzTx/>
              <a:buFontTx/>
              <a:buNone/>
              <a:tabLst/>
            </a:pPr>
            <a:endParaRPr kumimoji="0" lang="en-US" sz="1050"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303796" y="5959092"/>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338575" y="6216162"/>
            <a:ext cx="1824626" cy="773723"/>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686558" y="3784724"/>
            <a:ext cx="182438" cy="55555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686283" y="6687742"/>
            <a:ext cx="3820134" cy="163512"/>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49681" y="5710544"/>
            <a:ext cx="7843864" cy="757825"/>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224378" y="6302645"/>
            <a:ext cx="709317" cy="266055"/>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375935"/>
            <a:ext cx="12192000" cy="9573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45" name="Bent Arrow 44"/>
          <p:cNvSpPr/>
          <p:nvPr userDrawn="1"/>
        </p:nvSpPr>
        <p:spPr bwMode="auto">
          <a:xfrm rot="16200000">
            <a:off x="11536785" y="6610171"/>
            <a:ext cx="325590" cy="2660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389232" y="6600371"/>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431637" y="6462555"/>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17599" y="6858000"/>
            <a:ext cx="125330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2" name="Rectangle 51"/>
          <p:cNvSpPr/>
          <p:nvPr userDrawn="1"/>
        </p:nvSpPr>
        <p:spPr bwMode="auto">
          <a:xfrm>
            <a:off x="-391886" y="6074230"/>
            <a:ext cx="391886" cy="7837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sp>
        <p:nvSpPr>
          <p:cNvPr id="53" name="Rectangle 52"/>
          <p:cNvSpPr/>
          <p:nvPr userDrawn="1"/>
        </p:nvSpPr>
        <p:spPr bwMode="auto">
          <a:xfrm>
            <a:off x="0" y="6344998"/>
            <a:ext cx="12192000" cy="513003"/>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1511" y="6491045"/>
            <a:ext cx="936609" cy="206372"/>
          </a:xfrm>
          <a:prstGeom prst="rect">
            <a:avLst/>
          </a:prstGeom>
        </p:spPr>
      </p:pic>
    </p:spTree>
    <p:extLst>
      <p:ext uri="{BB962C8B-B14F-4D97-AF65-F5344CB8AC3E}">
        <p14:creationId xmlns:p14="http://schemas.microsoft.com/office/powerpoint/2010/main" val="12316618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9"/>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371"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623369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56371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40" y="1189178"/>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54" indent="0">
              <a:buNone/>
              <a:defRPr sz="1800">
                <a:solidFill>
                  <a:schemeClr val="bg1"/>
                </a:solidFill>
              </a:defRPr>
            </a:lvl3pPr>
            <a:lvl4pPr marL="448107" indent="0">
              <a:buNone/>
              <a:defRPr sz="1600">
                <a:solidFill>
                  <a:schemeClr val="bg1"/>
                </a:solidFill>
              </a:defRPr>
            </a:lvl4pPr>
            <a:lvl5pPr marL="672161"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2462996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967833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740470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34759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668011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360268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594917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30984908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192"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613680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6"/>
            <a:ext cx="9860674" cy="778565"/>
          </a:xfrm>
          <a:noFill/>
        </p:spPr>
        <p:txBody>
          <a:bodyPr lIns="182880" tIns="146304" rIns="182880" bIns="146304">
            <a:sp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498655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07296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3663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515432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270069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871277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226949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33856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6045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60360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42757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08932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394124310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71951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814218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7914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57027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image" Target="../media/image7.png"/><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theme" Target="../theme/theme2.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image" Target="../media/image7.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image" Target="../media/image7.png"/><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theme" Target="../theme/theme4.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1.png"/><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5.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theme" Target="../theme/theme6.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26" Type="http://schemas.openxmlformats.org/officeDocument/2006/relationships/theme" Target="../theme/theme7.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5" Type="http://schemas.openxmlformats.org/officeDocument/2006/relationships/slideLayout" Target="../slideLayouts/slideLayout168.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24" Type="http://schemas.openxmlformats.org/officeDocument/2006/relationships/slideLayout" Target="../slideLayouts/slideLayout167.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slideLayout" Target="../slideLayouts/slideLayout166.xml"/><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4710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456130452"/>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248122975"/>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95506910"/>
      </p:ext>
    </p:extLst>
  </p:cSld>
  <p:clrMap bg1="dk1" tx1="lt1" bg2="dk2" tx2="lt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Lst>
  <p:transition>
    <p:fade/>
  </p:transition>
  <p:txStyles>
    <p:title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566271154"/>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7" y="-216"/>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3543"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543"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3543"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543"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3543"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543"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543"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92770837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Lst>
  <p:transition>
    <p:fade/>
  </p:transition>
  <p:txStyles>
    <p:titleStyle>
      <a:lvl1pPr algn="l" defTabSz="913807"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39" marR="0" indent="-335939" algn="l" defTabSz="913807"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341" marR="0" indent="-236402" algn="l" defTabSz="913807" rtl="0" eaLnBrk="1" fontAlgn="auto" latinLnBrk="0" hangingPunct="1">
        <a:lnSpc>
          <a:spcPct val="90000"/>
        </a:lnSpc>
        <a:spcBef>
          <a:spcPct val="20000"/>
        </a:spcBef>
        <a:spcAft>
          <a:spcPts val="0"/>
        </a:spcAft>
        <a:buClrTx/>
        <a:buSzPct val="90000"/>
        <a:buFont typeface="Arial" pitchFamily="34" charset="0"/>
        <a:buChar char="•"/>
        <a:tabLst/>
        <a:defRPr sz="2351" kern="1200" spc="0" baseline="0">
          <a:gradFill>
            <a:gsLst>
              <a:gs pos="1250">
                <a:schemeClr val="tx1"/>
              </a:gs>
              <a:gs pos="100000">
                <a:schemeClr val="tx1"/>
              </a:gs>
            </a:gsLst>
            <a:lin ang="5400000" scaled="0"/>
          </a:gradFill>
          <a:latin typeface="+mn-lt"/>
          <a:ea typeface="+mn-ea"/>
          <a:cs typeface="+mn-cs"/>
        </a:defRPr>
      </a:lvl2pPr>
      <a:lvl3pPr marL="783858"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959" kern="1200" spc="0" baseline="0">
          <a:gradFill>
            <a:gsLst>
              <a:gs pos="1250">
                <a:schemeClr val="tx1"/>
              </a:gs>
              <a:gs pos="100000">
                <a:schemeClr val="tx1"/>
              </a:gs>
            </a:gsLst>
            <a:lin ang="5400000" scaled="0"/>
          </a:gradFill>
          <a:latin typeface="+mn-lt"/>
          <a:ea typeface="+mn-ea"/>
          <a:cs typeface="+mn-cs"/>
        </a:defRPr>
      </a:lvl3pPr>
      <a:lvl4pPr marL="100781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4pPr>
      <a:lvl5pPr marL="1231777" marR="0" indent="-223959" algn="l" defTabSz="913807" rtl="0" eaLnBrk="1" fontAlgn="auto" latinLnBrk="0" hangingPunct="1">
        <a:lnSpc>
          <a:spcPct val="90000"/>
        </a:lnSpc>
        <a:spcBef>
          <a:spcPct val="20000"/>
        </a:spcBef>
        <a:spcAft>
          <a:spcPts val="0"/>
        </a:spcAft>
        <a:buClrTx/>
        <a:buSzPct val="90000"/>
        <a:buFont typeface="Arial" pitchFamily="34" charset="0"/>
        <a:buChar char="•"/>
        <a:tabLst/>
        <a:defRPr sz="1763" kern="1200" spc="0" baseline="0">
          <a:gradFill>
            <a:gsLst>
              <a:gs pos="1250">
                <a:schemeClr val="tx1"/>
              </a:gs>
              <a:gs pos="100000">
                <a:schemeClr val="tx1"/>
              </a:gs>
            </a:gsLst>
            <a:lin ang="5400000" scaled="0"/>
          </a:gradFill>
          <a:latin typeface="+mn-lt"/>
          <a:ea typeface="+mn-ea"/>
          <a:cs typeface="+mn-cs"/>
        </a:defRPr>
      </a:lvl5pPr>
      <a:lvl6pPr marL="2512970"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6pPr>
      <a:lvl7pPr marL="2969874"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7pPr>
      <a:lvl8pPr marL="3426778"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8pPr>
      <a:lvl9pPr marL="3883683" indent="-228452" algn="l" defTabSz="913807" rtl="0" eaLnBrk="1" latinLnBrk="0" hangingPunct="1">
        <a:spcBef>
          <a:spcPct val="20000"/>
        </a:spcBef>
        <a:buFont typeface="Arial" pitchFamily="34" charset="0"/>
        <a:buChar char="•"/>
        <a:defRPr sz="1959" kern="1200">
          <a:solidFill>
            <a:schemeClr val="tx1"/>
          </a:solidFill>
          <a:latin typeface="+mn-lt"/>
          <a:ea typeface="+mn-ea"/>
          <a:cs typeface="+mn-cs"/>
        </a:defRPr>
      </a:lvl9pPr>
    </p:bodyStyle>
    <p:otherStyle>
      <a:defPPr>
        <a:defRPr lang="en-US"/>
      </a:defPPr>
      <a:lvl1pPr marL="0" algn="l" defTabSz="913807" rtl="0" eaLnBrk="1" latinLnBrk="0" hangingPunct="1">
        <a:defRPr sz="1763" kern="1200">
          <a:solidFill>
            <a:schemeClr val="tx1"/>
          </a:solidFill>
          <a:latin typeface="+mn-lt"/>
          <a:ea typeface="+mn-ea"/>
          <a:cs typeface="+mn-cs"/>
        </a:defRPr>
      </a:lvl1pPr>
      <a:lvl2pPr marL="456904" algn="l" defTabSz="913807" rtl="0" eaLnBrk="1" latinLnBrk="0" hangingPunct="1">
        <a:defRPr sz="1763" kern="1200">
          <a:solidFill>
            <a:schemeClr val="tx1"/>
          </a:solidFill>
          <a:latin typeface="+mn-lt"/>
          <a:ea typeface="+mn-ea"/>
          <a:cs typeface="+mn-cs"/>
        </a:defRPr>
      </a:lvl2pPr>
      <a:lvl3pPr marL="913807" algn="l" defTabSz="913807" rtl="0" eaLnBrk="1" latinLnBrk="0" hangingPunct="1">
        <a:defRPr sz="1763" kern="1200">
          <a:solidFill>
            <a:schemeClr val="tx1"/>
          </a:solidFill>
          <a:latin typeface="+mn-lt"/>
          <a:ea typeface="+mn-ea"/>
          <a:cs typeface="+mn-cs"/>
        </a:defRPr>
      </a:lvl3pPr>
      <a:lvl4pPr marL="1370711" algn="l" defTabSz="913807" rtl="0" eaLnBrk="1" latinLnBrk="0" hangingPunct="1">
        <a:defRPr sz="1763" kern="1200">
          <a:solidFill>
            <a:schemeClr val="tx1"/>
          </a:solidFill>
          <a:latin typeface="+mn-lt"/>
          <a:ea typeface="+mn-ea"/>
          <a:cs typeface="+mn-cs"/>
        </a:defRPr>
      </a:lvl4pPr>
      <a:lvl5pPr marL="1827615" algn="l" defTabSz="913807" rtl="0" eaLnBrk="1" latinLnBrk="0" hangingPunct="1">
        <a:defRPr sz="1763" kern="1200">
          <a:solidFill>
            <a:schemeClr val="tx1"/>
          </a:solidFill>
          <a:latin typeface="+mn-lt"/>
          <a:ea typeface="+mn-ea"/>
          <a:cs typeface="+mn-cs"/>
        </a:defRPr>
      </a:lvl5pPr>
      <a:lvl6pPr marL="2284519" algn="l" defTabSz="913807" rtl="0" eaLnBrk="1" latinLnBrk="0" hangingPunct="1">
        <a:defRPr sz="1763" kern="1200">
          <a:solidFill>
            <a:schemeClr val="tx1"/>
          </a:solidFill>
          <a:latin typeface="+mn-lt"/>
          <a:ea typeface="+mn-ea"/>
          <a:cs typeface="+mn-cs"/>
        </a:defRPr>
      </a:lvl6pPr>
      <a:lvl7pPr marL="2741422" algn="l" defTabSz="913807" rtl="0" eaLnBrk="1" latinLnBrk="0" hangingPunct="1">
        <a:defRPr sz="1763" kern="1200">
          <a:solidFill>
            <a:schemeClr val="tx1"/>
          </a:solidFill>
          <a:latin typeface="+mn-lt"/>
          <a:ea typeface="+mn-ea"/>
          <a:cs typeface="+mn-cs"/>
        </a:defRPr>
      </a:lvl7pPr>
      <a:lvl8pPr marL="3198326" algn="l" defTabSz="913807" rtl="0" eaLnBrk="1" latinLnBrk="0" hangingPunct="1">
        <a:defRPr sz="1763" kern="1200">
          <a:solidFill>
            <a:schemeClr val="tx1"/>
          </a:solidFill>
          <a:latin typeface="+mn-lt"/>
          <a:ea typeface="+mn-ea"/>
          <a:cs typeface="+mn-cs"/>
        </a:defRPr>
      </a:lvl8pPr>
      <a:lvl9pPr marL="3655230" algn="l" defTabSz="913807" rtl="0" eaLnBrk="1" latinLnBrk="0" hangingPunct="1">
        <a:defRPr sz="176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3" y="-8230"/>
            <a:ext cx="936855"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2809"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2809"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2809"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2809"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2809"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2809"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2809"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66520229"/>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Lst>
  <p:transition>
    <p:fade/>
  </p:transition>
  <p:txStyles>
    <p:titleStyle>
      <a:lvl1pPr algn="l" defTabSz="913073" rtl="0" eaLnBrk="1" latinLnBrk="0" hangingPunct="1">
        <a:lnSpc>
          <a:spcPct val="90000"/>
        </a:lnSpc>
        <a:spcBef>
          <a:spcPct val="0"/>
        </a:spcBef>
        <a:buNone/>
        <a:defRPr lang="en-US" sz="47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669" marR="0" indent="-335669" algn="l" defTabSz="913073" rtl="0" eaLnBrk="1" fontAlgn="auto" latinLnBrk="0" hangingPunct="1">
        <a:lnSpc>
          <a:spcPct val="90000"/>
        </a:lnSpc>
        <a:spcBef>
          <a:spcPct val="20000"/>
        </a:spcBef>
        <a:spcAft>
          <a:spcPts val="0"/>
        </a:spcAft>
        <a:buClrTx/>
        <a:buSzPct val="90000"/>
        <a:buFont typeface="Arial" pitchFamily="34" charset="0"/>
        <a:buChar char="•"/>
        <a:tabLst/>
        <a:defRPr sz="3916" kern="1200" spc="0" baseline="0">
          <a:gradFill>
            <a:gsLst>
              <a:gs pos="1250">
                <a:schemeClr val="tx1"/>
              </a:gs>
              <a:gs pos="100000">
                <a:schemeClr val="tx1"/>
              </a:gs>
            </a:gsLst>
            <a:lin ang="5400000" scaled="0"/>
          </a:gradFill>
          <a:latin typeface="+mj-lt"/>
          <a:ea typeface="+mn-ea"/>
          <a:cs typeface="+mn-cs"/>
        </a:defRPr>
      </a:lvl1pPr>
      <a:lvl2pPr marL="571881" marR="0" indent="-236212" algn="l" defTabSz="913073" rtl="0" eaLnBrk="1" fontAlgn="auto" latinLnBrk="0" hangingPunct="1">
        <a:lnSpc>
          <a:spcPct val="90000"/>
        </a:lnSpc>
        <a:spcBef>
          <a:spcPct val="20000"/>
        </a:spcBef>
        <a:spcAft>
          <a:spcPts val="0"/>
        </a:spcAft>
        <a:buClrTx/>
        <a:buSzPct val="90000"/>
        <a:buFont typeface="Arial" pitchFamily="34" charset="0"/>
        <a:buChar char="•"/>
        <a:tabLst/>
        <a:defRPr sz="2349" kern="1200" spc="0" baseline="0">
          <a:gradFill>
            <a:gsLst>
              <a:gs pos="1250">
                <a:schemeClr val="tx1"/>
              </a:gs>
              <a:gs pos="100000">
                <a:schemeClr val="tx1"/>
              </a:gs>
            </a:gsLst>
            <a:lin ang="5400000" scaled="0"/>
          </a:gradFill>
          <a:latin typeface="+mn-lt"/>
          <a:ea typeface="+mn-ea"/>
          <a:cs typeface="+mn-cs"/>
        </a:defRPr>
      </a:lvl2pPr>
      <a:lvl3pPr marL="783228"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957" kern="1200" spc="0" baseline="0">
          <a:gradFill>
            <a:gsLst>
              <a:gs pos="1250">
                <a:schemeClr val="tx1"/>
              </a:gs>
              <a:gs pos="100000">
                <a:schemeClr val="tx1"/>
              </a:gs>
            </a:gsLst>
            <a:lin ang="5400000" scaled="0"/>
          </a:gradFill>
          <a:latin typeface="+mn-lt"/>
          <a:ea typeface="+mn-ea"/>
          <a:cs typeface="+mn-cs"/>
        </a:defRPr>
      </a:lvl3pPr>
      <a:lvl4pPr marL="1007007"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4pPr>
      <a:lvl5pPr marL="1230786" marR="0" indent="-223779" algn="l" defTabSz="913073" rtl="0" eaLnBrk="1" fontAlgn="auto" latinLnBrk="0" hangingPunct="1">
        <a:lnSpc>
          <a:spcPct val="90000"/>
        </a:lnSpc>
        <a:spcBef>
          <a:spcPct val="20000"/>
        </a:spcBef>
        <a:spcAft>
          <a:spcPts val="0"/>
        </a:spcAft>
        <a:buClrTx/>
        <a:buSzPct val="90000"/>
        <a:buFont typeface="Arial" pitchFamily="34" charset="0"/>
        <a:buChar char="•"/>
        <a:tabLst/>
        <a:defRPr sz="1762" kern="1200" spc="0" baseline="0">
          <a:gradFill>
            <a:gsLst>
              <a:gs pos="1250">
                <a:schemeClr val="tx1"/>
              </a:gs>
              <a:gs pos="100000">
                <a:schemeClr val="tx1"/>
              </a:gs>
            </a:gsLst>
            <a:lin ang="5400000" scaled="0"/>
          </a:gradFill>
          <a:latin typeface="+mn-lt"/>
          <a:ea typeface="+mn-ea"/>
          <a:cs typeface="+mn-cs"/>
        </a:defRPr>
      </a:lvl5pPr>
      <a:lvl6pPr marL="251095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6pPr>
      <a:lvl7pPr marL="2967486"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7pPr>
      <a:lvl8pPr marL="3424023"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8pPr>
      <a:lvl9pPr marL="3880560" indent="-228268" algn="l" defTabSz="913073" rtl="0" eaLnBrk="1" latinLnBrk="0" hangingPunct="1">
        <a:spcBef>
          <a:spcPct val="20000"/>
        </a:spcBef>
        <a:buFont typeface="Arial" pitchFamily="34" charset="0"/>
        <a:buChar char="•"/>
        <a:defRPr sz="1957" kern="1200">
          <a:solidFill>
            <a:schemeClr val="tx1"/>
          </a:solidFill>
          <a:latin typeface="+mn-lt"/>
          <a:ea typeface="+mn-ea"/>
          <a:cs typeface="+mn-cs"/>
        </a:defRPr>
      </a:lvl9pPr>
    </p:bodyStyle>
    <p:otherStyle>
      <a:defPPr>
        <a:defRPr lang="en-US"/>
      </a:defPPr>
      <a:lvl1pPr marL="0" algn="l" defTabSz="913073" rtl="0" eaLnBrk="1" latinLnBrk="0" hangingPunct="1">
        <a:defRPr sz="1762" kern="1200">
          <a:solidFill>
            <a:schemeClr val="tx1"/>
          </a:solidFill>
          <a:latin typeface="+mn-lt"/>
          <a:ea typeface="+mn-ea"/>
          <a:cs typeface="+mn-cs"/>
        </a:defRPr>
      </a:lvl1pPr>
      <a:lvl2pPr marL="456536" algn="l" defTabSz="913073" rtl="0" eaLnBrk="1" latinLnBrk="0" hangingPunct="1">
        <a:defRPr sz="1762" kern="1200">
          <a:solidFill>
            <a:schemeClr val="tx1"/>
          </a:solidFill>
          <a:latin typeface="+mn-lt"/>
          <a:ea typeface="+mn-ea"/>
          <a:cs typeface="+mn-cs"/>
        </a:defRPr>
      </a:lvl2pPr>
      <a:lvl3pPr marL="913073" algn="l" defTabSz="913073" rtl="0" eaLnBrk="1" latinLnBrk="0" hangingPunct="1">
        <a:defRPr sz="1762" kern="1200">
          <a:solidFill>
            <a:schemeClr val="tx1"/>
          </a:solidFill>
          <a:latin typeface="+mn-lt"/>
          <a:ea typeface="+mn-ea"/>
          <a:cs typeface="+mn-cs"/>
        </a:defRPr>
      </a:lvl3pPr>
      <a:lvl4pPr marL="1369609" algn="l" defTabSz="913073" rtl="0" eaLnBrk="1" latinLnBrk="0" hangingPunct="1">
        <a:defRPr sz="1762" kern="1200">
          <a:solidFill>
            <a:schemeClr val="tx1"/>
          </a:solidFill>
          <a:latin typeface="+mn-lt"/>
          <a:ea typeface="+mn-ea"/>
          <a:cs typeface="+mn-cs"/>
        </a:defRPr>
      </a:lvl4pPr>
      <a:lvl5pPr marL="1826146" algn="l" defTabSz="913073" rtl="0" eaLnBrk="1" latinLnBrk="0" hangingPunct="1">
        <a:defRPr sz="1762" kern="1200">
          <a:solidFill>
            <a:schemeClr val="tx1"/>
          </a:solidFill>
          <a:latin typeface="+mn-lt"/>
          <a:ea typeface="+mn-ea"/>
          <a:cs typeface="+mn-cs"/>
        </a:defRPr>
      </a:lvl5pPr>
      <a:lvl6pPr marL="2282682" algn="l" defTabSz="913073" rtl="0" eaLnBrk="1" latinLnBrk="0" hangingPunct="1">
        <a:defRPr sz="1762" kern="1200">
          <a:solidFill>
            <a:schemeClr val="tx1"/>
          </a:solidFill>
          <a:latin typeface="+mn-lt"/>
          <a:ea typeface="+mn-ea"/>
          <a:cs typeface="+mn-cs"/>
        </a:defRPr>
      </a:lvl6pPr>
      <a:lvl7pPr marL="2739218" algn="l" defTabSz="913073" rtl="0" eaLnBrk="1" latinLnBrk="0" hangingPunct="1">
        <a:defRPr sz="1762" kern="1200">
          <a:solidFill>
            <a:schemeClr val="tx1"/>
          </a:solidFill>
          <a:latin typeface="+mn-lt"/>
          <a:ea typeface="+mn-ea"/>
          <a:cs typeface="+mn-cs"/>
        </a:defRPr>
      </a:lvl7pPr>
      <a:lvl8pPr marL="3195755" algn="l" defTabSz="913073" rtl="0" eaLnBrk="1" latinLnBrk="0" hangingPunct="1">
        <a:defRPr sz="1762" kern="1200">
          <a:solidFill>
            <a:schemeClr val="tx1"/>
          </a:solidFill>
          <a:latin typeface="+mn-lt"/>
          <a:ea typeface="+mn-ea"/>
          <a:cs typeface="+mn-cs"/>
        </a:defRPr>
      </a:lvl8pPr>
      <a:lvl9pPr marL="3652291" algn="l" defTabSz="913073"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0.xml"/><Relationship Id="rId4" Type="http://schemas.openxmlformats.org/officeDocument/2006/relationships/image" Target="../media/image25.emf"/></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2.xml"/><Relationship Id="rId4" Type="http://schemas.openxmlformats.org/officeDocument/2006/relationships/image" Target="../media/image25.emf"/></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132.xml"/><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5.emf"/><Relationship Id="rId2" Type="http://schemas.openxmlformats.org/officeDocument/2006/relationships/notesSlide" Target="../notesSlides/notesSlide13.xml"/><Relationship Id="rId1" Type="http://schemas.openxmlformats.org/officeDocument/2006/relationships/slideLayout" Target="../slideLayouts/slideLayout13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40.xml"/><Relationship Id="rId4" Type="http://schemas.openxmlformats.org/officeDocument/2006/relationships/image" Target="../media/image25.emf"/></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32.xml"/><Relationship Id="rId4" Type="http://schemas.openxmlformats.org/officeDocument/2006/relationships/image" Target="../media/image25.emf"/></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40.xml"/><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5.emf"/></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40.xml"/><Relationship Id="rId5" Type="http://schemas.openxmlformats.org/officeDocument/2006/relationships/image" Target="../media/image25.emf"/><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emf"/><Relationship Id="rId5" Type="http://schemas.openxmlformats.org/officeDocument/2006/relationships/image" Target="../media/image4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2.xml"/><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32.xml"/><Relationship Id="rId4" Type="http://schemas.openxmlformats.org/officeDocument/2006/relationships/image" Target="../media/image2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7.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4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4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13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7.xml"/></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3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40.xml"/><Relationship Id="rId4" Type="http://schemas.openxmlformats.org/officeDocument/2006/relationships/image" Target="../media/image53.emf"/></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5.xml"/><Relationship Id="rId1" Type="http://schemas.openxmlformats.org/officeDocument/2006/relationships/slideLayout" Target="../slideLayouts/slideLayout132.xml"/></Relationships>
</file>

<file path=ppt/slides/_rels/slide3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6.xml"/><Relationship Id="rId1" Type="http://schemas.openxmlformats.org/officeDocument/2006/relationships/slideLayout" Target="../slideLayouts/slideLayout132.xml"/></Relationships>
</file>

<file path=ppt/slides/_rels/slide3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9.xml"/></Relationships>
</file>

<file path=ppt/slides/_rels/slide3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7.xml"/><Relationship Id="rId1" Type="http://schemas.openxmlformats.org/officeDocument/2006/relationships/slideLayout" Target="../slideLayouts/slideLayout140.xml"/></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8.xml"/><Relationship Id="rId1" Type="http://schemas.openxmlformats.org/officeDocument/2006/relationships/slideLayout" Target="../slideLayouts/slideLayout139.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3.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1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139.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139.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43.xml"/><Relationship Id="rId1" Type="http://schemas.openxmlformats.org/officeDocument/2006/relationships/slideLayout" Target="../slideLayouts/slideLayout139.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139.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7.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6.xml"/><Relationship Id="rId1" Type="http://schemas.openxmlformats.org/officeDocument/2006/relationships/slideLayout" Target="../slideLayouts/slideLayout139.xml"/></Relationships>
</file>

<file path=ppt/slides/_rels/slide4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7.xml"/><Relationship Id="rId1" Type="http://schemas.openxmlformats.org/officeDocument/2006/relationships/slideLayout" Target="../slideLayouts/slideLayout139.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8.xml"/><Relationship Id="rId1" Type="http://schemas.openxmlformats.org/officeDocument/2006/relationships/slideLayout" Target="../slideLayouts/slideLayout139.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9.xml"/><Relationship Id="rId1" Type="http://schemas.openxmlformats.org/officeDocument/2006/relationships/slideLayout" Target="../slideLayouts/slideLayout139.xml"/><Relationship Id="rId4" Type="http://schemas.openxmlformats.org/officeDocument/2006/relationships/image" Target="../media/image67.emf"/></Relationships>
</file>

<file path=ppt/slides/_rels/slide5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50.xml"/><Relationship Id="rId1" Type="http://schemas.openxmlformats.org/officeDocument/2006/relationships/slideLayout" Target="../slideLayouts/slideLayout139.xml"/></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1.xml"/><Relationship Id="rId1" Type="http://schemas.openxmlformats.org/officeDocument/2006/relationships/slideLayout" Target="../slideLayouts/slideLayout26.xml"/><Relationship Id="rId5" Type="http://schemas.openxmlformats.org/officeDocument/2006/relationships/hyperlink" Target="https://www.microsoft.com/cognitive-services/" TargetMode="External"/><Relationship Id="rId4" Type="http://schemas.openxmlformats.org/officeDocument/2006/relationships/hyperlink" Target="https://www.microsoft.com/en-us/server-cloud/cortana-analytics-suite/overview.aspx"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3.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11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Speaker Guidance – Do Not Present</a:t>
            </a:r>
          </a:p>
        </p:txBody>
      </p:sp>
      <p:sp>
        <p:nvSpPr>
          <p:cNvPr id="4" name="Title 3"/>
          <p:cNvSpPr>
            <a:spLocks noGrp="1"/>
          </p:cNvSpPr>
          <p:nvPr>
            <p:ph type="title"/>
          </p:nvPr>
        </p:nvSpPr>
        <p:spPr/>
        <p:txBody>
          <a:bodyPr/>
          <a:lstStyle/>
          <a:p>
            <a:r>
              <a:rPr lang="en-US" dirty="0"/>
              <a:t>Speaker Guidance</a:t>
            </a:r>
          </a:p>
        </p:txBody>
      </p:sp>
      <p:graphicFrame>
        <p:nvGraphicFramePr>
          <p:cNvPr id="7" name="Table 6"/>
          <p:cNvGraphicFramePr>
            <a:graphicFrameLocks noGrp="1"/>
          </p:cNvGraphicFramePr>
          <p:nvPr>
            <p:extLst>
              <p:ext uri="{D42A27DB-BD31-4B8C-83A1-F6EECF244321}">
                <p14:modId xmlns:p14="http://schemas.microsoft.com/office/powerpoint/2010/main" val="3143176182"/>
              </p:ext>
            </p:extLst>
          </p:nvPr>
        </p:nvGraphicFramePr>
        <p:xfrm>
          <a:off x="601912" y="1189494"/>
          <a:ext cx="10734212" cy="4661684"/>
        </p:xfrm>
        <a:graphic>
          <a:graphicData uri="http://schemas.openxmlformats.org/drawingml/2006/table">
            <a:tbl>
              <a:tblPr firstRow="1" bandRow="1">
                <a:tableStyleId>{5940675A-B579-460E-94D1-54222C63F5DA}</a:tableStyleId>
              </a:tblPr>
              <a:tblGrid>
                <a:gridCol w="2699219">
                  <a:extLst>
                    <a:ext uri="{9D8B030D-6E8A-4147-A177-3AD203B41FA5}">
                      <a16:colId xmlns:a16="http://schemas.microsoft.com/office/drawing/2014/main" val="20000"/>
                    </a:ext>
                  </a:extLst>
                </a:gridCol>
                <a:gridCol w="8034993">
                  <a:extLst>
                    <a:ext uri="{9D8B030D-6E8A-4147-A177-3AD203B41FA5}">
                      <a16:colId xmlns:a16="http://schemas.microsoft.com/office/drawing/2014/main" val="20001"/>
                    </a:ext>
                  </a:extLst>
                </a:gridCol>
              </a:tblGrid>
              <a:tr h="335383">
                <a:tc>
                  <a:txBody>
                    <a:bodyPr/>
                    <a:lstStyle/>
                    <a:p>
                      <a:r>
                        <a:rPr lang="en-US" sz="1400" dirty="0">
                          <a:solidFill>
                            <a:schemeClr val="tx1"/>
                          </a:solidFill>
                        </a:rPr>
                        <a:t>Speaker</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rgbClr val="FFFFFF"/>
                          </a:solidFill>
                          <a:cs typeface="Segoe UI" pitchFamily="34" charset="0"/>
                          <a:sym typeface="Segoe UI" panose="020B0502040204020203" pitchFamily="34" charset="0"/>
                        </a:rPr>
                        <a:t>Field Marketer, AM/ATS,</a:t>
                      </a:r>
                      <a:r>
                        <a:rPr lang="en-US" sz="1400" baseline="0" dirty="0">
                          <a:solidFill>
                            <a:srgbClr val="FFFFFF"/>
                          </a:solidFill>
                          <a:cs typeface="Segoe UI" pitchFamily="34" charset="0"/>
                          <a:sym typeface="Segoe UI" panose="020B0502040204020203" pitchFamily="34" charset="0"/>
                        </a:rPr>
                        <a:t> </a:t>
                      </a:r>
                      <a:r>
                        <a:rPr lang="en-US" sz="1400" dirty="0">
                          <a:solidFill>
                            <a:srgbClr val="FFFFFF"/>
                          </a:solidFill>
                          <a:cs typeface="Segoe UI" pitchFamily="34" charset="0"/>
                          <a:sym typeface="Segoe UI" panose="020B0502040204020203" pitchFamily="34" charset="0"/>
                        </a:rPr>
                        <a:t>EBC presenter</a:t>
                      </a:r>
                    </a:p>
                  </a:txBody>
                  <a:tcPr marL="91427" marR="91427" marT="45713" marB="45713"/>
                </a:tc>
                <a:extLst>
                  <a:ext uri="{0D108BD9-81ED-4DB2-BD59-A6C34878D82A}">
                    <a16:rowId xmlns:a16="http://schemas.microsoft.com/office/drawing/2014/main" val="2849271618"/>
                  </a:ext>
                </a:extLst>
              </a:tr>
              <a:tr h="304757">
                <a:tc>
                  <a:txBody>
                    <a:bodyPr/>
                    <a:lstStyle/>
                    <a:p>
                      <a:r>
                        <a:rPr lang="en-US" sz="1400" dirty="0">
                          <a:solidFill>
                            <a:schemeClr val="tx1"/>
                          </a:solidFill>
                        </a:rPr>
                        <a:t>Content Level</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Level 200</a:t>
                      </a:r>
                      <a:r>
                        <a:rPr lang="en-US" sz="1400" baseline="0" dirty="0">
                          <a:solidFill>
                            <a:schemeClr val="tx1"/>
                          </a:solidFill>
                        </a:rPr>
                        <a:t> – </a:t>
                      </a:r>
                      <a:r>
                        <a:rPr lang="en-US" sz="1400" dirty="0">
                          <a:solidFill>
                            <a:schemeClr val="tx1"/>
                          </a:solidFill>
                        </a:rPr>
                        <a:t>customer-ready</a:t>
                      </a:r>
                    </a:p>
                  </a:txBody>
                  <a:tcPr marL="91427" marR="91427" marT="45713" marB="45713"/>
                </a:tc>
                <a:extLst>
                  <a:ext uri="{0D108BD9-81ED-4DB2-BD59-A6C34878D82A}">
                    <a16:rowId xmlns:a16="http://schemas.microsoft.com/office/drawing/2014/main" val="402102132"/>
                  </a:ext>
                </a:extLst>
              </a:tr>
              <a:tr h="304757">
                <a:tc>
                  <a:txBody>
                    <a:bodyPr/>
                    <a:lstStyle/>
                    <a:p>
                      <a:r>
                        <a:rPr lang="en-US" sz="1400" dirty="0">
                          <a:solidFill>
                            <a:schemeClr val="tx1"/>
                          </a:solidFill>
                        </a:rPr>
                        <a:t>Audience</a:t>
                      </a:r>
                    </a:p>
                  </a:txBody>
                  <a:tcPr marL="91427" marR="91427" marT="45713" marB="45713"/>
                </a:tc>
                <a:tc>
                  <a:txBody>
                    <a:bodyPr/>
                    <a:lstStyle/>
                    <a:p>
                      <a:pPr marL="0" indent="0">
                        <a:buFont typeface="Arial" panose="020B0604020202020204" pitchFamily="34" charset="0"/>
                        <a:buNone/>
                      </a:pPr>
                      <a:r>
                        <a:rPr lang="en-US" sz="1400" b="0" baseline="0" dirty="0">
                          <a:solidFill>
                            <a:schemeClr val="tx1"/>
                          </a:solidFill>
                        </a:rPr>
                        <a:t>Line of Business and Data Developers; IT Pros; Data Scientists / Analysts; ISV/Sis</a:t>
                      </a:r>
                    </a:p>
                  </a:txBody>
                  <a:tcPr marL="91427" marR="91427" marT="45713" marB="45713"/>
                </a:tc>
                <a:extLst>
                  <a:ext uri="{0D108BD9-81ED-4DB2-BD59-A6C34878D82A}">
                    <a16:rowId xmlns:a16="http://schemas.microsoft.com/office/drawing/2014/main" val="2617402050"/>
                  </a:ext>
                </a:extLst>
              </a:tr>
              <a:tr h="342802">
                <a:tc>
                  <a:txBody>
                    <a:bodyPr/>
                    <a:lstStyle/>
                    <a:p>
                      <a:r>
                        <a:rPr lang="en-US" sz="1400" dirty="0">
                          <a:solidFill>
                            <a:schemeClr val="tx1"/>
                          </a:solidFill>
                        </a:rPr>
                        <a:t>Title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Cortana Intelligence Suite:</a:t>
                      </a:r>
                      <a:r>
                        <a:rPr lang="en-US" sz="1400" baseline="0" dirty="0">
                          <a:solidFill>
                            <a:schemeClr val="tx1"/>
                          </a:solidFill>
                        </a:rPr>
                        <a:t> Cognitive Services</a:t>
                      </a:r>
                      <a:endParaRPr lang="en-US" sz="1400" dirty="0">
                        <a:solidFill>
                          <a:schemeClr val="tx1"/>
                        </a:solidFill>
                      </a:endParaRPr>
                    </a:p>
                  </a:txBody>
                  <a:tcPr marL="91427" marR="91427" marT="45713" marB="45713"/>
                </a:tc>
                <a:extLst>
                  <a:ext uri="{0D108BD9-81ED-4DB2-BD59-A6C34878D82A}">
                    <a16:rowId xmlns:a16="http://schemas.microsoft.com/office/drawing/2014/main" val="10000"/>
                  </a:ext>
                </a:extLst>
              </a:tr>
              <a:tr h="325969">
                <a:tc>
                  <a:txBody>
                    <a:bodyPr/>
                    <a:lstStyle/>
                    <a:p>
                      <a:r>
                        <a:rPr lang="en-US" sz="1400" dirty="0">
                          <a:solidFill>
                            <a:schemeClr val="tx1"/>
                          </a:solidFill>
                        </a:rPr>
                        <a:t>Objective</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Educate customers and partners on</a:t>
                      </a:r>
                      <a:r>
                        <a:rPr lang="en-US" sz="1400" baseline="0" dirty="0">
                          <a:solidFill>
                            <a:schemeClr val="tx1"/>
                          </a:solidFill>
                        </a:rPr>
                        <a:t> the Cognitive Services capabilities of Cortana Intelligence Suite</a:t>
                      </a:r>
                      <a:endParaRPr lang="en-US" sz="1400" dirty="0">
                        <a:solidFill>
                          <a:schemeClr val="tx1"/>
                        </a:solidFill>
                      </a:endParaRPr>
                    </a:p>
                  </a:txBody>
                  <a:tcPr marL="91427" marR="91427" marT="45713" marB="45713"/>
                </a:tc>
                <a:extLst>
                  <a:ext uri="{0D108BD9-81ED-4DB2-BD59-A6C34878D82A}">
                    <a16:rowId xmlns:a16="http://schemas.microsoft.com/office/drawing/2014/main" val="10001"/>
                  </a:ext>
                </a:extLst>
              </a:tr>
              <a:tr h="304757">
                <a:tc>
                  <a:txBody>
                    <a:bodyPr/>
                    <a:lstStyle/>
                    <a:p>
                      <a:r>
                        <a:rPr lang="en-US" sz="1400" dirty="0">
                          <a:solidFill>
                            <a:schemeClr val="tx1"/>
                          </a:solidFill>
                        </a:rPr>
                        <a:t>Deck contact</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Giampaolo</a:t>
                      </a:r>
                      <a:r>
                        <a:rPr lang="en-US" sz="1400" baseline="0" dirty="0">
                          <a:solidFill>
                            <a:schemeClr val="tx1"/>
                          </a:solidFill>
                        </a:rPr>
                        <a:t> Battaglia</a:t>
                      </a:r>
                      <a:endParaRPr lang="en-US" sz="1400" dirty="0">
                        <a:solidFill>
                          <a:schemeClr val="tx1"/>
                        </a:solidFill>
                      </a:endParaRPr>
                    </a:p>
                  </a:txBody>
                  <a:tcPr marL="91427" marR="91427" marT="45713" marB="45713"/>
                </a:tc>
                <a:extLst>
                  <a:ext uri="{0D108BD9-81ED-4DB2-BD59-A6C34878D82A}">
                    <a16:rowId xmlns:a16="http://schemas.microsoft.com/office/drawing/2014/main" val="10004"/>
                  </a:ext>
                </a:extLst>
              </a:tr>
              <a:tr h="304757">
                <a:tc>
                  <a:txBody>
                    <a:bodyPr/>
                    <a:lstStyle/>
                    <a:p>
                      <a:r>
                        <a:rPr lang="en-US" sz="1400" dirty="0">
                          <a:solidFill>
                            <a:schemeClr val="tx1"/>
                          </a:solidFill>
                        </a:rPr>
                        <a:t>Version</a:t>
                      </a: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Last</a:t>
                      </a:r>
                      <a:r>
                        <a:rPr lang="en-US" sz="1400" baseline="0" dirty="0">
                          <a:solidFill>
                            <a:schemeClr val="tx1"/>
                          </a:solidFill>
                        </a:rPr>
                        <a:t> updated March 2016</a:t>
                      </a:r>
                      <a:endParaRPr lang="en-US" sz="1400" dirty="0">
                        <a:solidFill>
                          <a:schemeClr val="tx1"/>
                        </a:solidFill>
                      </a:endParaRPr>
                    </a:p>
                  </a:txBody>
                  <a:tcPr marL="91427" marR="91427" marT="45713" marB="45713"/>
                </a:tc>
                <a:extLst>
                  <a:ext uri="{0D108BD9-81ED-4DB2-BD59-A6C34878D82A}">
                    <a16:rowId xmlns:a16="http://schemas.microsoft.com/office/drawing/2014/main" val="10006"/>
                  </a:ext>
                </a:extLst>
              </a:tr>
              <a:tr h="2224725">
                <a:tc>
                  <a:txBody>
                    <a:bodyPr/>
                    <a:lstStyle/>
                    <a:p>
                      <a:r>
                        <a:rPr lang="en-US" sz="1400" dirty="0">
                          <a:solidFill>
                            <a:schemeClr val="tx1"/>
                          </a:solidFill>
                        </a:rPr>
                        <a:t>Length &amp;</a:t>
                      </a:r>
                      <a:r>
                        <a:rPr lang="en-US" sz="1400" baseline="0" dirty="0">
                          <a:solidFill>
                            <a:schemeClr val="tx1"/>
                          </a:solidFill>
                        </a:rPr>
                        <a:t> timing guidance</a:t>
                      </a:r>
                      <a:endParaRPr lang="en-US" sz="1400" dirty="0">
                        <a:solidFill>
                          <a:schemeClr val="tx1"/>
                        </a:solidFill>
                      </a:endParaRPr>
                    </a:p>
                  </a:txBody>
                  <a:tcPr marL="91427" marR="91427" marT="45713" marB="45713"/>
                </a:tc>
                <a:tc>
                  <a:txBody>
                    <a:bodyPr/>
                    <a:lstStyle/>
                    <a:p>
                      <a:pPr marL="0" marR="0" indent="0" algn="l" defTabSz="1088105" rtl="0" eaLnBrk="1" fontAlgn="auto" latinLnBrk="0" hangingPunct="1">
                        <a:lnSpc>
                          <a:spcPct val="100000"/>
                        </a:lnSpc>
                        <a:spcBef>
                          <a:spcPts val="0"/>
                        </a:spcBef>
                        <a:spcAft>
                          <a:spcPts val="0"/>
                        </a:spcAft>
                        <a:buClrTx/>
                        <a:buSzTx/>
                        <a:buFontTx/>
                        <a:buNone/>
                        <a:tabLst/>
                        <a:defRPr/>
                      </a:pPr>
                      <a:r>
                        <a:rPr lang="en-US" sz="1400" dirty="0">
                          <a:solidFill>
                            <a:schemeClr val="tx1"/>
                          </a:solidFill>
                        </a:rPr>
                        <a:t>75</a:t>
                      </a:r>
                      <a:r>
                        <a:rPr lang="en-US" sz="1400" baseline="0" dirty="0">
                          <a:solidFill>
                            <a:schemeClr val="tx1"/>
                          </a:solidFill>
                        </a:rPr>
                        <a:t> minutes – suggested timing:  </a:t>
                      </a:r>
                    </a:p>
                    <a:p>
                      <a:pPr marL="857250" lvl="1" indent="-347663">
                        <a:buFont typeface="+mj-lt"/>
                        <a:buAutoNum type="arabicPeriod"/>
                      </a:pPr>
                      <a:r>
                        <a:rPr lang="en-US" sz="1400" b="1" dirty="0"/>
                        <a:t>Introduction Cortana Intelligence</a:t>
                      </a:r>
                      <a:r>
                        <a:rPr lang="en-US" sz="1400" dirty="0"/>
                        <a:t>: 7</a:t>
                      </a:r>
                      <a:r>
                        <a:rPr lang="en-US" sz="1400" baseline="0" dirty="0"/>
                        <a:t> </a:t>
                      </a:r>
                      <a:r>
                        <a:rPr lang="en-US" sz="1400" dirty="0"/>
                        <a:t>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Cognitive Services Overview</a:t>
                      </a:r>
                      <a:r>
                        <a:rPr lang="en-US" sz="1400" dirty="0"/>
                        <a:t>: 5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Vision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Speech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Language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Knowledge APIs</a:t>
                      </a:r>
                      <a:r>
                        <a:rPr lang="en-US" sz="1400" dirty="0"/>
                        <a:t>: 10 minutes</a:t>
                      </a:r>
                    </a:p>
                    <a:p>
                      <a:pPr marL="857250" marR="0" lvl="1" indent="-347663" algn="l" defTabSz="914192" rtl="0" eaLnBrk="1" fontAlgn="auto" latinLnBrk="0" hangingPunct="1">
                        <a:lnSpc>
                          <a:spcPct val="100000"/>
                        </a:lnSpc>
                        <a:spcBef>
                          <a:spcPts val="0"/>
                        </a:spcBef>
                        <a:spcAft>
                          <a:spcPts val="0"/>
                        </a:spcAft>
                        <a:buClrTx/>
                        <a:buSzTx/>
                        <a:buFont typeface="+mj-lt"/>
                        <a:buAutoNum type="arabicPeriod"/>
                        <a:tabLst/>
                        <a:defRPr/>
                      </a:pPr>
                      <a:r>
                        <a:rPr lang="en-US" sz="1400" b="1" dirty="0"/>
                        <a:t>Search APIs</a:t>
                      </a:r>
                      <a:r>
                        <a:rPr lang="en-US" sz="1400" dirty="0"/>
                        <a:t>: 10 minutes</a:t>
                      </a:r>
                    </a:p>
                    <a:p>
                      <a:pPr marL="857250" lvl="1" indent="-347663">
                        <a:buFont typeface="+mj-lt"/>
                        <a:buAutoNum type="arabicPeriod"/>
                      </a:pPr>
                      <a:r>
                        <a:rPr lang="en-US" sz="1400" b="1" dirty="0"/>
                        <a:t>Close</a:t>
                      </a:r>
                      <a:r>
                        <a:rPr lang="en-US" sz="1400" dirty="0"/>
                        <a:t>: 3 minutes</a:t>
                      </a:r>
                    </a:p>
                    <a:p>
                      <a:pPr marL="857250" lvl="1" indent="-347663">
                        <a:buFont typeface="+mj-lt"/>
                        <a:buAutoNum type="arabicPeriod"/>
                      </a:pPr>
                      <a:r>
                        <a:rPr lang="en-US" sz="1400" b="1" dirty="0"/>
                        <a:t>Q+A</a:t>
                      </a:r>
                      <a:r>
                        <a:rPr lang="en-US" sz="1400" dirty="0"/>
                        <a:t>: 10 minutes</a:t>
                      </a:r>
                      <a:endParaRPr lang="en-US" sz="1800" dirty="0"/>
                    </a:p>
                    <a:p>
                      <a:pPr marL="0" marR="0" indent="0" algn="l" defTabSz="1088105"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L="91427" marR="91427" marT="45713" marB="45713"/>
                </a:tc>
                <a:extLst>
                  <a:ext uri="{0D108BD9-81ED-4DB2-BD59-A6C34878D82A}">
                    <a16:rowId xmlns:a16="http://schemas.microsoft.com/office/drawing/2014/main" val="4197166910"/>
                  </a:ext>
                </a:extLst>
              </a:tr>
            </a:tbl>
          </a:graphicData>
        </a:graphic>
      </p:graphicFrame>
    </p:spTree>
    <p:extLst>
      <p:ext uri="{BB962C8B-B14F-4D97-AF65-F5344CB8AC3E}">
        <p14:creationId xmlns:p14="http://schemas.microsoft.com/office/powerpoint/2010/main" val="17182525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81123"/>
        </a:solidFill>
        <a:effectLst/>
      </p:bgPr>
    </p:bg>
    <p:spTree>
      <p:nvGrpSpPr>
        <p:cNvPr id="1" name=""/>
        <p:cNvGrpSpPr/>
        <p:nvPr/>
      </p:nvGrpSpPr>
      <p:grpSpPr>
        <a:xfrm>
          <a:off x="0" y="0"/>
          <a:ext cx="0" cy="0"/>
          <a:chOff x="0" y="0"/>
          <a:chExt cx="0" cy="0"/>
        </a:xfrm>
      </p:grpSpPr>
      <p:pic>
        <p:nvPicPr>
          <p:cNvPr id="5128" name="Picture 8" descr="https://microsoft.sharepoint.com/teams/BrandCentral/BundleImages/250MSC12_Nancy_0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 y="2674"/>
            <a:ext cx="12207813" cy="70035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211437" y="2225948"/>
            <a:ext cx="8706412" cy="434646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0" name="Title 1"/>
          <p:cNvSpPr txBox="1">
            <a:spLocks/>
          </p:cNvSpPr>
          <p:nvPr/>
        </p:nvSpPr>
        <p:spPr>
          <a:xfrm>
            <a:off x="4635833" y="7977771"/>
            <a:ext cx="9685705" cy="1391748"/>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351" spc="-100" dirty="0">
              <a:ln w="3175">
                <a:noFill/>
              </a:ln>
              <a:solidFill>
                <a:schemeClr val="tx1"/>
              </a:solidFill>
              <a:latin typeface="+mn-lt"/>
              <a:ea typeface="+mn-ea"/>
              <a:cs typeface="Segoe UI" pitchFamily="34" charset="0"/>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Title 1"/>
          <p:cNvSpPr txBox="1">
            <a:spLocks/>
          </p:cNvSpPr>
          <p:nvPr/>
        </p:nvSpPr>
        <p:spPr>
          <a:xfrm>
            <a:off x="3696570" y="5709416"/>
            <a:ext cx="9490601" cy="810831"/>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807">
              <a:defRPr/>
            </a:pPr>
            <a:endParaRPr lang="en-US" altLang="zh-CN" sz="2351" spc="-100" dirty="0">
              <a:ln w="3175">
                <a:noFill/>
              </a:ln>
              <a:solidFill>
                <a:schemeClr val="tx1"/>
              </a:solidFill>
              <a:latin typeface="+mn-lt"/>
              <a:ea typeface="+mn-ea"/>
              <a:cs typeface="Segoe UI" pitchFamily="34" charset="0"/>
            </a:endParaRPr>
          </a:p>
        </p:txBody>
      </p:sp>
      <p:grpSp>
        <p:nvGrpSpPr>
          <p:cNvPr id="17" name="Group 16"/>
          <p:cNvGrpSpPr/>
          <p:nvPr/>
        </p:nvGrpSpPr>
        <p:grpSpPr>
          <a:xfrm>
            <a:off x="3211434" y="1868659"/>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Computer Vision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23" name="Group 22"/>
          <p:cNvGrpSpPr/>
          <p:nvPr/>
        </p:nvGrpSpPr>
        <p:grpSpPr>
          <a:xfrm>
            <a:off x="3580443" y="2436755"/>
            <a:ext cx="941642" cy="511318"/>
            <a:chOff x="-4859148" y="3104846"/>
            <a:chExt cx="2543854" cy="1381329"/>
          </a:xfrm>
        </p:grpSpPr>
        <p:pic>
          <p:nvPicPr>
            <p:cNvPr id="7" name="Picture 6"/>
            <p:cNvPicPr>
              <a:picLocks noChangeAspect="1"/>
            </p:cNvPicPr>
            <p:nvPr/>
          </p:nvPicPr>
          <p:blipFill>
            <a:blip r:embed="rId4"/>
            <a:stretch>
              <a:fillRect/>
            </a:stretch>
          </p:blipFill>
          <p:spPr>
            <a:xfrm>
              <a:off x="-4859148" y="3104846"/>
              <a:ext cx="2543854" cy="1381329"/>
            </a:xfrm>
            <a:prstGeom prst="rect">
              <a:avLst/>
            </a:prstGeom>
          </p:spPr>
        </p:pic>
        <p:grpSp>
          <p:nvGrpSpPr>
            <p:cNvPr id="22" name="Group 21"/>
            <p:cNvGrpSpPr/>
            <p:nvPr/>
          </p:nvGrpSpPr>
          <p:grpSpPr>
            <a:xfrm>
              <a:off x="-4127481" y="3334871"/>
              <a:ext cx="1080520" cy="921279"/>
              <a:chOff x="-4127481" y="3334871"/>
              <a:chExt cx="1080520" cy="921279"/>
            </a:xfrm>
          </p:grpSpPr>
          <p:sp>
            <p:nvSpPr>
              <p:cNvPr id="8" name="Oval 7"/>
              <p:cNvSpPr/>
              <p:nvPr/>
            </p:nvSpPr>
            <p:spPr bwMode="auto">
              <a:xfrm>
                <a:off x="-4127481" y="3334871"/>
                <a:ext cx="1080520" cy="92127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817631" y="3567193"/>
                <a:ext cx="460821" cy="456634"/>
                <a:chOff x="-4413081" y="5367130"/>
                <a:chExt cx="460821" cy="456634"/>
              </a:xfrm>
              <a:solidFill>
                <a:schemeClr val="accent4"/>
              </a:solidFill>
            </p:grpSpPr>
            <p:sp>
              <p:nvSpPr>
                <p:cNvPr id="9" name="Rectangle 8"/>
                <p:cNvSpPr/>
                <p:nvPr/>
              </p:nvSpPr>
              <p:spPr bwMode="auto">
                <a:xfrm>
                  <a:off x="-4413081"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128915" y="5367130"/>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4128915"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4413081" y="5647109"/>
                  <a:ext cx="176655" cy="1766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 name="Rectangle 15"/>
          <p:cNvSpPr/>
          <p:nvPr/>
        </p:nvSpPr>
        <p:spPr>
          <a:xfrm>
            <a:off x="3852480" y="3266345"/>
            <a:ext cx="7853327" cy="3077766"/>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Analyze an image</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Understand content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OCR</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recognize words within an image</a:t>
            </a:r>
            <a:endParaRPr lang="en-US" altLang="zh-CN" sz="1959" kern="0" dirty="0">
              <a:gradFill>
                <a:gsLst>
                  <a:gs pos="1250">
                    <a:schemeClr val="tx1"/>
                  </a:gs>
                  <a:gs pos="100000">
                    <a:schemeClr val="tx1"/>
                  </a:gs>
                </a:gsLst>
                <a:lin ang="5400000" scaled="0"/>
              </a:gradFill>
            </a:endParaRP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Generate thumbnail</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Scale and crop images, while retaining key content</a:t>
            </a:r>
            <a:endParaRPr lang="en-US" sz="2351" kern="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41613690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fade">
                                      <p:cBhvr>
                                        <p:cTn id="17" dur="500"/>
                                        <p:tgtEl>
                                          <p:spTgt spid="1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xEl>
                                              <p:pRg st="1" end="1"/>
                                            </p:txEl>
                                          </p:spTgt>
                                        </p:tgtEl>
                                        <p:attrNameLst>
                                          <p:attrName>style.visibility</p:attrName>
                                        </p:attrNameLst>
                                      </p:cBhvr>
                                      <p:to>
                                        <p:strVal val="visible"/>
                                      </p:to>
                                    </p:set>
                                    <p:animEffect transition="in" filter="fade">
                                      <p:cBhvr>
                                        <p:cTn id="22" dur="500"/>
                                        <p:tgtEl>
                                          <p:spTgt spid="16">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fade">
                                      <p:cBhvr>
                                        <p:cTn id="27"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920" t="1414" r="1776" b="547"/>
          <a:stretch/>
        </p:blipFill>
        <p:spPr>
          <a:xfrm>
            <a:off x="269068" y="1489244"/>
            <a:ext cx="5660843" cy="4895183"/>
          </a:xfrm>
          <a:prstGeom prst="rect">
            <a:avLst/>
          </a:prstGeom>
        </p:spPr>
      </p:pic>
      <p:sp>
        <p:nvSpPr>
          <p:cNvPr id="10" name="Title 7"/>
          <p:cNvSpPr txBox="1">
            <a:spLocks/>
          </p:cNvSpPr>
          <p:nvPr/>
        </p:nvSpPr>
        <p:spPr>
          <a:xfrm>
            <a:off x="1334943" y="-724625"/>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39" name="Group 38"/>
          <p:cNvGrpSpPr/>
          <p:nvPr/>
        </p:nvGrpSpPr>
        <p:grpSpPr>
          <a:xfrm>
            <a:off x="5925477" y="1336638"/>
            <a:ext cx="4139575" cy="1551875"/>
            <a:chOff x="6048152" y="1361581"/>
            <a:chExt cx="4225277" cy="1584003"/>
          </a:xfrm>
        </p:grpSpPr>
        <p:sp>
          <p:nvSpPr>
            <p:cNvPr id="14" name="TextBox 13"/>
            <p:cNvSpPr txBox="1"/>
            <p:nvPr/>
          </p:nvSpPr>
          <p:spPr>
            <a:xfrm>
              <a:off x="6048152" y="1889993"/>
              <a:ext cx="4225277" cy="1055591"/>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Clip Art Type	     0 Non-clipart</a:t>
              </a:r>
            </a:p>
            <a:p>
              <a:pPr defTabSz="913490">
                <a:lnSpc>
                  <a:spcPct val="90000"/>
                </a:lnSpc>
                <a:spcAft>
                  <a:spcPts val="490"/>
                </a:spcAft>
                <a:defRPr/>
              </a:pPr>
              <a:r>
                <a:rPr lang="en-US" sz="1470" kern="0" dirty="0">
                  <a:gradFill>
                    <a:gsLst>
                      <a:gs pos="1250">
                        <a:schemeClr val="bg1"/>
                      </a:gs>
                      <a:gs pos="100000">
                        <a:schemeClr val="bg1"/>
                      </a:gs>
                    </a:gsLst>
                    <a:lin ang="5400000" scaled="0"/>
                  </a:gradFill>
                </a:rPr>
                <a:t>Line Drawing Type	     0 Non-Line Drawing</a:t>
              </a:r>
            </a:p>
            <a:p>
              <a:pPr defTabSz="913490">
                <a:lnSpc>
                  <a:spcPct val="90000"/>
                </a:lnSpc>
                <a:spcAft>
                  <a:spcPts val="490"/>
                </a:spcAft>
                <a:defRPr/>
              </a:pPr>
              <a:r>
                <a:rPr lang="en-US" sz="1470" kern="0" dirty="0">
                  <a:gradFill>
                    <a:gsLst>
                      <a:gs pos="1250">
                        <a:schemeClr val="bg1"/>
                      </a:gs>
                      <a:gs pos="100000">
                        <a:schemeClr val="bg1"/>
                      </a:gs>
                    </a:gsLst>
                    <a:lin ang="5400000" scaled="0"/>
                  </a:gradFill>
                </a:rPr>
                <a:t>Black &amp; White Image       False</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Type of image</a:t>
              </a:r>
            </a:p>
          </p:txBody>
        </p:sp>
      </p:grpSp>
      <p:cxnSp>
        <p:nvCxnSpPr>
          <p:cNvPr id="12" name="Straight Connector 11"/>
          <p:cNvCxnSpPr/>
          <p:nvPr/>
        </p:nvCxnSpPr>
        <p:spPr>
          <a:xfrm>
            <a:off x="6092343"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912786" y="2844323"/>
            <a:ext cx="6343703" cy="1957358"/>
            <a:chOff x="6035198" y="2900480"/>
            <a:chExt cx="6475038" cy="1997882"/>
          </a:xfrm>
        </p:grpSpPr>
        <p:sp>
          <p:nvSpPr>
            <p:cNvPr id="18" name="TextBox 17"/>
            <p:cNvSpPr txBox="1"/>
            <p:nvPr/>
          </p:nvSpPr>
          <p:spPr>
            <a:xfrm>
              <a:off x="6035198" y="3421224"/>
              <a:ext cx="6475038" cy="147713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Categories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“name”: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people_swimming</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“score”: 0.099609375 }]</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Content	False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Adult Score	0.18533889949321747</a:t>
              </a:r>
            </a:p>
            <a:p>
              <a:pPr defTabSz="913490">
                <a:lnSpc>
                  <a:spcPct val="90000"/>
                </a:lnSpc>
                <a:spcAft>
                  <a:spcPts val="490"/>
                </a:spcAft>
                <a:defRPr/>
              </a:pPr>
              <a:r>
                <a:rPr lang="en-US" sz="1470" kern="0" dirty="0">
                  <a:gradFill>
                    <a:gsLst>
                      <a:gs pos="1250">
                        <a:schemeClr val="bg1"/>
                      </a:gs>
                      <a:gs pos="100000">
                        <a:schemeClr val="bg1"/>
                      </a:gs>
                    </a:gsLst>
                    <a:lin ang="5400000" scaled="0"/>
                  </a:gradFill>
                </a:rPr>
                <a:t>Faces</a:t>
              </a:r>
              <a:r>
                <a:rPr lang="en-US" sz="1399" kern="0" dirty="0">
                  <a:gradFill>
                    <a:gsLst>
                      <a:gs pos="1250">
                        <a:schemeClr val="bg1"/>
                      </a:gs>
                      <a:gs pos="100000">
                        <a:schemeClr val="bg1"/>
                      </a:gs>
                    </a:gsLst>
                    <a:lin ang="5400000" scaled="0"/>
                  </a:gradFill>
                </a:rPr>
                <a:t>		</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“age”: 27, “gender”: “Male”, “</a:t>
              </a:r>
              <a:r>
                <a:rPr lang="en-US" sz="1049" kern="0" dirty="0" err="1">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faceRectangle</a:t>
              </a: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a:t>
              </a:r>
              <a:b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br>
              <a:r>
                <a:rPr lang="en-US" sz="1049" kern="0" dirty="0">
                  <a:gradFill>
                    <a:gsLst>
                      <a:gs pos="1250">
                        <a:schemeClr val="bg1"/>
                      </a:gs>
                      <a:gs pos="100000">
                        <a:schemeClr val="bg1"/>
                      </a:gs>
                    </a:gsLst>
                    <a:lin ang="5400000" scaled="0"/>
                  </a:gradFill>
                  <a:latin typeface="Consolas" panose="020B0609020204030204" pitchFamily="49" charset="0"/>
                  <a:cs typeface="Consolas" panose="020B0609020204030204" pitchFamily="49" charset="0"/>
                </a:rPr>
                <a:t>		{“left”: 472, “top”: 258, “width”: 199, “height”: 199}}]</a:t>
              </a:r>
            </a:p>
          </p:txBody>
        </p:sp>
        <p:sp>
          <p:nvSpPr>
            <p:cNvPr id="17" name="Rectangle 16"/>
            <p:cNvSpPr/>
            <p:nvPr/>
          </p:nvSpPr>
          <p:spPr>
            <a:xfrm>
              <a:off x="6057941" y="2900480"/>
              <a:ext cx="4275103"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Content of image</a:t>
              </a:r>
            </a:p>
          </p:txBody>
        </p:sp>
      </p:grpSp>
      <p:cxnSp>
        <p:nvCxnSpPr>
          <p:cNvPr id="16" name="Straight Connector 15"/>
          <p:cNvCxnSpPr/>
          <p:nvPr/>
        </p:nvCxnSpPr>
        <p:spPr>
          <a:xfrm>
            <a:off x="6082836" y="3428739"/>
            <a:ext cx="610916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071427" y="5307354"/>
            <a:ext cx="614031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912787" y="4732268"/>
            <a:ext cx="3627575" cy="1824520"/>
            <a:chOff x="6035198" y="4827511"/>
            <a:chExt cx="3702677" cy="1862293"/>
          </a:xfrm>
        </p:grpSpPr>
        <p:sp>
          <p:nvSpPr>
            <p:cNvPr id="21" name="Rectangle 20"/>
            <p:cNvSpPr/>
            <p:nvPr/>
          </p:nvSpPr>
          <p:spPr>
            <a:xfrm>
              <a:off x="6086514" y="4827511"/>
              <a:ext cx="2971347"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Image colors</a:t>
              </a:r>
            </a:p>
          </p:txBody>
        </p:sp>
        <p:sp>
          <p:nvSpPr>
            <p:cNvPr id="23" name="TextBox 22"/>
            <p:cNvSpPr txBox="1"/>
            <p:nvPr/>
          </p:nvSpPr>
          <p:spPr>
            <a:xfrm>
              <a:off x="6035198" y="5347226"/>
              <a:ext cx="3702677" cy="134257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Background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 Foreground	Grey</a:t>
              </a:r>
            </a:p>
            <a:p>
              <a:pPr defTabSz="913490">
                <a:lnSpc>
                  <a:spcPct val="90000"/>
                </a:lnSpc>
                <a:spcAft>
                  <a:spcPts val="490"/>
                </a:spcAft>
                <a:defRPr/>
              </a:pPr>
              <a:r>
                <a:rPr lang="en-US" sz="1470" kern="0" dirty="0">
                  <a:gradFill>
                    <a:gsLst>
                      <a:gs pos="1250">
                        <a:schemeClr val="bg1"/>
                      </a:gs>
                      <a:gs pos="100000">
                        <a:schemeClr val="bg1"/>
                      </a:gs>
                    </a:gsLst>
                    <a:lin ang="5400000" scaled="0"/>
                  </a:gradFill>
                </a:rPr>
                <a:t>Dominant Colors		White</a:t>
              </a:r>
            </a:p>
            <a:p>
              <a:pPr defTabSz="913490">
                <a:lnSpc>
                  <a:spcPct val="90000"/>
                </a:lnSpc>
                <a:spcAft>
                  <a:spcPts val="490"/>
                </a:spcAft>
                <a:defRPr/>
              </a:pPr>
              <a:r>
                <a:rPr lang="en-US" sz="1470" kern="0" dirty="0">
                  <a:gradFill>
                    <a:gsLst>
                      <a:gs pos="1250">
                        <a:schemeClr val="bg1"/>
                      </a:gs>
                      <a:gs pos="100000">
                        <a:schemeClr val="bg1"/>
                      </a:gs>
                    </a:gsLst>
                    <a:lin ang="5400000" scaled="0"/>
                  </a:gradFill>
                </a:rPr>
                <a:t>Accent Color</a:t>
              </a:r>
              <a:r>
                <a:rPr lang="en-US" sz="1567" kern="0" dirty="0">
                  <a:gradFill>
                    <a:gsLst>
                      <a:gs pos="1250">
                        <a:schemeClr val="bg1"/>
                      </a:gs>
                      <a:gs pos="100000">
                        <a:schemeClr val="bg1"/>
                      </a:gs>
                    </a:gsLst>
                    <a:lin ang="5400000" scaled="0"/>
                  </a:gradFill>
                </a:rPr>
                <a:t>		</a:t>
              </a:r>
            </a:p>
          </p:txBody>
        </p:sp>
      </p:grpSp>
      <p:sp>
        <p:nvSpPr>
          <p:cNvPr id="22" name="Title 1"/>
          <p:cNvSpPr>
            <a:spLocks noGrp="1"/>
          </p:cNvSpPr>
          <p:nvPr>
            <p:ph type="title"/>
          </p:nvPr>
        </p:nvSpPr>
        <p:spPr>
          <a:xfrm>
            <a:off x="1343780" y="291960"/>
            <a:ext cx="10743593" cy="898964"/>
          </a:xfrm>
        </p:spPr>
        <p:txBody>
          <a:bodyPr/>
          <a:lstStyle/>
          <a:p>
            <a:r>
              <a:rPr lang="en-US" sz="5682" dirty="0">
                <a:gradFill>
                  <a:gsLst>
                    <a:gs pos="1250">
                      <a:schemeClr val="bg1"/>
                    </a:gs>
                    <a:gs pos="100000">
                      <a:schemeClr val="bg1"/>
                    </a:gs>
                  </a:gsLst>
                  <a:lin ang="5400000" scaled="0"/>
                </a:gradFill>
              </a:rPr>
              <a:t>Analyze image </a:t>
            </a:r>
          </a:p>
        </p:txBody>
      </p:sp>
      <p:grpSp>
        <p:nvGrpSpPr>
          <p:cNvPr id="24" name="Group 23"/>
          <p:cNvGrpSpPr/>
          <p:nvPr/>
        </p:nvGrpSpPr>
        <p:grpSpPr>
          <a:xfrm>
            <a:off x="218307" y="481544"/>
            <a:ext cx="676624" cy="486614"/>
            <a:chOff x="680411" y="4859021"/>
            <a:chExt cx="562246" cy="404355"/>
          </a:xfrm>
        </p:grpSpPr>
        <p:sp>
          <p:nvSpPr>
            <p:cNvPr id="25" name="Oval 5"/>
            <p:cNvSpPr>
              <a:spLocks noChangeArrowheads="1"/>
            </p:cNvSpPr>
            <p:nvPr/>
          </p:nvSpPr>
          <p:spPr bwMode="auto">
            <a:xfrm>
              <a:off x="860708" y="4939192"/>
              <a:ext cx="126733" cy="124982"/>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Freeform 6"/>
            <p:cNvSpPr>
              <a:spLocks/>
            </p:cNvSpPr>
            <p:nvPr/>
          </p:nvSpPr>
          <p:spPr bwMode="auto">
            <a:xfrm>
              <a:off x="686423" y="5037217"/>
              <a:ext cx="364384" cy="214606"/>
            </a:xfrm>
            <a:custGeom>
              <a:avLst/>
              <a:gdLst>
                <a:gd name="T0" fmla="*/ 515 w 515"/>
                <a:gd name="T1" fmla="*/ 294 h 297"/>
                <a:gd name="T2" fmla="*/ 388 w 515"/>
                <a:gd name="T3" fmla="*/ 137 h 297"/>
                <a:gd name="T4" fmla="*/ 386 w 515"/>
                <a:gd name="T5" fmla="*/ 137 h 297"/>
                <a:gd name="T6" fmla="*/ 383 w 515"/>
                <a:gd name="T7" fmla="*/ 137 h 297"/>
                <a:gd name="T8" fmla="*/ 306 w 515"/>
                <a:gd name="T9" fmla="*/ 198 h 297"/>
                <a:gd name="T10" fmla="*/ 168 w 515"/>
                <a:gd name="T11" fmla="*/ 30 h 297"/>
                <a:gd name="T12" fmla="*/ 146 w 515"/>
                <a:gd name="T13" fmla="*/ 2 h 297"/>
                <a:gd name="T14" fmla="*/ 142 w 515"/>
                <a:gd name="T15" fmla="*/ 2 h 297"/>
                <a:gd name="T16" fmla="*/ 50 w 515"/>
                <a:gd name="T17" fmla="*/ 189 h 297"/>
                <a:gd name="T18" fmla="*/ 0 w 515"/>
                <a:gd name="T19" fmla="*/ 294 h 297"/>
                <a:gd name="T20" fmla="*/ 0 w 515"/>
                <a:gd name="T21" fmla="*/ 295 h 297"/>
                <a:gd name="T22" fmla="*/ 1 w 515"/>
                <a:gd name="T23" fmla="*/ 297 h 297"/>
                <a:gd name="T24" fmla="*/ 3 w 515"/>
                <a:gd name="T25" fmla="*/ 297 h 297"/>
                <a:gd name="T26" fmla="*/ 168 w 515"/>
                <a:gd name="T27" fmla="*/ 297 h 297"/>
                <a:gd name="T28" fmla="*/ 440 w 515"/>
                <a:gd name="T29" fmla="*/ 297 h 297"/>
                <a:gd name="T30" fmla="*/ 513 w 515"/>
                <a:gd name="T31" fmla="*/ 297 h 297"/>
                <a:gd name="T32" fmla="*/ 515 w 515"/>
                <a:gd name="T33" fmla="*/ 294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15" h="297">
                  <a:moveTo>
                    <a:pt x="515" y="294"/>
                  </a:moveTo>
                  <a:cubicBezTo>
                    <a:pt x="471" y="242"/>
                    <a:pt x="430" y="189"/>
                    <a:pt x="388" y="137"/>
                  </a:cubicBezTo>
                  <a:cubicBezTo>
                    <a:pt x="386" y="137"/>
                    <a:pt x="386" y="137"/>
                    <a:pt x="386" y="137"/>
                  </a:cubicBezTo>
                  <a:cubicBezTo>
                    <a:pt x="386" y="136"/>
                    <a:pt x="384" y="136"/>
                    <a:pt x="383" y="137"/>
                  </a:cubicBezTo>
                  <a:cubicBezTo>
                    <a:pt x="358" y="156"/>
                    <a:pt x="332" y="177"/>
                    <a:pt x="306" y="198"/>
                  </a:cubicBezTo>
                  <a:cubicBezTo>
                    <a:pt x="261" y="143"/>
                    <a:pt x="215" y="87"/>
                    <a:pt x="168" y="30"/>
                  </a:cubicBezTo>
                  <a:cubicBezTo>
                    <a:pt x="161" y="21"/>
                    <a:pt x="155" y="11"/>
                    <a:pt x="146" y="2"/>
                  </a:cubicBezTo>
                  <a:cubicBezTo>
                    <a:pt x="146" y="0"/>
                    <a:pt x="144" y="0"/>
                    <a:pt x="142" y="2"/>
                  </a:cubicBezTo>
                  <a:cubicBezTo>
                    <a:pt x="113" y="64"/>
                    <a:pt x="81" y="127"/>
                    <a:pt x="50" y="189"/>
                  </a:cubicBezTo>
                  <a:cubicBezTo>
                    <a:pt x="34" y="224"/>
                    <a:pt x="17" y="259"/>
                    <a:pt x="0" y="294"/>
                  </a:cubicBezTo>
                  <a:cubicBezTo>
                    <a:pt x="0" y="295"/>
                    <a:pt x="0" y="295"/>
                    <a:pt x="0" y="295"/>
                  </a:cubicBezTo>
                  <a:cubicBezTo>
                    <a:pt x="0" y="297"/>
                    <a:pt x="0" y="297"/>
                    <a:pt x="1" y="297"/>
                  </a:cubicBezTo>
                  <a:cubicBezTo>
                    <a:pt x="1" y="297"/>
                    <a:pt x="1" y="297"/>
                    <a:pt x="3" y="297"/>
                  </a:cubicBezTo>
                  <a:cubicBezTo>
                    <a:pt x="57" y="297"/>
                    <a:pt x="113" y="297"/>
                    <a:pt x="168" y="297"/>
                  </a:cubicBezTo>
                  <a:cubicBezTo>
                    <a:pt x="259" y="297"/>
                    <a:pt x="350" y="297"/>
                    <a:pt x="440" y="297"/>
                  </a:cubicBezTo>
                  <a:cubicBezTo>
                    <a:pt x="464" y="297"/>
                    <a:pt x="489" y="297"/>
                    <a:pt x="513" y="297"/>
                  </a:cubicBezTo>
                  <a:cubicBezTo>
                    <a:pt x="515" y="297"/>
                    <a:pt x="515" y="295"/>
                    <a:pt x="515" y="29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7"/>
            <p:cNvSpPr>
              <a:spLocks noEditPoints="1"/>
            </p:cNvSpPr>
            <p:nvPr/>
          </p:nvSpPr>
          <p:spPr bwMode="auto">
            <a:xfrm>
              <a:off x="680411" y="4859021"/>
              <a:ext cx="406455" cy="400154"/>
            </a:xfrm>
            <a:custGeom>
              <a:avLst/>
              <a:gdLst>
                <a:gd name="T0" fmla="*/ 1161 w 1161"/>
                <a:gd name="T1" fmla="*/ 1143 h 1143"/>
                <a:gd name="T2" fmla="*/ 0 w 1161"/>
                <a:gd name="T3" fmla="*/ 1143 h 1143"/>
                <a:gd name="T4" fmla="*/ 0 w 1161"/>
                <a:gd name="T5" fmla="*/ 0 h 1143"/>
                <a:gd name="T6" fmla="*/ 1161 w 1161"/>
                <a:gd name="T7" fmla="*/ 0 h 1143"/>
                <a:gd name="T8" fmla="*/ 1161 w 1161"/>
                <a:gd name="T9" fmla="*/ 1143 h 1143"/>
                <a:gd name="T10" fmla="*/ 41 w 1161"/>
                <a:gd name="T11" fmla="*/ 1101 h 1143"/>
                <a:gd name="T12" fmla="*/ 1120 w 1161"/>
                <a:gd name="T13" fmla="*/ 1101 h 1143"/>
                <a:gd name="T14" fmla="*/ 1120 w 1161"/>
                <a:gd name="T15" fmla="*/ 41 h 1143"/>
                <a:gd name="T16" fmla="*/ 41 w 1161"/>
                <a:gd name="T17" fmla="*/ 41 h 1143"/>
                <a:gd name="T18" fmla="*/ 41 w 1161"/>
                <a:gd name="T19" fmla="*/ 1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1" h="1143">
                  <a:moveTo>
                    <a:pt x="1161" y="1143"/>
                  </a:moveTo>
                  <a:lnTo>
                    <a:pt x="0" y="1143"/>
                  </a:lnTo>
                  <a:lnTo>
                    <a:pt x="0" y="0"/>
                  </a:lnTo>
                  <a:lnTo>
                    <a:pt x="1161" y="0"/>
                  </a:lnTo>
                  <a:lnTo>
                    <a:pt x="1161" y="1143"/>
                  </a:lnTo>
                  <a:close/>
                  <a:moveTo>
                    <a:pt x="41" y="1101"/>
                  </a:moveTo>
                  <a:lnTo>
                    <a:pt x="1120" y="1101"/>
                  </a:lnTo>
                  <a:lnTo>
                    <a:pt x="1120" y="41"/>
                  </a:lnTo>
                  <a:lnTo>
                    <a:pt x="41" y="41"/>
                  </a:lnTo>
                  <a:lnTo>
                    <a:pt x="41" y="11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8"/>
            <p:cNvSpPr>
              <a:spLocks noEditPoints="1"/>
            </p:cNvSpPr>
            <p:nvPr/>
          </p:nvSpPr>
          <p:spPr bwMode="auto">
            <a:xfrm>
              <a:off x="994793" y="5014111"/>
              <a:ext cx="180647" cy="180647"/>
            </a:xfrm>
            <a:custGeom>
              <a:avLst/>
              <a:gdLst>
                <a:gd name="T0" fmla="*/ 125 w 251"/>
                <a:gd name="T1" fmla="*/ 250 h 250"/>
                <a:gd name="T2" fmla="*/ 0 w 251"/>
                <a:gd name="T3" fmla="*/ 125 h 250"/>
                <a:gd name="T4" fmla="*/ 125 w 251"/>
                <a:gd name="T5" fmla="*/ 0 h 250"/>
                <a:gd name="T6" fmla="*/ 251 w 251"/>
                <a:gd name="T7" fmla="*/ 125 h 250"/>
                <a:gd name="T8" fmla="*/ 125 w 251"/>
                <a:gd name="T9" fmla="*/ 250 h 250"/>
                <a:gd name="T10" fmla="*/ 125 w 251"/>
                <a:gd name="T11" fmla="*/ 20 h 250"/>
                <a:gd name="T12" fmla="*/ 20 w 251"/>
                <a:gd name="T13" fmla="*/ 125 h 250"/>
                <a:gd name="T14" fmla="*/ 125 w 251"/>
                <a:gd name="T15" fmla="*/ 230 h 250"/>
                <a:gd name="T16" fmla="*/ 231 w 251"/>
                <a:gd name="T17" fmla="*/ 125 h 250"/>
                <a:gd name="T18" fmla="*/ 125 w 251"/>
                <a:gd name="T19" fmla="*/ 2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250">
                  <a:moveTo>
                    <a:pt x="125" y="250"/>
                  </a:moveTo>
                  <a:cubicBezTo>
                    <a:pt x="56" y="250"/>
                    <a:pt x="0" y="194"/>
                    <a:pt x="0" y="125"/>
                  </a:cubicBezTo>
                  <a:cubicBezTo>
                    <a:pt x="0" y="56"/>
                    <a:pt x="56" y="0"/>
                    <a:pt x="125" y="0"/>
                  </a:cubicBezTo>
                  <a:cubicBezTo>
                    <a:pt x="195" y="0"/>
                    <a:pt x="251" y="56"/>
                    <a:pt x="251" y="125"/>
                  </a:cubicBezTo>
                  <a:cubicBezTo>
                    <a:pt x="251" y="194"/>
                    <a:pt x="195" y="250"/>
                    <a:pt x="125" y="250"/>
                  </a:cubicBezTo>
                  <a:close/>
                  <a:moveTo>
                    <a:pt x="125" y="20"/>
                  </a:moveTo>
                  <a:cubicBezTo>
                    <a:pt x="67" y="20"/>
                    <a:pt x="20" y="67"/>
                    <a:pt x="20" y="125"/>
                  </a:cubicBezTo>
                  <a:cubicBezTo>
                    <a:pt x="20" y="183"/>
                    <a:pt x="67" y="230"/>
                    <a:pt x="125" y="230"/>
                  </a:cubicBezTo>
                  <a:cubicBezTo>
                    <a:pt x="184" y="230"/>
                    <a:pt x="231" y="183"/>
                    <a:pt x="231" y="125"/>
                  </a:cubicBezTo>
                  <a:cubicBezTo>
                    <a:pt x="231" y="67"/>
                    <a:pt x="184" y="20"/>
                    <a:pt x="125" y="2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9"/>
            <p:cNvSpPr>
              <a:spLocks/>
            </p:cNvSpPr>
            <p:nvPr/>
          </p:nvSpPr>
          <p:spPr bwMode="auto">
            <a:xfrm>
              <a:off x="1138680" y="5157999"/>
              <a:ext cx="103977" cy="105377"/>
            </a:xfrm>
            <a:custGeom>
              <a:avLst/>
              <a:gdLst>
                <a:gd name="T0" fmla="*/ 276 w 297"/>
                <a:gd name="T1" fmla="*/ 301 h 301"/>
                <a:gd name="T2" fmla="*/ 0 w 297"/>
                <a:gd name="T3" fmla="*/ 23 h 301"/>
                <a:gd name="T4" fmla="*/ 21 w 297"/>
                <a:gd name="T5" fmla="*/ 0 h 301"/>
                <a:gd name="T6" fmla="*/ 297 w 297"/>
                <a:gd name="T7" fmla="*/ 278 h 301"/>
                <a:gd name="T8" fmla="*/ 276 w 297"/>
                <a:gd name="T9" fmla="*/ 301 h 301"/>
              </a:gdLst>
              <a:ahLst/>
              <a:cxnLst>
                <a:cxn ang="0">
                  <a:pos x="T0" y="T1"/>
                </a:cxn>
                <a:cxn ang="0">
                  <a:pos x="T2" y="T3"/>
                </a:cxn>
                <a:cxn ang="0">
                  <a:pos x="T4" y="T5"/>
                </a:cxn>
                <a:cxn ang="0">
                  <a:pos x="T6" y="T7"/>
                </a:cxn>
                <a:cxn ang="0">
                  <a:pos x="T8" y="T9"/>
                </a:cxn>
              </a:cxnLst>
              <a:rect l="0" t="0" r="r" b="b"/>
              <a:pathLst>
                <a:path w="297" h="301">
                  <a:moveTo>
                    <a:pt x="276" y="301"/>
                  </a:moveTo>
                  <a:lnTo>
                    <a:pt x="0" y="23"/>
                  </a:lnTo>
                  <a:lnTo>
                    <a:pt x="21" y="0"/>
                  </a:lnTo>
                  <a:lnTo>
                    <a:pt x="297" y="278"/>
                  </a:lnTo>
                  <a:lnTo>
                    <a:pt x="276" y="30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0" name="Group 59"/>
          <p:cNvGrpSpPr/>
          <p:nvPr/>
        </p:nvGrpSpPr>
        <p:grpSpPr>
          <a:xfrm>
            <a:off x="137268" y="507651"/>
            <a:ext cx="941642" cy="511318"/>
            <a:chOff x="-4859148" y="3104846"/>
            <a:chExt cx="2543854" cy="1381329"/>
          </a:xfrm>
        </p:grpSpPr>
        <p:pic>
          <p:nvPicPr>
            <p:cNvPr id="61" name="Picture 60"/>
            <p:cNvPicPr>
              <a:picLocks noChangeAspect="1"/>
            </p:cNvPicPr>
            <p:nvPr/>
          </p:nvPicPr>
          <p:blipFill>
            <a:blip r:embed="rId4"/>
            <a:stretch>
              <a:fillRect/>
            </a:stretch>
          </p:blipFill>
          <p:spPr>
            <a:xfrm>
              <a:off x="-4859148" y="3104846"/>
              <a:ext cx="2543854" cy="1381329"/>
            </a:xfrm>
            <a:prstGeom prst="rect">
              <a:avLst/>
            </a:prstGeom>
          </p:spPr>
        </p:pic>
        <p:grpSp>
          <p:nvGrpSpPr>
            <p:cNvPr id="62" name="Group 61"/>
            <p:cNvGrpSpPr/>
            <p:nvPr/>
          </p:nvGrpSpPr>
          <p:grpSpPr>
            <a:xfrm>
              <a:off x="-4127481" y="3334871"/>
              <a:ext cx="1080520" cy="921279"/>
              <a:chOff x="-4127481" y="3334871"/>
              <a:chExt cx="1080520" cy="921279"/>
            </a:xfrm>
          </p:grpSpPr>
          <p:sp>
            <p:nvSpPr>
              <p:cNvPr id="63" name="Oval 62"/>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4" name="Group 63"/>
              <p:cNvGrpSpPr/>
              <p:nvPr/>
            </p:nvGrpSpPr>
            <p:grpSpPr>
              <a:xfrm>
                <a:off x="-3817631" y="3567193"/>
                <a:ext cx="460821" cy="456634"/>
                <a:chOff x="-4413081" y="5367130"/>
                <a:chExt cx="460821" cy="456634"/>
              </a:xfrm>
              <a:solidFill>
                <a:srgbClr val="D2D2D2"/>
              </a:solidFill>
            </p:grpSpPr>
            <p:sp>
              <p:nvSpPr>
                <p:cNvPr id="65" name="Rectangle 64"/>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Rectangle 65"/>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Rectangle 66"/>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Rectangle 67"/>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401602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right)">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42" presetClass="path" presetSubtype="0" decel="100000" fill="hold" nodeType="withEffect">
                                  <p:stCondLst>
                                    <p:cond delay="0"/>
                                  </p:stCondLst>
                                  <p:childTnLst>
                                    <p:animMotion origin="layout" path="M -7.42915E-7 5.85565E-7 L -0.03676 5.85565E-7 " pathEditMode="relative" rAng="0" ptsTypes="AA">
                                      <p:cBhvr>
                                        <p:cTn id="17" dur="500" spd="-100000" fill="hold"/>
                                        <p:tgtEl>
                                          <p:spTgt spid="39"/>
                                        </p:tgtEl>
                                        <p:attrNameLst>
                                          <p:attrName>ppt_x</p:attrName>
                                          <p:attrName>ppt_y</p:attrName>
                                        </p:attrNameLst>
                                      </p:cBhvr>
                                      <p:rCtr x="-1838" y="0"/>
                                    </p:animMotion>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42" presetClass="path" presetSubtype="0" decel="100000" fill="hold" nodeType="withEffect">
                                  <p:stCondLst>
                                    <p:cond delay="0"/>
                                  </p:stCondLst>
                                  <p:childTnLst>
                                    <p:animMotion origin="layout" path="M -7.42915E-7 5.85565E-7 L -0.03676 5.85565E-7 " pathEditMode="relative" rAng="0" ptsTypes="AA">
                                      <p:cBhvr>
                                        <p:cTn id="27" dur="500" spd="-100000" fill="hold"/>
                                        <p:tgtEl>
                                          <p:spTgt spid="40"/>
                                        </p:tgtEl>
                                        <p:attrNameLst>
                                          <p:attrName>ppt_x</p:attrName>
                                          <p:attrName>ppt_y</p:attrName>
                                        </p:attrNameLst>
                                      </p:cBhvr>
                                      <p:rCtr x="-1838" y="0"/>
                                    </p:animMotion>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right)">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500"/>
                                        <p:tgtEl>
                                          <p:spTgt spid="41"/>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41"/>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2"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1_text"/>
          <p:cNvSpPr/>
          <p:nvPr/>
        </p:nvSpPr>
        <p:spPr>
          <a:xfrm>
            <a:off x="5924130" y="2852358"/>
            <a:ext cx="5513991" cy="2080583"/>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LIFE IS LIKE</a:t>
            </a:r>
          </a:p>
          <a:p>
            <a:pPr defTabSz="913490">
              <a:defRPr/>
            </a:pPr>
            <a:r>
              <a:rPr lang="en-US" sz="3233" kern="0" dirty="0">
                <a:gradFill>
                  <a:gsLst>
                    <a:gs pos="1250">
                      <a:schemeClr val="bg1"/>
                    </a:gs>
                    <a:gs pos="100000">
                      <a:schemeClr val="bg1"/>
                    </a:gs>
                  </a:gsLst>
                  <a:lin ang="5400000" scaled="0"/>
                </a:gradFill>
                <a:latin typeface="+mj-lt"/>
              </a:rPr>
              <a:t>RIDING A BICYCLE</a:t>
            </a:r>
          </a:p>
          <a:p>
            <a:pPr defTabSz="913490">
              <a:defRPr/>
            </a:pPr>
            <a:r>
              <a:rPr lang="en-US" sz="3233" kern="0" dirty="0">
                <a:gradFill>
                  <a:gsLst>
                    <a:gs pos="1250">
                      <a:schemeClr val="bg1"/>
                    </a:gs>
                    <a:gs pos="100000">
                      <a:schemeClr val="bg1"/>
                    </a:gs>
                  </a:gsLst>
                  <a:lin ang="5400000" scaled="0"/>
                </a:gradFill>
                <a:latin typeface="+mj-lt"/>
              </a:rPr>
              <a:t>TO KEEP YOUR BALANCE</a:t>
            </a:r>
          </a:p>
          <a:p>
            <a:pPr defTabSz="913490">
              <a:defRPr/>
            </a:pPr>
            <a:r>
              <a:rPr lang="en-US" sz="3233" kern="0" dirty="0">
                <a:gradFill>
                  <a:gsLst>
                    <a:gs pos="1250">
                      <a:schemeClr val="bg1"/>
                    </a:gs>
                    <a:gs pos="100000">
                      <a:schemeClr val="bg1"/>
                    </a:gs>
                  </a:gsLst>
                  <a:lin ang="5400000" scaled="0"/>
                </a:gradFill>
                <a:latin typeface="+mj-lt"/>
              </a:rPr>
              <a:t>YOU MUST KEEP MOVING</a:t>
            </a:r>
          </a:p>
        </p:txBody>
      </p:sp>
      <p:sp>
        <p:nvSpPr>
          <p:cNvPr id="15" name="2_text_code"/>
          <p:cNvSpPr/>
          <p:nvPr/>
        </p:nvSpPr>
        <p:spPr>
          <a:xfrm>
            <a:off x="6434431" y="1429322"/>
            <a:ext cx="4025429" cy="5259901"/>
          </a:xfrm>
          <a:prstGeom prst="rect">
            <a:avLst/>
          </a:prstGeom>
          <a:solidFill>
            <a:schemeClr val="accent2"/>
          </a:solidFill>
          <a:ln>
            <a:noFill/>
          </a:ln>
        </p:spPr>
        <p:txBody>
          <a:bodyPr wrap="square">
            <a:spAutoFit/>
          </a:bodyPr>
          <a:lstStyle/>
          <a:p>
            <a:pPr defTabSz="91349">
              <a:defRPr/>
            </a:pPr>
            <a:r>
              <a:rPr lang="en-US" sz="1399" kern="0" dirty="0">
                <a:solidFill>
                  <a:srgbClr val="FFFFFF"/>
                </a:solidFill>
                <a:latin typeface="Consolas" panose="020B0609020204030204" pitchFamily="49" charset="0"/>
                <a:cs typeface="Consolas" panose="020B0609020204030204" pitchFamily="49" charset="0"/>
              </a:rPr>
              <a:t>JSON:</a:t>
            </a:r>
          </a:p>
          <a:p>
            <a:pPr defTabSz="91349">
              <a:defRPr/>
            </a:pP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"language": "</a:t>
            </a:r>
            <a:r>
              <a:rPr lang="en-US" sz="1399" kern="0" dirty="0" err="1">
                <a:solidFill>
                  <a:srgbClr val="FFFFFF"/>
                </a:solidFill>
                <a:latin typeface="Consolas" panose="020B0609020204030204" pitchFamily="49" charset="0"/>
                <a:cs typeface="Consolas" panose="020B0609020204030204" pitchFamily="49" charset="0"/>
              </a:rPr>
              <a:t>en</a:t>
            </a:r>
            <a:r>
              <a:rPr lang="en-US" sz="1399" kern="0" dirty="0">
                <a:solidFill>
                  <a:srgbClr val="FFFFFF"/>
                </a:solidFill>
                <a:latin typeface="Consolas" panose="020B0609020204030204" pitchFamily="49" charset="0"/>
                <a:cs typeface="Consolas" panose="020B0609020204030204" pitchFamily="49" charset="0"/>
              </a:rPr>
              <a:t>",</a:t>
            </a:r>
          </a:p>
          <a:p>
            <a:pPr defTabSz="91349">
              <a:defRPr/>
            </a:pPr>
            <a:r>
              <a:rPr lang="en-US" sz="1399" kern="0" dirty="0">
                <a:solidFill>
                  <a:srgbClr val="FFFFFF"/>
                </a:solidFill>
                <a:latin typeface="Consolas" panose="020B0609020204030204" pitchFamily="49" charset="0"/>
                <a:cs typeface="Consolas" panose="020B0609020204030204" pitchFamily="49" charset="0"/>
              </a:rPr>
              <a:t>	"orientation": "Up",</a:t>
            </a:r>
          </a:p>
          <a:p>
            <a:pPr defTabSz="91349">
              <a:defRPr/>
            </a:pPr>
            <a:r>
              <a:rPr lang="en-US" sz="1399" kern="0" dirty="0">
                <a:solidFill>
                  <a:srgbClr val="FFFFFF"/>
                </a:solidFill>
                <a:latin typeface="Consolas" panose="020B0609020204030204" pitchFamily="49" charset="0"/>
                <a:cs typeface="Consolas" panose="020B0609020204030204" pitchFamily="49" charset="0"/>
              </a:rPr>
              <a:t>	"regions":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"41,77,918,440",</a:t>
            </a:r>
          </a:p>
          <a:p>
            <a:pPr defTabSz="91349">
              <a:defRPr/>
            </a:pPr>
            <a:r>
              <a:rPr lang="en-US" sz="1399" kern="0" dirty="0">
                <a:solidFill>
                  <a:srgbClr val="FFFFFF"/>
                </a:solidFill>
                <a:latin typeface="Consolas" panose="020B0609020204030204" pitchFamily="49" charset="0"/>
                <a:cs typeface="Consolas" panose="020B0609020204030204" pitchFamily="49" charset="0"/>
              </a:rPr>
              <a:t>			"lines":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"41,77,723,89",</a:t>
            </a:r>
          </a:p>
          <a:p>
            <a:pPr defTabSz="91349">
              <a:defRPr/>
            </a:pPr>
            <a:r>
              <a:rPr lang="en-US" sz="1399" kern="0" dirty="0">
                <a:solidFill>
                  <a:srgbClr val="FFFFFF"/>
                </a:solidFill>
                <a:latin typeface="Consolas" panose="020B0609020204030204" pitchFamily="49" charset="0"/>
                <a:cs typeface="Consolas" panose="020B0609020204030204" pitchFamily="49" charset="0"/>
              </a:rPr>
              <a:t>					"words":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"41,102,225,64",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"LIFE"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"356,89,94,62",</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"IS"</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r>
              <a:rPr lang="en-US" sz="1399" kern="0" dirty="0" err="1">
                <a:solidFill>
                  <a:srgbClr val="FFFFFF"/>
                </a:solidFill>
                <a:latin typeface="Consolas" panose="020B0609020204030204" pitchFamily="49" charset="0"/>
                <a:cs typeface="Consolas" panose="020B0609020204030204" pitchFamily="49" charset="0"/>
              </a:rPr>
              <a:t>boundingBox</a:t>
            </a:r>
            <a:r>
              <a:rPr lang="en-US" sz="1399" kern="0" dirty="0">
                <a:solidFill>
                  <a:srgbClr val="FFFFFF"/>
                </a:solidFill>
                <a:latin typeface="Consolas" panose="020B0609020204030204" pitchFamily="49" charset="0"/>
                <a:cs typeface="Consolas" panose="020B0609020204030204" pitchFamily="49" charset="0"/>
              </a:rPr>
              <a:t>": "539,77,225,64",</a:t>
            </a:r>
          </a:p>
          <a:p>
            <a:pPr defTabSz="91349">
              <a:defRPr/>
            </a:pPr>
            <a:r>
              <a:rPr lang="en-US" sz="1399" kern="0" dirty="0">
                <a:solidFill>
                  <a:srgbClr val="FFFFFF"/>
                </a:solidFill>
                <a:latin typeface="Consolas" panose="020B0609020204030204" pitchFamily="49" charset="0"/>
                <a:cs typeface="Consolas" panose="020B0609020204030204" pitchFamily="49" charset="0"/>
              </a:rPr>
              <a:t>							"text": "LIKE"</a:t>
            </a:r>
          </a:p>
          <a:p>
            <a:pPr defTabSz="91349">
              <a:defRPr/>
            </a:pPr>
            <a:r>
              <a:rPr lang="en-US" sz="1399" kern="0" dirty="0">
                <a:solidFill>
                  <a:srgbClr val="FFFFFF"/>
                </a:solidFill>
                <a:latin typeface="Consolas" panose="020B0609020204030204" pitchFamily="49" charset="0"/>
                <a:cs typeface="Consolas" panose="020B0609020204030204" pitchFamily="49" charset="0"/>
              </a:rPr>
              <a:t>						}</a:t>
            </a:r>
          </a:p>
          <a:p>
            <a:pPr defTabSz="91349">
              <a:defRPr/>
            </a:pPr>
            <a:r>
              <a:rPr lang="en-US" sz="1399" kern="0" dirty="0">
                <a:solidFill>
                  <a:srgbClr val="FFFFFF"/>
                </a:solidFill>
                <a:latin typeface="Consolas" panose="020B0609020204030204" pitchFamily="49" charset="0"/>
                <a:cs typeface="Consolas" panose="020B0609020204030204" pitchFamily="49" charset="0"/>
              </a:rPr>
              <a:t>. . .</a:t>
            </a:r>
          </a:p>
        </p:txBody>
      </p:sp>
      <p:grpSp>
        <p:nvGrpSpPr>
          <p:cNvPr id="3" name="3_text"/>
          <p:cNvGrpSpPr/>
          <p:nvPr/>
        </p:nvGrpSpPr>
        <p:grpSpPr>
          <a:xfrm>
            <a:off x="5912785" y="1336638"/>
            <a:ext cx="4210672" cy="3645334"/>
            <a:chOff x="6035198" y="1361581"/>
            <a:chExt cx="4297846" cy="3720804"/>
          </a:xfrm>
        </p:grpSpPr>
        <p:grpSp>
          <p:nvGrpSpPr>
            <p:cNvPr id="10" name="Group 9"/>
            <p:cNvGrpSpPr/>
            <p:nvPr/>
          </p:nvGrpSpPr>
          <p:grpSpPr>
            <a:xfrm>
              <a:off x="6048152" y="1361581"/>
              <a:ext cx="4148049" cy="1791536"/>
              <a:chOff x="6048152" y="1361581"/>
              <a:chExt cx="4148049" cy="1791536"/>
            </a:xfrm>
          </p:grpSpPr>
          <p:sp>
            <p:nvSpPr>
              <p:cNvPr id="11" name="TextBox 10"/>
              <p:cNvSpPr txBox="1"/>
              <p:nvPr/>
            </p:nvSpPr>
            <p:spPr>
              <a:xfrm>
                <a:off x="6048152" y="1889993"/>
                <a:ext cx="4148049" cy="1263124"/>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Scanned documents</a:t>
                </a:r>
              </a:p>
              <a:p>
                <a:pPr defTabSz="913490">
                  <a:lnSpc>
                    <a:spcPct val="90000"/>
                  </a:lnSpc>
                  <a:spcAft>
                    <a:spcPts val="490"/>
                  </a:spcAft>
                  <a:defRPr/>
                </a:pPr>
                <a:r>
                  <a:rPr lang="en-US" sz="1959" kern="0" dirty="0">
                    <a:gradFill>
                      <a:gsLst>
                        <a:gs pos="1250">
                          <a:schemeClr val="bg1"/>
                        </a:gs>
                        <a:gs pos="100000">
                          <a:schemeClr val="bg1"/>
                        </a:gs>
                      </a:gsLst>
                      <a:lin ang="5400000" scaled="0"/>
                    </a:gradFill>
                  </a:rPr>
                  <a:t>Photos with text</a:t>
                </a:r>
              </a:p>
              <a:p>
                <a:pPr defTabSz="913490">
                  <a:lnSpc>
                    <a:spcPct val="90000"/>
                  </a:lnSpc>
                  <a:spcAft>
                    <a:spcPts val="490"/>
                  </a:spcAft>
                  <a:defRPr/>
                </a:pPr>
                <a:r>
                  <a:rPr lang="en-US" sz="1959" kern="0" dirty="0">
                    <a:gradFill>
                      <a:gsLst>
                        <a:gs pos="1250">
                          <a:schemeClr val="bg1"/>
                        </a:gs>
                        <a:gs pos="100000">
                          <a:schemeClr val="bg1"/>
                        </a:gs>
                      </a:gsLst>
                      <a:lin ang="5400000" scaled="0"/>
                    </a:gradFill>
                  </a:rPr>
                  <a:t>Fine grained location information</a:t>
                </a:r>
              </a:p>
            </p:txBody>
          </p:sp>
          <p:sp>
            <p:nvSpPr>
              <p:cNvPr id="13" name="Rectangle 12"/>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Good at</a:t>
                </a:r>
              </a:p>
            </p:txBody>
          </p:sp>
        </p:grpSp>
        <p:grpSp>
          <p:nvGrpSpPr>
            <p:cNvPr id="21" name="Group 20"/>
            <p:cNvGrpSpPr/>
            <p:nvPr/>
          </p:nvGrpSpPr>
          <p:grpSpPr>
            <a:xfrm>
              <a:off x="6035198" y="3298517"/>
              <a:ext cx="4297846" cy="1783868"/>
              <a:chOff x="6035198" y="2900480"/>
              <a:chExt cx="4297846" cy="1783868"/>
            </a:xfrm>
          </p:grpSpPr>
          <p:sp>
            <p:nvSpPr>
              <p:cNvPr id="22" name="TextBox 21"/>
              <p:cNvSpPr txBox="1"/>
              <p:nvPr/>
            </p:nvSpPr>
            <p:spPr>
              <a:xfrm>
                <a:off x="6035198" y="3421224"/>
                <a:ext cx="3351223" cy="1263124"/>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Vehicle license plate</a:t>
                </a:r>
              </a:p>
              <a:p>
                <a:pPr defTabSz="913490">
                  <a:lnSpc>
                    <a:spcPct val="90000"/>
                  </a:lnSpc>
                  <a:spcAft>
                    <a:spcPts val="490"/>
                  </a:spcAft>
                  <a:defRPr/>
                </a:pPr>
                <a:r>
                  <a:rPr lang="en-US" sz="1959" kern="0" dirty="0">
                    <a:gradFill>
                      <a:gsLst>
                        <a:gs pos="1250">
                          <a:schemeClr val="bg1"/>
                        </a:gs>
                        <a:gs pos="100000">
                          <a:schemeClr val="bg1"/>
                        </a:gs>
                      </a:gsLst>
                      <a:lin ang="5400000" scaled="0"/>
                    </a:gradFill>
                  </a:rPr>
                  <a:t>Hand-written text</a:t>
                </a:r>
              </a:p>
              <a:p>
                <a:pPr defTabSz="913490">
                  <a:lnSpc>
                    <a:spcPct val="90000"/>
                  </a:lnSpc>
                  <a:spcAft>
                    <a:spcPts val="490"/>
                  </a:spcAft>
                  <a:defRPr/>
                </a:pPr>
                <a:r>
                  <a:rPr lang="en-US" sz="1959" kern="0" dirty="0">
                    <a:gradFill>
                      <a:gsLst>
                        <a:gs pos="1250">
                          <a:schemeClr val="bg1"/>
                        </a:gs>
                        <a:gs pos="100000">
                          <a:schemeClr val="bg1"/>
                        </a:gs>
                      </a:gsLst>
                      <a:lin ang="5400000" scaled="0"/>
                    </a:gradFill>
                  </a:rPr>
                  <a:t>Characters with large sizes</a:t>
                </a:r>
              </a:p>
            </p:txBody>
          </p:sp>
          <p:sp>
            <p:nvSpPr>
              <p:cNvPr id="23" name="Rectangle 22"/>
              <p:cNvSpPr/>
              <p:nvPr/>
            </p:nvSpPr>
            <p:spPr>
              <a:xfrm>
                <a:off x="6057941" y="2900480"/>
                <a:ext cx="4275103" cy="600164"/>
              </a:xfrm>
              <a:prstGeom prst="rect">
                <a:avLst/>
              </a:prstGeom>
            </p:spPr>
            <p:txBody>
              <a:bodyPr wrap="square" lIns="143336">
                <a:spAutoFit/>
              </a:bodyPr>
              <a:lstStyle/>
              <a:p>
                <a:pPr defTabSz="913490">
                  <a:defRPr/>
                </a:pPr>
                <a:r>
                  <a:rPr lang="en-US" sz="3233" kern="0" dirty="0">
                    <a:gradFill>
                      <a:gsLst>
                        <a:gs pos="1250">
                          <a:schemeClr val="bg1"/>
                        </a:gs>
                        <a:gs pos="100000">
                          <a:schemeClr val="bg1"/>
                        </a:gs>
                      </a:gsLst>
                      <a:lin ang="5400000" scaled="0"/>
                    </a:gradFill>
                    <a:latin typeface="+mj-lt"/>
                  </a:rPr>
                  <a:t>Need to improve</a:t>
                </a:r>
              </a:p>
            </p:txBody>
          </p:sp>
        </p:grpSp>
      </p:grpSp>
      <p:grpSp>
        <p:nvGrpSpPr>
          <p:cNvPr id="4" name="3_lines"/>
          <p:cNvGrpSpPr/>
          <p:nvPr/>
        </p:nvGrpSpPr>
        <p:grpSpPr>
          <a:xfrm>
            <a:off x="6082835" y="1915297"/>
            <a:ext cx="6128905" cy="1903407"/>
            <a:chOff x="6208769" y="1952220"/>
            <a:chExt cx="6255792" cy="1942813"/>
          </a:xfrm>
        </p:grpSpPr>
        <p:cxnSp>
          <p:nvCxnSpPr>
            <p:cNvPr id="20" name="Straight Connector 19"/>
            <p:cNvCxnSpPr/>
            <p:nvPr/>
          </p:nvCxnSpPr>
          <p:spPr>
            <a:xfrm>
              <a:off x="6218473" y="1952220"/>
              <a:ext cx="6246088"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208769" y="3895033"/>
              <a:ext cx="6235644"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1" y="291960"/>
            <a:ext cx="10704643" cy="898964"/>
          </a:xfrm>
        </p:spPr>
        <p:txBody>
          <a:bodyPr/>
          <a:lstStyle/>
          <a:p>
            <a:r>
              <a:rPr lang="en-US" sz="5682" dirty="0">
                <a:gradFill>
                  <a:gsLst>
                    <a:gs pos="1250">
                      <a:schemeClr val="bg1"/>
                    </a:gs>
                    <a:gs pos="100000">
                      <a:schemeClr val="bg1"/>
                    </a:gs>
                  </a:gsLst>
                  <a:lin ang="5400000" scaled="0"/>
                </a:gradFill>
              </a:rPr>
              <a:t>OCR</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4308" b="19371"/>
          <a:stretch/>
        </p:blipFill>
        <p:spPr>
          <a:xfrm>
            <a:off x="269068" y="1487435"/>
            <a:ext cx="5640209" cy="4896992"/>
          </a:xfrm>
          <a:prstGeom prst="rect">
            <a:avLst/>
          </a:prstGeom>
        </p:spPr>
      </p:pic>
      <p:grpSp>
        <p:nvGrpSpPr>
          <p:cNvPr id="33" name="Group 32"/>
          <p:cNvGrpSpPr/>
          <p:nvPr/>
        </p:nvGrpSpPr>
        <p:grpSpPr>
          <a:xfrm>
            <a:off x="137268" y="507651"/>
            <a:ext cx="941642" cy="511318"/>
            <a:chOff x="-4859148" y="3104846"/>
            <a:chExt cx="2543854" cy="1381329"/>
          </a:xfrm>
        </p:grpSpPr>
        <p:pic>
          <p:nvPicPr>
            <p:cNvPr id="34" name="Picture 33"/>
            <p:cNvPicPr>
              <a:picLocks noChangeAspect="1"/>
            </p:cNvPicPr>
            <p:nvPr/>
          </p:nvPicPr>
          <p:blipFill>
            <a:blip r:embed="rId4"/>
            <a:stretch>
              <a:fillRect/>
            </a:stretch>
          </p:blipFill>
          <p:spPr>
            <a:xfrm>
              <a:off x="-4859148" y="3104846"/>
              <a:ext cx="2543854" cy="1381329"/>
            </a:xfrm>
            <a:prstGeom prst="rect">
              <a:avLst/>
            </a:prstGeom>
          </p:spPr>
        </p:pic>
        <p:grpSp>
          <p:nvGrpSpPr>
            <p:cNvPr id="35" name="Group 34"/>
            <p:cNvGrpSpPr/>
            <p:nvPr/>
          </p:nvGrpSpPr>
          <p:grpSpPr>
            <a:xfrm>
              <a:off x="-4127481" y="3334871"/>
              <a:ext cx="1080520" cy="921279"/>
              <a:chOff x="-4127481" y="3334871"/>
              <a:chExt cx="1080520" cy="921279"/>
            </a:xfrm>
          </p:grpSpPr>
          <p:sp>
            <p:nvSpPr>
              <p:cNvPr id="36" name="Oval 35"/>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7" name="Group 36"/>
              <p:cNvGrpSpPr/>
              <p:nvPr/>
            </p:nvGrpSpPr>
            <p:grpSpPr>
              <a:xfrm>
                <a:off x="-3817631" y="3567193"/>
                <a:ext cx="460821" cy="456634"/>
                <a:chOff x="-4413081" y="5367130"/>
                <a:chExt cx="460821" cy="456634"/>
              </a:xfrm>
              <a:solidFill>
                <a:srgbClr val="D2D2D2"/>
              </a:solidFill>
            </p:grpSpPr>
            <p:sp>
              <p:nvSpPr>
                <p:cNvPr id="38" name="Rectangle 37"/>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Rectangle 39"/>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38116108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7.42915E-7 5.85565E-7 L -0.03676 5.85565E-7 " pathEditMode="relative" rAng="0" ptsTypes="AA">
                                      <p:cBhvr>
                                        <p:cTn id="14" dur="500" spd="-100000" fill="hold"/>
                                        <p:tgtEl>
                                          <p:spTgt spid="16"/>
                                        </p:tgtEl>
                                        <p:attrNameLst>
                                          <p:attrName>ppt_x</p:attrName>
                                          <p:attrName>ppt_y</p:attrName>
                                        </p:attrNameLst>
                                      </p:cBhvr>
                                      <p:rCtr x="-1838" y="0"/>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300"/>
                                        <p:tgtEl>
                                          <p:spTgt spid="16"/>
                                        </p:tgtEl>
                                      </p:cBhvr>
                                    </p:animEffect>
                                    <p:set>
                                      <p:cBhvr>
                                        <p:cTn id="19" dur="1" fill="hold">
                                          <p:stCondLst>
                                            <p:cond delay="299"/>
                                          </p:stCondLst>
                                        </p:cTn>
                                        <p:tgtEl>
                                          <p:spTgt spid="16"/>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7.42915E-7 5.85565E-7 L -0.03676 5.85565E-7 " pathEditMode="relative" rAng="0" ptsTypes="AA">
                                      <p:cBhvr>
                                        <p:cTn id="24" dur="500" spd="-100000" fill="hold"/>
                                        <p:tgtEl>
                                          <p:spTgt spid="15"/>
                                        </p:tgtEl>
                                        <p:attrNameLst>
                                          <p:attrName>ppt_x</p:attrName>
                                          <p:attrName>ppt_y</p:attrName>
                                        </p:attrNameLst>
                                      </p:cBhvr>
                                      <p:rCtr x="-1838" y="0"/>
                                    </p:animMotion>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2" nodeType="clickEffect">
                                  <p:stCondLst>
                                    <p:cond delay="0"/>
                                  </p:stCondLst>
                                  <p:childTnLst>
                                    <p:animEffect transition="out" filter="fade">
                                      <p:cBhvr>
                                        <p:cTn id="28" dur="300"/>
                                        <p:tgtEl>
                                          <p:spTgt spid="15"/>
                                        </p:tgtEl>
                                      </p:cBhvr>
                                    </p:animEffect>
                                    <p:set>
                                      <p:cBhvr>
                                        <p:cTn id="29" dur="1" fill="hold">
                                          <p:stCondLst>
                                            <p:cond delay="299"/>
                                          </p:stCondLst>
                                        </p:cTn>
                                        <p:tgtEl>
                                          <p:spTgt spid="15"/>
                                        </p:tgtEl>
                                        <p:attrNameLst>
                                          <p:attrName>style.visibility</p:attrName>
                                        </p:attrNameLst>
                                      </p:cBhvr>
                                      <p:to>
                                        <p:strVal val="hidden"/>
                                      </p:to>
                                    </p:set>
                                  </p:childTnLst>
                                </p:cTn>
                              </p:par>
                              <p:par>
                                <p:cTn id="30" presetID="22" presetClass="entr" presetSubtype="2"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right)">
                                      <p:cBhvr>
                                        <p:cTn id="32" dur="50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nodeType="withEffect">
                                  <p:stCondLst>
                                    <p:cond delay="0"/>
                                  </p:stCondLst>
                                  <p:childTnLst>
                                    <p:animMotion origin="layout" path="M -7.42915E-7 5.85565E-7 L -0.03676 5.85565E-7 " pathEditMode="relative" rAng="0" ptsTypes="AA">
                                      <p:cBhvr>
                                        <p:cTn id="37" dur="500" spd="-100000" fill="hold"/>
                                        <p:tgtEl>
                                          <p:spTgt spid="3"/>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6" grpId="2"/>
      <p:bldP spid="15" grpId="0" animBg="1"/>
      <p:bldP spid="15" grpId="1" animBg="1"/>
      <p:bldP spid="15"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 name="Title 7"/>
          <p:cNvSpPr txBox="1">
            <a:spLocks/>
          </p:cNvSpPr>
          <p:nvPr/>
        </p:nvSpPr>
        <p:spPr>
          <a:xfrm>
            <a:off x="1542487" y="298164"/>
            <a:ext cx="1058362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rgbClr val="FFFFFF"/>
              </a:solidFill>
            </a:endParaRPr>
          </a:p>
        </p:txBody>
      </p:sp>
      <p:grpSp>
        <p:nvGrpSpPr>
          <p:cNvPr id="12" name="Group 11"/>
          <p:cNvGrpSpPr/>
          <p:nvPr/>
        </p:nvGrpSpPr>
        <p:grpSpPr>
          <a:xfrm>
            <a:off x="5338801" y="1186535"/>
            <a:ext cx="6595116" cy="5438188"/>
            <a:chOff x="5449330" y="1208371"/>
            <a:chExt cx="6731656" cy="5550775"/>
          </a:xfrm>
        </p:grpSpPr>
        <p:sp>
          <p:nvSpPr>
            <p:cNvPr id="11" name="Rectangle 10"/>
            <p:cNvSpPr/>
            <p:nvPr/>
          </p:nvSpPr>
          <p:spPr bwMode="auto">
            <a:xfrm>
              <a:off x="5449330" y="1208371"/>
              <a:ext cx="6731656" cy="55507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p:cNvGrpSpPr/>
            <p:nvPr/>
          </p:nvGrpSpPr>
          <p:grpSpPr>
            <a:xfrm>
              <a:off x="5507517" y="1211263"/>
              <a:ext cx="6673469" cy="5522137"/>
              <a:chOff x="5347119" y="1040959"/>
              <a:chExt cx="6833868" cy="5654863"/>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7119" y="1040959"/>
                <a:ext cx="6833868" cy="283834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119" y="3879307"/>
                <a:ext cx="6833868" cy="2816515"/>
              </a:xfrm>
              <a:prstGeom prst="rect">
                <a:avLst/>
              </a:prstGeom>
            </p:spPr>
          </p:pic>
        </p:grpSp>
      </p:grpSp>
      <p:sp>
        <p:nvSpPr>
          <p:cNvPr id="2" name="Title 1"/>
          <p:cNvSpPr>
            <a:spLocks noGrp="1"/>
          </p:cNvSpPr>
          <p:nvPr>
            <p:ph type="title"/>
          </p:nvPr>
        </p:nvSpPr>
        <p:spPr>
          <a:xfrm>
            <a:off x="1343780" y="328776"/>
            <a:ext cx="10590138" cy="898964"/>
          </a:xfrm>
        </p:spPr>
        <p:txBody>
          <a:bodyPr/>
          <a:lstStyle/>
          <a:p>
            <a:r>
              <a:rPr lang="en-US" sz="5682" dirty="0">
                <a:gradFill>
                  <a:gsLst>
                    <a:gs pos="1250">
                      <a:schemeClr val="bg1"/>
                    </a:gs>
                    <a:gs pos="100000">
                      <a:schemeClr val="bg1"/>
                    </a:gs>
                  </a:gsLst>
                  <a:lin ang="5400000" scaled="0"/>
                </a:gradFill>
              </a:rPr>
              <a:t>Smart thumbnail </a:t>
            </a:r>
          </a:p>
        </p:txBody>
      </p:sp>
      <p:sp>
        <p:nvSpPr>
          <p:cNvPr id="37" name="on"/>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on</a:t>
            </a:r>
          </a:p>
        </p:txBody>
      </p:sp>
      <p:sp>
        <p:nvSpPr>
          <p:cNvPr id="38" name="off"/>
          <p:cNvSpPr/>
          <p:nvPr/>
        </p:nvSpPr>
        <p:spPr>
          <a:xfrm>
            <a:off x="1157194" y="3262155"/>
            <a:ext cx="3745783" cy="587991"/>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Smart cropping </a:t>
            </a:r>
            <a:r>
              <a:rPr lang="en-US" sz="3233" b="1" kern="0" dirty="0">
                <a:gradFill>
                  <a:gsLst>
                    <a:gs pos="1250">
                      <a:schemeClr val="bg1"/>
                    </a:gs>
                    <a:gs pos="100000">
                      <a:schemeClr val="bg1"/>
                    </a:gs>
                  </a:gsLst>
                  <a:lin ang="5400000" scaled="0"/>
                </a:gradFill>
              </a:rPr>
              <a:t>off</a:t>
            </a:r>
          </a:p>
        </p:txBody>
      </p:sp>
      <p:pic>
        <p:nvPicPr>
          <p:cNvPr id="39" name="Picture 38"/>
          <p:cNvPicPr>
            <a:picLocks noChangeAspect="1"/>
          </p:cNvPicPr>
          <p:nvPr/>
        </p:nvPicPr>
        <p:blipFill rotWithShape="1">
          <a:blip r:embed="rId5" cstate="print">
            <a:extLst>
              <a:ext uri="{28A0092B-C50C-407E-A947-70E740481C1C}">
                <a14:useLocalDpi xmlns:a14="http://schemas.microsoft.com/office/drawing/2010/main" val="0"/>
              </a:ext>
            </a:extLst>
          </a:blip>
          <a:srcRect l="7093" t="7048"/>
          <a:stretch/>
        </p:blipFill>
        <p:spPr>
          <a:xfrm>
            <a:off x="8894798" y="1457923"/>
            <a:ext cx="2877766" cy="2322290"/>
          </a:xfrm>
          <a:prstGeom prst="rect">
            <a:avLst/>
          </a:prstGeom>
        </p:spPr>
      </p:pic>
      <p:pic>
        <p:nvPicPr>
          <p:cNvPr id="40" name="Picture 39"/>
          <p:cNvPicPr>
            <a:picLocks noChangeAspect="1"/>
          </p:cNvPicPr>
          <p:nvPr/>
        </p:nvPicPr>
        <p:blipFill rotWithShape="1">
          <a:blip r:embed="rId6" cstate="print">
            <a:extLst>
              <a:ext uri="{28A0092B-C50C-407E-A947-70E740481C1C}">
                <a14:useLocalDpi xmlns:a14="http://schemas.microsoft.com/office/drawing/2010/main" val="0"/>
              </a:ext>
            </a:extLst>
          </a:blip>
          <a:srcRect l="3800" t="5337"/>
          <a:stretch/>
        </p:blipFill>
        <p:spPr>
          <a:xfrm>
            <a:off x="8894797" y="4152923"/>
            <a:ext cx="2856687" cy="2302844"/>
          </a:xfrm>
          <a:prstGeom prst="rect">
            <a:avLst/>
          </a:prstGeom>
        </p:spPr>
      </p:pic>
      <p:sp>
        <p:nvSpPr>
          <p:cNvPr id="5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51" name="Group 50"/>
          <p:cNvGrpSpPr/>
          <p:nvPr/>
        </p:nvGrpSpPr>
        <p:grpSpPr>
          <a:xfrm>
            <a:off x="137268" y="507651"/>
            <a:ext cx="941642" cy="511318"/>
            <a:chOff x="-4859148" y="3104846"/>
            <a:chExt cx="2543854" cy="1381329"/>
          </a:xfrm>
        </p:grpSpPr>
        <p:pic>
          <p:nvPicPr>
            <p:cNvPr id="52" name="Picture 51"/>
            <p:cNvPicPr>
              <a:picLocks noChangeAspect="1"/>
            </p:cNvPicPr>
            <p:nvPr/>
          </p:nvPicPr>
          <p:blipFill>
            <a:blip r:embed="rId7"/>
            <a:stretch>
              <a:fillRect/>
            </a:stretch>
          </p:blipFill>
          <p:spPr>
            <a:xfrm>
              <a:off x="-4859148" y="3104846"/>
              <a:ext cx="2543854" cy="1381329"/>
            </a:xfrm>
            <a:prstGeom prst="rect">
              <a:avLst/>
            </a:prstGeom>
          </p:spPr>
        </p:pic>
        <p:grpSp>
          <p:nvGrpSpPr>
            <p:cNvPr id="53" name="Group 52"/>
            <p:cNvGrpSpPr/>
            <p:nvPr/>
          </p:nvGrpSpPr>
          <p:grpSpPr>
            <a:xfrm>
              <a:off x="-4127481" y="3334871"/>
              <a:ext cx="1080520" cy="921279"/>
              <a:chOff x="-4127481" y="3334871"/>
              <a:chExt cx="1080520" cy="921279"/>
            </a:xfrm>
          </p:grpSpPr>
          <p:sp>
            <p:nvSpPr>
              <p:cNvPr id="54" name="Oval 53"/>
              <p:cNvSpPr/>
              <p:nvPr/>
            </p:nvSpPr>
            <p:spPr bwMode="auto">
              <a:xfrm>
                <a:off x="-4127481" y="3334871"/>
                <a:ext cx="1080520" cy="92127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5" name="Group 54"/>
              <p:cNvGrpSpPr/>
              <p:nvPr/>
            </p:nvGrpSpPr>
            <p:grpSpPr>
              <a:xfrm>
                <a:off x="-3817631" y="3567193"/>
                <a:ext cx="460821" cy="456634"/>
                <a:chOff x="-4413081" y="5367130"/>
                <a:chExt cx="460821" cy="456634"/>
              </a:xfrm>
              <a:solidFill>
                <a:srgbClr val="D2D2D2"/>
              </a:solidFill>
            </p:grpSpPr>
            <p:sp>
              <p:nvSpPr>
                <p:cNvPr id="56" name="Rectangle 55"/>
                <p:cNvSpPr/>
                <p:nvPr/>
              </p:nvSpPr>
              <p:spPr bwMode="auto">
                <a:xfrm>
                  <a:off x="-4413081"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Rectangle 56"/>
                <p:cNvSpPr/>
                <p:nvPr/>
              </p:nvSpPr>
              <p:spPr bwMode="auto">
                <a:xfrm>
                  <a:off x="-4128915" y="5367130"/>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p:cNvSpPr/>
                <p:nvPr/>
              </p:nvSpPr>
              <p:spPr bwMode="auto">
                <a:xfrm>
                  <a:off x="-4128915"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Rectangle 58"/>
                <p:cNvSpPr/>
                <p:nvPr/>
              </p:nvSpPr>
              <p:spPr bwMode="auto">
                <a:xfrm>
                  <a:off x="-4413081" y="5647109"/>
                  <a:ext cx="176655" cy="176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210254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8"/>
                                        </p:tgtEl>
                                      </p:cBhvr>
                                    </p:animEffect>
                                    <p:set>
                                      <p:cBhvr>
                                        <p:cTn id="10" dur="1" fill="hold">
                                          <p:stCondLst>
                                            <p:cond delay="499"/>
                                          </p:stCondLst>
                                        </p:cTn>
                                        <p:tgtEl>
                                          <p:spTgt spid="38"/>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14944"/>
          <a:stretch/>
        </p:blipFill>
        <p:spPr>
          <a:xfrm>
            <a:off x="1" y="2673"/>
            <a:ext cx="8824371" cy="6876441"/>
          </a:xfrm>
          <a:prstGeom prst="rect">
            <a:avLst/>
          </a:prstGeom>
        </p:spPr>
      </p:pic>
      <p:pic>
        <p:nvPicPr>
          <p:cNvPr id="19" name="Picture 18"/>
          <p:cNvPicPr>
            <a:picLocks noChangeAspect="1"/>
          </p:cNvPicPr>
          <p:nvPr/>
        </p:nvPicPr>
        <p:blipFill rotWithShape="1">
          <a:blip r:embed="rId3"/>
          <a:srcRect l="94618"/>
          <a:stretch/>
        </p:blipFill>
        <p:spPr>
          <a:xfrm>
            <a:off x="8266008" y="2673"/>
            <a:ext cx="3921241" cy="6876441"/>
          </a:xfrm>
          <a:prstGeom prst="rect">
            <a:avLst/>
          </a:prstGeom>
        </p:spPr>
      </p:pic>
      <p:sp>
        <p:nvSpPr>
          <p:cNvPr id="3" name="Rectangle 2"/>
          <p:cNvSpPr/>
          <p:nvPr/>
        </p:nvSpPr>
        <p:spPr bwMode="auto">
          <a:xfrm>
            <a:off x="4147972" y="3468509"/>
            <a:ext cx="7763656" cy="247313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 name="Title 1"/>
          <p:cNvSpPr>
            <a:spLocks noGrp="1"/>
          </p:cNvSpPr>
          <p:nvPr>
            <p:ph type="title" idx="4294967295"/>
          </p:nvPr>
        </p:nvSpPr>
        <p:spPr>
          <a:xfrm>
            <a:off x="4289519" y="4514601"/>
            <a:ext cx="7902482" cy="1012500"/>
          </a:xfrm>
        </p:spPr>
        <p:txBody>
          <a:bodyPr>
            <a:normAutofit fontScale="90000"/>
          </a:bodyPr>
          <a:lstStyle/>
          <a:p>
            <a:pPr defTabSz="914113">
              <a:spcAft>
                <a:spcPts val="1176"/>
              </a:spcAft>
              <a:defRPr/>
            </a:pPr>
            <a:r>
              <a:rPr lang="en-US" altLang="zh-CN" sz="4115" dirty="0">
                <a:latin typeface="Segoe UI Light" panose="020B0502040204020203" pitchFamily="34" charset="0"/>
                <a:cs typeface="Segoe UI Light" panose="020B0502040204020203" pitchFamily="34" charset="0"/>
              </a:rPr>
              <a:t>Recognize emotions</a:t>
            </a:r>
            <a:br>
              <a:rPr lang="en-US" altLang="zh-CN" sz="2798" dirty="0">
                <a:latin typeface="Segoe UI"/>
              </a:rPr>
            </a:br>
            <a:r>
              <a:rPr lang="en-US" altLang="zh-CN" sz="2351" spc="0" dirty="0">
                <a:latin typeface="+mn-lt"/>
                <a:cs typeface="+mn-cs"/>
              </a:rPr>
              <a:t>Detect emotions based on facial expressions </a:t>
            </a:r>
            <a:br>
              <a:rPr lang="en-US" altLang="zh-CN" sz="2351" spc="0" dirty="0">
                <a:latin typeface="+mn-lt"/>
                <a:cs typeface="+mn-cs"/>
              </a:rPr>
            </a:br>
            <a:r>
              <a:rPr lang="en-US" altLang="zh-CN" sz="2351" spc="0" dirty="0">
                <a:latin typeface="+mn-lt"/>
                <a:cs typeface="+mn-cs"/>
              </a:rPr>
              <a:t>in photos and videos</a:t>
            </a:r>
            <a:endParaRPr lang="zh-CN" altLang="en-US" sz="2351" spc="0" dirty="0">
              <a:latin typeface="+mn-lt"/>
              <a:cs typeface="+mn-cs"/>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4148351" y="3107648"/>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Emotion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grpSp>
        <p:nvGrpSpPr>
          <p:cNvPr id="26" name="Group 25"/>
          <p:cNvGrpSpPr/>
          <p:nvPr/>
        </p:nvGrpSpPr>
        <p:grpSpPr>
          <a:xfrm>
            <a:off x="4447062" y="3667641"/>
            <a:ext cx="941642" cy="511318"/>
            <a:chOff x="4476279" y="568462"/>
            <a:chExt cx="961137" cy="521904"/>
          </a:xfrm>
        </p:grpSpPr>
        <p:grpSp>
          <p:nvGrpSpPr>
            <p:cNvPr id="13" name="Group 12"/>
            <p:cNvGrpSpPr/>
            <p:nvPr/>
          </p:nvGrpSpPr>
          <p:grpSpPr>
            <a:xfrm>
              <a:off x="4476279" y="568462"/>
              <a:ext cx="961137" cy="521904"/>
              <a:chOff x="-2418910" y="4474409"/>
              <a:chExt cx="961137" cy="521904"/>
            </a:xfrm>
          </p:grpSpPr>
          <p:grpSp>
            <p:nvGrpSpPr>
              <p:cNvPr id="14" name="Group 13"/>
              <p:cNvGrpSpPr/>
              <p:nvPr/>
            </p:nvGrpSpPr>
            <p:grpSpPr>
              <a:xfrm>
                <a:off x="-2418910" y="4474409"/>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p:cNvGrpSpPr/>
              <p:nvPr/>
            </p:nvGrpSpPr>
            <p:grpSpPr>
              <a:xfrm>
                <a:off x="-2026243" y="4677184"/>
                <a:ext cx="171471" cy="46547"/>
                <a:chOff x="-2427050" y="2889116"/>
                <a:chExt cx="587730" cy="159543"/>
              </a:xfrm>
            </p:grpSpPr>
            <p:sp>
              <p:nvSpPr>
                <p:cNvPr id="18" name="Oval 17"/>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0" name="Oval 19"/>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grpSp>
        </p:grpSp>
        <p:sp>
          <p:nvSpPr>
            <p:cNvPr id="25"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1414697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8" name="Group 7"/>
          <p:cNvGrpSpPr/>
          <p:nvPr/>
        </p:nvGrpSpPr>
        <p:grpSpPr>
          <a:xfrm>
            <a:off x="5916966" y="1268840"/>
            <a:ext cx="6467818" cy="4414506"/>
            <a:chOff x="6039465" y="1292380"/>
            <a:chExt cx="6601722" cy="4505900"/>
          </a:xfrm>
        </p:grpSpPr>
        <p:sp>
          <p:nvSpPr>
            <p:cNvPr id="18" name="TextBox 17"/>
            <p:cNvSpPr txBox="1"/>
            <p:nvPr/>
          </p:nvSpPr>
          <p:spPr>
            <a:xfrm>
              <a:off x="6039465" y="1292380"/>
              <a:ext cx="6601722" cy="1657912"/>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Face 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"height": 193,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"left": 326, </a:t>
              </a:r>
              <a:br>
                <a:rPr lang="en-US" altLang="en-US" sz="1421" kern="0" dirty="0">
                  <a:solidFill>
                    <a:srgbClr val="FFFFFF"/>
                  </a:solidFill>
                  <a:latin typeface="Consolas" panose="020B0609020204030204" pitchFamily="49" charset="0"/>
                  <a:cs typeface="Consolas" panose="020B0609020204030204" pitchFamily="49" charset="0"/>
                </a:rPr>
              </a:br>
              <a:r>
                <a:rPr lang="en-US" altLang="en-US" sz="1421" kern="0" dirty="0">
                  <a:solidFill>
                    <a:srgbClr val="FFFFFF"/>
                  </a:solidFill>
                  <a:latin typeface="Consolas" panose="020B0609020204030204" pitchFamily="49" charset="0"/>
                  <a:cs typeface="Consolas" panose="020B0609020204030204" pitchFamily="49" charset="0"/>
                </a:rPr>
                <a:t>																				"top": 204}</a:t>
              </a:r>
              <a:r>
                <a:rPr lang="en-US" altLang="en-US" sz="15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	… </a:t>
              </a:r>
            </a:p>
          </p:txBody>
        </p:sp>
        <p:sp>
          <p:nvSpPr>
            <p:cNvPr id="19" name="TextBox 18"/>
            <p:cNvSpPr txBox="1"/>
            <p:nvPr/>
          </p:nvSpPr>
          <p:spPr>
            <a:xfrm>
              <a:off x="6039465" y="2823662"/>
              <a:ext cx="5780260" cy="2974618"/>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Emotion scores</a:t>
              </a:r>
            </a:p>
            <a:p>
              <a:pPr marL="0" lvl="2" indent="-224" defTabSz="91349" fontAlgn="base">
                <a:lnSpc>
                  <a:spcPct val="90000"/>
                </a:lnSpc>
                <a:spcBef>
                  <a:spcPct val="0"/>
                </a:spcBef>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“scores": { </a:t>
              </a:r>
              <a:r>
                <a:rPr lang="en-US" sz="1421" kern="0" dirty="0">
                  <a:solidFill>
                    <a:srgbClr val="FFFFFF"/>
                  </a:solidFill>
                  <a:latin typeface="Consolas" panose="020B0609020204030204" pitchFamily="49" charset="0"/>
                  <a:cs typeface="Consolas" panose="020B0609020204030204" pitchFamily="49" charset="0"/>
                </a:rPr>
                <a:t>"anger": 5.182241e-8,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"contempt": 0.0000242813,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"disgust": 5.621025e-7,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"fear": 0.00115027453,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"happiness": 1.06114619e-8,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"neutral": 0.003540177,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"sadness": 9.30888746e-7, </a:t>
              </a:r>
            </a:p>
            <a:p>
              <a:pPr marL="0" lvl="2" indent="-224" defTabSz="91349" fontAlgn="base">
                <a:lnSpc>
                  <a:spcPct val="90000"/>
                </a:lnSpc>
                <a:spcBef>
                  <a:spcPct val="0"/>
                </a:spcBef>
                <a:spcAft>
                  <a:spcPts val="588"/>
                </a:spcAft>
                <a:defRPr/>
              </a:pPr>
              <a:r>
                <a:rPr lang="en-US" sz="1421" kern="0" dirty="0">
                  <a:solidFill>
                    <a:srgbClr val="FFFFFF"/>
                  </a:solidFill>
                  <a:latin typeface="Consolas" panose="020B0609020204030204" pitchFamily="49" charset="0"/>
                  <a:cs typeface="Consolas" panose="020B0609020204030204" pitchFamily="49" charset="0"/>
                </a:rPr>
                <a:t>													"surprise": 0.9952837}</a:t>
              </a:r>
              <a:endParaRPr lang="en-US" altLang="en-US" sz="1421" kern="0" dirty="0">
                <a:solidFill>
                  <a:srgbClr val="FFFFFF"/>
                </a:solidFill>
                <a:latin typeface="Consolas" panose="020B0609020204030204" pitchFamily="49" charset="0"/>
                <a:cs typeface="Consolas" panose="020B0609020204030204" pitchFamily="49" charset="0"/>
              </a:endParaRPr>
            </a:p>
          </p:txBody>
        </p:sp>
      </p:grpSp>
      <p:pic>
        <p:nvPicPr>
          <p:cNvPr id="12" name="Picture 11"/>
          <p:cNvPicPr>
            <a:picLocks noChangeAspect="1"/>
          </p:cNvPicPr>
          <p:nvPr/>
        </p:nvPicPr>
        <p:blipFill rotWithShape="1">
          <a:blip r:embed="rId3"/>
          <a:srcRect l="4277" r="2839"/>
          <a:stretch/>
        </p:blipFill>
        <p:spPr>
          <a:xfrm>
            <a:off x="269068" y="1489244"/>
            <a:ext cx="5647898" cy="4895183"/>
          </a:xfrm>
          <a:prstGeom prst="rect">
            <a:avLst/>
          </a:prstGeom>
        </p:spPr>
      </p:pic>
      <p:grpSp>
        <p:nvGrpSpPr>
          <p:cNvPr id="13" name="Group 12"/>
          <p:cNvGrpSpPr/>
          <p:nvPr/>
        </p:nvGrpSpPr>
        <p:grpSpPr>
          <a:xfrm>
            <a:off x="6086467" y="1848816"/>
            <a:ext cx="6103304" cy="1519550"/>
            <a:chOff x="6221346" y="2125663"/>
            <a:chExt cx="6215127" cy="1551009"/>
          </a:xfrm>
        </p:grpSpPr>
        <p:cxnSp>
          <p:nvCxnSpPr>
            <p:cNvPr id="14" name="Straight Connector 13"/>
            <p:cNvCxnSpPr/>
            <p:nvPr/>
          </p:nvCxnSpPr>
          <p:spPr>
            <a:xfrm>
              <a:off x="6234017" y="2125663"/>
              <a:ext cx="6202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221346" y="3676672"/>
              <a:ext cx="6192055"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Emotion APIs</a:t>
            </a:r>
          </a:p>
        </p:txBody>
      </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154433" y="507271"/>
            <a:ext cx="941642" cy="511318"/>
            <a:chOff x="4476279" y="568462"/>
            <a:chExt cx="961137" cy="521904"/>
          </a:xfrm>
        </p:grpSpPr>
        <p:grpSp>
          <p:nvGrpSpPr>
            <p:cNvPr id="33" name="Group 32"/>
            <p:cNvGrpSpPr/>
            <p:nvPr/>
          </p:nvGrpSpPr>
          <p:grpSpPr>
            <a:xfrm>
              <a:off x="4476279" y="568462"/>
              <a:ext cx="961137" cy="521904"/>
              <a:chOff x="-2418910" y="4474409"/>
              <a:chExt cx="961137" cy="521904"/>
            </a:xfrm>
          </p:grpSpPr>
          <p:grpSp>
            <p:nvGrpSpPr>
              <p:cNvPr id="35" name="Group 34"/>
              <p:cNvGrpSpPr/>
              <p:nvPr/>
            </p:nvGrpSpPr>
            <p:grpSpPr>
              <a:xfrm>
                <a:off x="-2418910" y="4474409"/>
                <a:ext cx="961137" cy="521904"/>
                <a:chOff x="-4859148" y="3104846"/>
                <a:chExt cx="2543854" cy="1381329"/>
              </a:xfrm>
            </p:grpSpPr>
            <p:pic>
              <p:nvPicPr>
                <p:cNvPr id="39" name="Picture 38"/>
                <p:cNvPicPr>
                  <a:picLocks noChangeAspect="1"/>
                </p:cNvPicPr>
                <p:nvPr/>
              </p:nvPicPr>
              <p:blipFill>
                <a:blip r:embed="rId4"/>
                <a:stretch>
                  <a:fillRect/>
                </a:stretch>
              </p:blipFill>
              <p:spPr>
                <a:xfrm>
                  <a:off x="-4859148" y="3104846"/>
                  <a:ext cx="2543854" cy="1381329"/>
                </a:xfrm>
                <a:prstGeom prst="rect">
                  <a:avLst/>
                </a:prstGeom>
              </p:spPr>
            </p:pic>
            <p:sp>
              <p:nvSpPr>
                <p:cNvPr id="40" name="Oval 39"/>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6" name="Group 35"/>
              <p:cNvGrpSpPr/>
              <p:nvPr/>
            </p:nvGrpSpPr>
            <p:grpSpPr>
              <a:xfrm>
                <a:off x="-2026243" y="4677184"/>
                <a:ext cx="171471" cy="46547"/>
                <a:chOff x="-2427050" y="2889116"/>
                <a:chExt cx="587730" cy="159543"/>
              </a:xfrm>
            </p:grpSpPr>
            <p:sp>
              <p:nvSpPr>
                <p:cNvPr id="37" name="Oval 36"/>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38" name="Oval 37"/>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grpSp>
        </p:grpSp>
        <p:sp>
          <p:nvSpPr>
            <p:cNvPr id="34" name="Oval 5"/>
            <p:cNvSpPr>
              <a:spLocks noChangeArrowheads="1"/>
            </p:cNvSpPr>
            <p:nvPr/>
          </p:nvSpPr>
          <p:spPr bwMode="auto">
            <a:xfrm>
              <a:off x="4893938" y="847906"/>
              <a:ext cx="125818" cy="108397"/>
            </a:xfrm>
            <a:prstGeom prst="ellipse">
              <a:avLst/>
            </a:pr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spTree>
    <p:extLst>
      <p:ext uri="{BB962C8B-B14F-4D97-AF65-F5344CB8AC3E}">
        <p14:creationId xmlns:p14="http://schemas.microsoft.com/office/powerpoint/2010/main" val="302867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1.9875E-6 3.91285E-6 L -0.03674 3.91285E-6 " pathEditMode="relative" rAng="0" ptsTypes="AA">
                                      <p:cBhvr>
                                        <p:cTn id="12" dur="500" spd="-100000" fill="hold"/>
                                        <p:tgtEl>
                                          <p:spTgt spid="8"/>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ttps://microsoft.sharepoint.com/teams/BrandCentral/BundleImages/3590WIN14_Jan_Nokia_04/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11830"/>
            <a:ext cx="12182495" cy="68884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3984724" y="292249"/>
            <a:ext cx="7930434" cy="6272239"/>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17" name="Group 16"/>
          <p:cNvGrpSpPr/>
          <p:nvPr/>
        </p:nvGrpSpPr>
        <p:grpSpPr>
          <a:xfrm>
            <a:off x="3985103" y="-67467"/>
            <a:ext cx="11053812" cy="1324342"/>
            <a:chOff x="837193" y="880573"/>
            <a:chExt cx="11062436" cy="1325375"/>
          </a:xfrm>
        </p:grpSpPr>
        <p:sp>
          <p:nvSpPr>
            <p:cNvPr id="6" name="Title 1"/>
            <p:cNvSpPr txBox="1">
              <a:spLocks/>
            </p:cNvSpPr>
            <p:nvPr/>
          </p:nvSpPr>
          <p:spPr>
            <a:xfrm>
              <a:off x="2686369" y="880573"/>
              <a:ext cx="9213260" cy="132537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Face APIs</a:t>
              </a:r>
            </a:p>
          </p:txBody>
        </p:sp>
        <p:sp>
          <p:nvSpPr>
            <p:cNvPr id="15" name="Freeform 5"/>
            <p:cNvSpPr>
              <a:spLocks/>
            </p:cNvSpPr>
            <p:nvPr/>
          </p:nvSpPr>
          <p:spPr bwMode="auto">
            <a:xfrm>
              <a:off x="837193" y="1238140"/>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grpSp>
        <p:nvGrpSpPr>
          <p:cNvPr id="7170" name="Group 7169"/>
          <p:cNvGrpSpPr/>
          <p:nvPr/>
        </p:nvGrpSpPr>
        <p:grpSpPr>
          <a:xfrm>
            <a:off x="4385487" y="559605"/>
            <a:ext cx="941642" cy="511318"/>
            <a:chOff x="-2418910" y="4474409"/>
            <a:chExt cx="961137" cy="521904"/>
          </a:xfrm>
        </p:grpSpPr>
        <p:grpSp>
          <p:nvGrpSpPr>
            <p:cNvPr id="19" name="Group 18"/>
            <p:cNvGrpSpPr/>
            <p:nvPr/>
          </p:nvGrpSpPr>
          <p:grpSpPr>
            <a:xfrm>
              <a:off x="-2418910" y="4474409"/>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2" name="Oval 21"/>
              <p:cNvSpPr/>
              <p:nvPr/>
            </p:nvSpPr>
            <p:spPr bwMode="auto">
              <a:xfrm>
                <a:off x="-4127480" y="3334872"/>
                <a:ext cx="1080521" cy="92127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169" name="Group 7168"/>
            <p:cNvGrpSpPr/>
            <p:nvPr/>
          </p:nvGrpSpPr>
          <p:grpSpPr>
            <a:xfrm>
              <a:off x="-2033289" y="4677183"/>
              <a:ext cx="189894" cy="145540"/>
              <a:chOff x="-2451196" y="2889116"/>
              <a:chExt cx="650875" cy="498849"/>
            </a:xfrm>
          </p:grpSpPr>
          <p:sp>
            <p:nvSpPr>
              <p:cNvPr id="7" name="Oval 6"/>
              <p:cNvSpPr/>
              <p:nvPr/>
            </p:nvSpPr>
            <p:spPr bwMode="auto">
              <a:xfrm>
                <a:off x="-2427050"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28" name="Oval 27"/>
              <p:cNvSpPr/>
              <p:nvPr/>
            </p:nvSpPr>
            <p:spPr bwMode="auto">
              <a:xfrm>
                <a:off x="-1998863" y="2889116"/>
                <a:ext cx="159543" cy="159543"/>
              </a:xfrm>
              <a:prstGeom prst="ellipse">
                <a:avLst/>
              </a:prstGeom>
              <a:solidFill>
                <a:srgbClr val="00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pPr>
                <a:endParaRPr lang="en-US" sz="1959" kern="0" dirty="0">
                  <a:gradFill>
                    <a:gsLst>
                      <a:gs pos="0">
                        <a:srgbClr val="FFFFFF"/>
                      </a:gs>
                      <a:gs pos="100000">
                        <a:srgbClr val="FFFFFF"/>
                      </a:gs>
                    </a:gsLst>
                    <a:lin ang="5400000" scaled="0"/>
                  </a:gradFill>
                </a:endParaRPr>
              </a:p>
            </p:txBody>
          </p:sp>
          <p:sp>
            <p:nvSpPr>
              <p:cNvPr id="7168"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
        <p:nvSpPr>
          <p:cNvPr id="37" name="Rectangle 36"/>
          <p:cNvSpPr/>
          <p:nvPr/>
        </p:nvSpPr>
        <p:spPr>
          <a:xfrm>
            <a:off x="4402524" y="1346001"/>
            <a:ext cx="7853327" cy="4945156"/>
          </a:xfrm>
          <a:prstGeom prst="rect">
            <a:avLst/>
          </a:prstGeom>
        </p:spPr>
        <p:txBody>
          <a:bodyPr wrap="square">
            <a:spAutoFit/>
          </a:bodyPr>
          <a:lstStyle/>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a:t>
            </a:r>
            <a:br>
              <a:rPr lang="en-US" altLang="zh-CN" sz="3919" kern="0" dirty="0">
                <a:solidFill>
                  <a:sysClr val="windowText" lastClr="000000"/>
                </a:solidFill>
              </a:rPr>
            </a:br>
            <a:r>
              <a:rPr lang="en-US" altLang="zh-CN" sz="2155" kern="0" dirty="0">
                <a:gradFill>
                  <a:gsLst>
                    <a:gs pos="1250">
                      <a:schemeClr val="tx1"/>
                    </a:gs>
                    <a:gs pos="100000">
                      <a:schemeClr val="tx1"/>
                    </a:gs>
                  </a:gsLst>
                  <a:lin ang="5400000" scaled="0"/>
                </a:gradFill>
              </a:rPr>
              <a:t>Detect faces and their attributes within an image</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155" kern="0" dirty="0">
                <a:gradFill>
                  <a:gsLst>
                    <a:gs pos="1250">
                      <a:schemeClr val="tx1"/>
                    </a:gs>
                    <a:gs pos="100000">
                      <a:schemeClr val="tx1"/>
                    </a:gs>
                  </a:gsLst>
                  <a:lin ang="5400000" scaled="0"/>
                </a:gradFill>
              </a:rPr>
              <a:t>Check if two faces belong to the same person</a:t>
            </a:r>
          </a:p>
          <a:p>
            <a:pPr defTabSz="913665">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Similar face searching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Find similar faces within a set of images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grouping</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Organize many faces into groups</a:t>
            </a:r>
          </a:p>
          <a:p>
            <a:pPr defTabSz="895838">
              <a:lnSpc>
                <a:spcPct val="90000"/>
              </a:lnSpc>
              <a:spcAft>
                <a:spcPts val="1176"/>
              </a:spcAft>
              <a:defRPr/>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identification</a:t>
            </a:r>
            <a:br>
              <a:rPr lang="en-US" altLang="zh-CN" sz="2351" kern="0" dirty="0">
                <a:solidFill>
                  <a:sysClr val="windowText" lastClr="000000"/>
                </a:solidFill>
              </a:rPr>
            </a:br>
            <a:r>
              <a:rPr lang="en-US" altLang="zh-CN" sz="2155" kern="0" dirty="0">
                <a:gradFill>
                  <a:gsLst>
                    <a:gs pos="1250">
                      <a:schemeClr val="tx1"/>
                    </a:gs>
                    <a:gs pos="100000">
                      <a:schemeClr val="tx1"/>
                    </a:gs>
                  </a:gsLst>
                  <a:lin ang="5400000" scaled="0"/>
                </a:gradFill>
              </a:rPr>
              <a:t>Search which person a face belongs to</a:t>
            </a:r>
          </a:p>
        </p:txBody>
      </p:sp>
    </p:spTree>
    <p:extLst>
      <p:ext uri="{BB962C8B-B14F-4D97-AF65-F5344CB8AC3E}">
        <p14:creationId xmlns:p14="http://schemas.microsoft.com/office/powerpoint/2010/main" val="13535969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fade">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fade">
                                      <p:cBhvr>
                                        <p:cTn id="12" dur="500"/>
                                        <p:tgtEl>
                                          <p:spTgt spid="3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xEl>
                                              <p:pRg st="2" end="2"/>
                                            </p:txEl>
                                          </p:spTgt>
                                        </p:tgtEl>
                                        <p:attrNameLst>
                                          <p:attrName>style.visibility</p:attrName>
                                        </p:attrNameLst>
                                      </p:cBhvr>
                                      <p:to>
                                        <p:strVal val="visible"/>
                                      </p:to>
                                    </p:set>
                                    <p:animEffect transition="in" filter="fade">
                                      <p:cBhvr>
                                        <p:cTn id="17" dur="500"/>
                                        <p:tgtEl>
                                          <p:spTgt spid="3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xEl>
                                              <p:pRg st="3" end="3"/>
                                            </p:txEl>
                                          </p:spTgt>
                                        </p:tgtEl>
                                        <p:attrNameLst>
                                          <p:attrName>style.visibility</p:attrName>
                                        </p:attrNameLst>
                                      </p:cBhvr>
                                      <p:to>
                                        <p:strVal val="visible"/>
                                      </p:to>
                                    </p:set>
                                    <p:animEffect transition="in" filter="fade">
                                      <p:cBhvr>
                                        <p:cTn id="22" dur="500"/>
                                        <p:tgtEl>
                                          <p:spTgt spid="3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7">
                                            <p:txEl>
                                              <p:pRg st="4" end="4"/>
                                            </p:txEl>
                                          </p:spTgt>
                                        </p:tgtEl>
                                        <p:attrNameLst>
                                          <p:attrName>style.visibility</p:attrName>
                                        </p:attrNameLst>
                                      </p:cBhvr>
                                      <p:to>
                                        <p:strVal val="visible"/>
                                      </p:to>
                                    </p:set>
                                    <p:animEffect transition="in" filter="fade">
                                      <p:cBhvr>
                                        <p:cTn id="27" dur="500"/>
                                        <p:tgtEl>
                                          <p:spTgt spid="3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grpSp>
        <p:nvGrpSpPr>
          <p:cNvPr id="2" name="Group 1"/>
          <p:cNvGrpSpPr/>
          <p:nvPr/>
        </p:nvGrpSpPr>
        <p:grpSpPr>
          <a:xfrm>
            <a:off x="273298" y="1483319"/>
            <a:ext cx="4037336" cy="4902308"/>
            <a:chOff x="368576" y="2418573"/>
            <a:chExt cx="2859104" cy="3471647"/>
          </a:xfrm>
        </p:grpSpPr>
        <p:pic>
          <p:nvPicPr>
            <p:cNvPr id="39" name="Picture 38"/>
            <p:cNvPicPr>
              <a:picLocks noChangeAspect="1"/>
            </p:cNvPicPr>
            <p:nvPr/>
          </p:nvPicPr>
          <p:blipFill rotWithShape="1">
            <a:blip r:embed="rId3" cstate="print">
              <a:extLst>
                <a:ext uri="{28A0092B-C50C-407E-A947-70E740481C1C}">
                  <a14:useLocalDpi xmlns:a14="http://schemas.microsoft.com/office/drawing/2010/main" val="0"/>
                </a:ext>
              </a:extLst>
            </a:blip>
            <a:srcRect l="4492" t="4307" r="4946" b="6764"/>
            <a:stretch/>
          </p:blipFill>
          <p:spPr>
            <a:xfrm>
              <a:off x="368576" y="2418573"/>
              <a:ext cx="2859104" cy="3471647"/>
            </a:xfrm>
            <a:prstGeom prst="rect">
              <a:avLst/>
            </a:prstGeom>
          </p:spPr>
        </p:pic>
        <p:grpSp>
          <p:nvGrpSpPr>
            <p:cNvPr id="22" name="Group 21"/>
            <p:cNvGrpSpPr/>
            <p:nvPr/>
          </p:nvGrpSpPr>
          <p:grpSpPr>
            <a:xfrm>
              <a:off x="970179" y="3281486"/>
              <a:ext cx="1540682" cy="1513000"/>
              <a:chOff x="5485480" y="1442886"/>
              <a:chExt cx="1571575" cy="1543339"/>
            </a:xfrm>
          </p:grpSpPr>
          <p:sp>
            <p:nvSpPr>
              <p:cNvPr id="23" name="Rectangle 22"/>
              <p:cNvSpPr/>
              <p:nvPr/>
            </p:nvSpPr>
            <p:spPr bwMode="auto">
              <a:xfrm>
                <a:off x="5485480" y="1442886"/>
                <a:ext cx="1571575" cy="1543339"/>
              </a:xfrm>
              <a:prstGeom prst="rect">
                <a:avLst/>
              </a:prstGeom>
              <a:noFill/>
              <a:ln w="28575">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5507330" y="1459327"/>
                <a:ext cx="1527878" cy="1510457"/>
              </a:xfrm>
              <a:prstGeom prst="rect">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5" tIns="143316" rIns="179145" bIns="143316" numCol="1" spcCol="0" rtlCol="0" fromWordArt="0" anchor="t" anchorCtr="0" forceAA="0" compatLnSpc="1">
                <a:prstTxWarp prst="textNoShape">
                  <a:avLst/>
                </a:prstTxWarp>
                <a:noAutofit/>
              </a:bodyPr>
              <a:lstStyle/>
              <a:p>
                <a:pPr algn="ctr" defTabSz="913367"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67" name="Group 66"/>
          <p:cNvGrpSpPr/>
          <p:nvPr/>
        </p:nvGrpSpPr>
        <p:grpSpPr>
          <a:xfrm>
            <a:off x="151390" y="490831"/>
            <a:ext cx="941642" cy="511318"/>
            <a:chOff x="-2418910" y="4474409"/>
            <a:chExt cx="961137" cy="521904"/>
          </a:xfrm>
        </p:grpSpPr>
        <p:grpSp>
          <p:nvGrpSpPr>
            <p:cNvPr id="68" name="Group 67"/>
            <p:cNvGrpSpPr/>
            <p:nvPr/>
          </p:nvGrpSpPr>
          <p:grpSpPr>
            <a:xfrm>
              <a:off x="-2418910" y="4474409"/>
              <a:ext cx="961137" cy="521904"/>
              <a:chOff x="-4859148" y="3104846"/>
              <a:chExt cx="2543854" cy="1381329"/>
            </a:xfrm>
          </p:grpSpPr>
          <p:pic>
            <p:nvPicPr>
              <p:cNvPr id="73" name="Picture 72"/>
              <p:cNvPicPr>
                <a:picLocks noChangeAspect="1"/>
              </p:cNvPicPr>
              <p:nvPr/>
            </p:nvPicPr>
            <p:blipFill>
              <a:blip r:embed="rId4"/>
              <a:stretch>
                <a:fillRect/>
              </a:stretch>
            </p:blipFill>
            <p:spPr>
              <a:xfrm>
                <a:off x="-4859148" y="3104846"/>
                <a:ext cx="2543854" cy="1381329"/>
              </a:xfrm>
              <a:prstGeom prst="rect">
                <a:avLst/>
              </a:prstGeom>
            </p:spPr>
          </p:pic>
          <p:sp>
            <p:nvSpPr>
              <p:cNvPr id="74" name="Oval 7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9" name="Group 68"/>
            <p:cNvGrpSpPr/>
            <p:nvPr/>
          </p:nvGrpSpPr>
          <p:grpSpPr>
            <a:xfrm>
              <a:off x="-2033289" y="4677183"/>
              <a:ext cx="189894" cy="145540"/>
              <a:chOff x="-2451196" y="2889116"/>
              <a:chExt cx="650875" cy="498849"/>
            </a:xfrm>
          </p:grpSpPr>
          <p:sp>
            <p:nvSpPr>
              <p:cNvPr id="70" name="Oval 69"/>
              <p:cNvSpPr/>
              <p:nvPr/>
            </p:nvSpPr>
            <p:spPr bwMode="auto">
              <a:xfrm>
                <a:off x="-2427050"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1" name="Oval 70"/>
              <p:cNvSpPr/>
              <p:nvPr/>
            </p:nvSpPr>
            <p:spPr bwMode="auto">
              <a:xfrm>
                <a:off x="-1998863" y="2889116"/>
                <a:ext cx="159543" cy="159543"/>
              </a:xfrm>
              <a:prstGeom prst="ellipse">
                <a:avLst/>
              </a:prstGeom>
              <a:solidFill>
                <a:srgbClr val="000000"/>
              </a:solidFill>
              <a:ln w="3175" cap="flat" cmpd="sng" algn="ctr">
                <a:noFill/>
                <a:prstDash val="solid"/>
                <a:headEnd type="none" w="med" len="med"/>
                <a:tailEnd type="none" w="med" len="med"/>
              </a:ln>
              <a:effectLst/>
            </p:spPr>
            <p:txBody>
              <a:bodyPr vert="horz" wrap="square" lIns="0" tIns="45691" rIns="0" bIns="45691" numCol="1" rtlCol="0" anchor="ctr" anchorCtr="0" compatLnSpc="1">
                <a:prstTxWarp prst="textNoShape">
                  <a:avLst/>
                </a:prstTxWarp>
              </a:bodyPr>
              <a:lstStyle/>
              <a:p>
                <a:pPr algn="ctr" defTabSz="913543" fontAlgn="base">
                  <a:spcBef>
                    <a:spcPct val="0"/>
                  </a:spcBef>
                  <a:spcAft>
                    <a:spcPct val="0"/>
                  </a:spcAft>
                  <a:defRPr/>
                </a:pPr>
                <a:endParaRPr lang="en-US" sz="1959" kern="0" dirty="0">
                  <a:gradFill>
                    <a:gsLst>
                      <a:gs pos="0">
                        <a:srgbClr val="FFFFFF"/>
                      </a:gs>
                      <a:gs pos="100000">
                        <a:srgbClr val="FFFFFF"/>
                      </a:gs>
                    </a:gsLst>
                    <a:lin ang="5400000" scaled="0"/>
                  </a:gradFill>
                  <a:latin typeface="Segoe UI"/>
                </a:endParaRPr>
              </a:p>
            </p:txBody>
          </p:sp>
          <p:sp>
            <p:nvSpPr>
              <p:cNvPr id="72" name="Freeform 5"/>
              <p:cNvSpPr>
                <a:spLocks/>
              </p:cNvSpPr>
              <p:nvPr/>
            </p:nvSpPr>
            <p:spPr bwMode="auto">
              <a:xfrm>
                <a:off x="-2451196" y="3160951"/>
                <a:ext cx="650875" cy="227014"/>
              </a:xfrm>
              <a:custGeom>
                <a:avLst/>
                <a:gdLst>
                  <a:gd name="T0" fmla="*/ 0 w 197"/>
                  <a:gd name="T1" fmla="*/ 0 h 67"/>
                  <a:gd name="T2" fmla="*/ 98 w 197"/>
                  <a:gd name="T3" fmla="*/ 67 h 67"/>
                  <a:gd name="T4" fmla="*/ 197 w 197"/>
                  <a:gd name="T5" fmla="*/ 0 h 67"/>
                  <a:gd name="T6" fmla="*/ 98 w 197"/>
                  <a:gd name="T7" fmla="*/ 32 h 67"/>
                  <a:gd name="T8" fmla="*/ 0 w 197"/>
                  <a:gd name="T9" fmla="*/ 0 h 67"/>
                </a:gdLst>
                <a:ahLst/>
                <a:cxnLst>
                  <a:cxn ang="0">
                    <a:pos x="T0" y="T1"/>
                  </a:cxn>
                  <a:cxn ang="0">
                    <a:pos x="T2" y="T3"/>
                  </a:cxn>
                  <a:cxn ang="0">
                    <a:pos x="T4" y="T5"/>
                  </a:cxn>
                  <a:cxn ang="0">
                    <a:pos x="T6" y="T7"/>
                  </a:cxn>
                  <a:cxn ang="0">
                    <a:pos x="T8" y="T9"/>
                  </a:cxn>
                </a:cxnLst>
                <a:rect l="0" t="0" r="r" b="b"/>
                <a:pathLst>
                  <a:path w="197" h="67">
                    <a:moveTo>
                      <a:pt x="0" y="0"/>
                    </a:moveTo>
                    <a:cubicBezTo>
                      <a:pt x="15" y="39"/>
                      <a:pt x="53" y="67"/>
                      <a:pt x="98" y="67"/>
                    </a:cubicBezTo>
                    <a:cubicBezTo>
                      <a:pt x="143" y="67"/>
                      <a:pt x="182" y="39"/>
                      <a:pt x="197" y="0"/>
                    </a:cubicBezTo>
                    <a:cubicBezTo>
                      <a:pt x="170" y="20"/>
                      <a:pt x="135" y="32"/>
                      <a:pt x="98" y="32"/>
                    </a:cubicBezTo>
                    <a:cubicBezTo>
                      <a:pt x="61" y="32"/>
                      <a:pt x="27" y="20"/>
                      <a:pt x="0" y="0"/>
                    </a:cubicBezTo>
                    <a:close/>
                  </a:path>
                </a:pathLst>
              </a:custGeom>
              <a:solidFill>
                <a:srgbClr val="000000"/>
              </a:solidFill>
              <a:ln>
                <a:noFill/>
              </a:ln>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grpSp>
      <p:sp>
        <p:nvSpPr>
          <p:cNvPr id="7" name="Title 6"/>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APIs</a:t>
            </a:r>
          </a:p>
        </p:txBody>
      </p:sp>
      <p:grpSp>
        <p:nvGrpSpPr>
          <p:cNvPr id="13" name="Group 12"/>
          <p:cNvGrpSpPr/>
          <p:nvPr/>
        </p:nvGrpSpPr>
        <p:grpSpPr>
          <a:xfrm>
            <a:off x="4306442" y="1292726"/>
            <a:ext cx="7706624" cy="5282609"/>
            <a:chOff x="4395598" y="1316760"/>
            <a:chExt cx="7866175" cy="5391976"/>
          </a:xfrm>
        </p:grpSpPr>
        <p:sp>
          <p:nvSpPr>
            <p:cNvPr id="18" name="TextBox 17"/>
            <p:cNvSpPr txBox="1"/>
            <p:nvPr/>
          </p:nvSpPr>
          <p:spPr>
            <a:xfrm>
              <a:off x="4406354" y="1316760"/>
              <a:ext cx="7713231" cy="1330130"/>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Detection</a:t>
              </a:r>
            </a:p>
            <a:p>
              <a:pPr marL="0" lvl="2" defTabSz="91349">
                <a:lnSpc>
                  <a:spcPct val="90000"/>
                </a:lnSpc>
                <a:spcAft>
                  <a:spcPts val="588"/>
                </a:spcAft>
                <a:defRPr/>
              </a:pPr>
              <a:r>
                <a:rPr lang="en-US" altLang="en-US" sz="1421" kern="0" dirty="0">
                  <a:solidFill>
                    <a:srgbClr val="FFFFFF"/>
                  </a:solidFill>
                  <a:latin typeface="Consolas" panose="020B0609020204030204" pitchFamily="49" charset="0"/>
                  <a:cs typeface="Consolas" panose="020B0609020204030204" pitchFamily="49" charset="0"/>
                </a:rPr>
                <a:t>"</a:t>
              </a:r>
              <a:r>
                <a:rPr lang="en-US" altLang="en-US" sz="1421" kern="0" dirty="0" err="1">
                  <a:solidFill>
                    <a:srgbClr val="FFFFFF"/>
                  </a:solidFill>
                  <a:latin typeface="Consolas" panose="020B0609020204030204" pitchFamily="49" charset="0"/>
                  <a:cs typeface="Consolas" panose="020B0609020204030204" pitchFamily="49" charset="0"/>
                </a:rPr>
                <a:t>faceRectangle</a:t>
              </a:r>
              <a:r>
                <a:rPr lang="en-US" altLang="en-US" sz="1421" kern="0" dirty="0">
                  <a:solidFill>
                    <a:srgbClr val="FFFFFF"/>
                  </a:solidFill>
                  <a:latin typeface="Consolas" panose="020B0609020204030204" pitchFamily="49" charset="0"/>
                  <a:cs typeface="Consolas" panose="020B0609020204030204" pitchFamily="49" charset="0"/>
                </a:rPr>
                <a:t>": {"width": 193, "height": 193, "left": 326, "top": 204}</a:t>
              </a:r>
            </a:p>
            <a:p>
              <a:pPr marL="456832" lvl="2" defTabSz="913665">
                <a:lnSpc>
                  <a:spcPct val="90000"/>
                </a:lnSpc>
                <a:spcAft>
                  <a:spcPts val="588"/>
                </a:spcAft>
                <a:defRPr/>
              </a:pPr>
              <a:r>
                <a:rPr lang="en-US" altLang="en-US" sz="1421" kern="0" dirty="0">
                  <a:solidFill>
                    <a:schemeClr val="bg1"/>
                  </a:solidFill>
                  <a:latin typeface="Segoe UI" panose="020B0502040204020203" pitchFamily="34" charset="0"/>
                  <a:cs typeface="Segoe UI" panose="020B0502040204020203" pitchFamily="34" charset="0"/>
                </a:rPr>
                <a:t>	… </a:t>
              </a:r>
            </a:p>
          </p:txBody>
        </p:sp>
        <p:sp>
          <p:nvSpPr>
            <p:cNvPr id="19" name="TextBox 18"/>
            <p:cNvSpPr txBox="1"/>
            <p:nvPr/>
          </p:nvSpPr>
          <p:spPr>
            <a:xfrm>
              <a:off x="4395598" y="2600367"/>
              <a:ext cx="7866175" cy="127569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Feature attributes</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"attributes": { "age": 42, "gender": "male", 	</a:t>
              </a:r>
            </a:p>
            <a:p>
              <a:pPr marL="0" lvl="1" defTabSz="91349" fontAlgn="base">
                <a:spcBef>
                  <a:spcPct val="0"/>
                </a:spcBef>
                <a:spcAft>
                  <a:spcPct val="0"/>
                </a:spcAft>
                <a:defRPr/>
              </a:pPr>
              <a:r>
                <a:rPr lang="en-US" altLang="en-US" sz="1421" kern="0" dirty="0">
                  <a:solidFill>
                    <a:srgbClr val="FFFFFF"/>
                  </a:solidFill>
                  <a:latin typeface="Consolas" panose="020B0609020204030204" pitchFamily="49" charset="0"/>
                  <a:cs typeface="Consolas" panose="020B0609020204030204" pitchFamily="49" charset="0"/>
                </a:rPr>
                <a:t>											 "</a:t>
              </a:r>
              <a:r>
                <a:rPr lang="en-US" altLang="en-US" sz="1421" kern="0" dirty="0" err="1">
                  <a:solidFill>
                    <a:srgbClr val="FFFFFF"/>
                  </a:solidFill>
                  <a:latin typeface="Consolas" panose="020B0609020204030204" pitchFamily="49" charset="0"/>
                  <a:cs typeface="Consolas" panose="020B0609020204030204" pitchFamily="49" charset="0"/>
                </a:rPr>
                <a:t>headPose</a:t>
              </a:r>
              <a:r>
                <a:rPr lang="en-US" altLang="en-US" sz="1421" kern="0" dirty="0">
                  <a:solidFill>
                    <a:srgbClr val="FFFFFF"/>
                  </a:solidFill>
                  <a:latin typeface="Consolas" panose="020B0609020204030204" pitchFamily="49" charset="0"/>
                  <a:cs typeface="Consolas" panose="020B0609020204030204" pitchFamily="49" charset="0"/>
                </a:rPr>
                <a:t>": { "roll": "8.2", "yaw": "-37.8", "pitch": "0.0" }} </a:t>
              </a:r>
            </a:p>
          </p:txBody>
        </p:sp>
        <p:sp>
          <p:nvSpPr>
            <p:cNvPr id="20" name="TextBox 19"/>
            <p:cNvSpPr txBox="1"/>
            <p:nvPr/>
          </p:nvSpPr>
          <p:spPr>
            <a:xfrm>
              <a:off x="4395598" y="3851569"/>
              <a:ext cx="3513900" cy="752471"/>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Grouping</a:t>
              </a:r>
            </a:p>
          </p:txBody>
        </p:sp>
        <p:grpSp>
          <p:nvGrpSpPr>
            <p:cNvPr id="43" name="Group 42"/>
            <p:cNvGrpSpPr/>
            <p:nvPr/>
          </p:nvGrpSpPr>
          <p:grpSpPr>
            <a:xfrm>
              <a:off x="4614353" y="4615967"/>
              <a:ext cx="2002430" cy="779487"/>
              <a:chOff x="899334" y="5681329"/>
              <a:chExt cx="2292817" cy="764273"/>
            </a:xfrm>
          </p:grpSpPr>
          <p:pic>
            <p:nvPicPr>
              <p:cNvPr id="2053" name="Picture 5" descr="https://microsoft.sharepoint.com/teams/BrandCentral/BundleImages/1755WIN13_Shamiro_10/PreviewImage.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99334"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s://microsoft.sharepoint.com/teams/BrandCentral/BundleImages/3085WIN13_Shamiro_09/PreviewImage.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2427879" y="5681329"/>
                <a:ext cx="764272" cy="764272"/>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s://microsoft.sharepoint.com/teams/BrandCentral/BundleImages/3082WIN13_Shamiro_06/PreviewImage.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1663607" y="5681330"/>
                <a:ext cx="764272" cy="76427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p:cNvSpPr txBox="1"/>
            <p:nvPr/>
          </p:nvSpPr>
          <p:spPr>
            <a:xfrm>
              <a:off x="4395598" y="5602322"/>
              <a:ext cx="3719070" cy="1106414"/>
            </a:xfrm>
            <a:prstGeom prst="rect">
              <a:avLst/>
            </a:prstGeom>
            <a:noFill/>
            <a:ln w="38100">
              <a:noFill/>
            </a:ln>
          </p:spPr>
          <p:txBody>
            <a:bodyPr wrap="square" lIns="179145" tIns="143316" rIns="179145" bIns="143316" rtlCol="0">
              <a:spAutoFit/>
            </a:bodyPr>
            <a:lstStyle/>
            <a:p>
              <a:pPr defTabSz="913490">
                <a:lnSpc>
                  <a:spcPct val="90000"/>
                </a:lnSpc>
                <a:spcAft>
                  <a:spcPts val="588"/>
                </a:spcAft>
                <a:defRPr/>
              </a:pPr>
              <a:r>
                <a:rPr lang="en-US" sz="3233" kern="0" dirty="0">
                  <a:gradFill>
                    <a:gsLst>
                      <a:gs pos="1250">
                        <a:schemeClr val="bg1"/>
                      </a:gs>
                      <a:gs pos="100000">
                        <a:schemeClr val="bg1"/>
                      </a:gs>
                    </a:gsLst>
                    <a:lin ang="5400000" scaled="0"/>
                  </a:gradFill>
                  <a:latin typeface="+mj-lt"/>
                </a:rPr>
                <a:t>Identification</a:t>
              </a:r>
            </a:p>
            <a:p>
              <a:pPr indent="-457057" defTabSz="913665">
                <a:lnSpc>
                  <a:spcPct val="90000"/>
                </a:lnSpc>
                <a:spcAft>
                  <a:spcPts val="588"/>
                </a:spcAft>
                <a:defRPr/>
              </a:pPr>
              <a:r>
                <a:rPr lang="en-US" sz="195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Jasper Williams</a:t>
              </a:r>
            </a:p>
          </p:txBody>
        </p:sp>
      </p:grpSp>
      <p:grpSp>
        <p:nvGrpSpPr>
          <p:cNvPr id="14" name="Group 13"/>
          <p:cNvGrpSpPr/>
          <p:nvPr/>
        </p:nvGrpSpPr>
        <p:grpSpPr>
          <a:xfrm>
            <a:off x="4490060" y="1874662"/>
            <a:ext cx="7704956" cy="4215637"/>
            <a:chOff x="4583017" y="1910744"/>
            <a:chExt cx="7864473" cy="4302914"/>
          </a:xfrm>
        </p:grpSpPr>
        <p:cxnSp>
          <p:nvCxnSpPr>
            <p:cNvPr id="26" name="Straight Connector 25"/>
            <p:cNvCxnSpPr/>
            <p:nvPr/>
          </p:nvCxnSpPr>
          <p:spPr>
            <a:xfrm>
              <a:off x="4583017" y="1910744"/>
              <a:ext cx="7853456"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583017" y="3194072"/>
              <a:ext cx="7864473"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614353" y="452466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603336" y="6213658"/>
              <a:ext cx="783313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026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42" presetClass="path" presetSubtype="0" decel="100000" fill="hold" nodeType="withEffect">
                                  <p:stCondLst>
                                    <p:cond delay="0"/>
                                  </p:stCondLst>
                                  <p:childTnLst>
                                    <p:animMotion origin="layout" path="M 1.9875E-6 3.91285E-6 L -0.03674 3.91285E-6 " pathEditMode="relative" rAng="0" ptsTypes="AA">
                                      <p:cBhvr>
                                        <p:cTn id="13" dur="500" spd="-100000" fill="hold"/>
                                        <p:tgtEl>
                                          <p:spTgt spid="13"/>
                                        </p:tgtEl>
                                        <p:attrNameLst>
                                          <p:attrName>ppt_x</p:attrName>
                                          <p:attrName>ppt_y</p:attrName>
                                        </p:attrNameLst>
                                      </p:cBhvr>
                                      <p:rCtr x="-1837" y="0"/>
                                    </p:animMotion>
                                  </p:childTnLst>
                                </p:cTn>
                              </p:par>
                              <p:par>
                                <p:cTn id="14" presetID="22" presetClass="entr" presetSubtype="2"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pic>
        <p:nvPicPr>
          <p:cNvPr id="19" name="Picture 4" descr="https://microsoft.sharepoint.com/teams/BrandCentral/BundleImages/3958WIN13_Josee_04/PreviewImage.png"/>
          <p:cNvPicPr>
            <a:picLocks noChangeAspect="1" noChangeArrowheads="1"/>
          </p:cNvPicPr>
          <p:nvPr/>
        </p:nvPicPr>
        <p:blipFill rotWithShape="1">
          <a:blip r:embed="rId4">
            <a:extLst>
              <a:ext uri="{28A0092B-C50C-407E-A947-70E740481C1C}">
                <a14:useLocalDpi xmlns:a14="http://schemas.microsoft.com/office/drawing/2010/main" val="0"/>
              </a:ext>
            </a:extLst>
          </a:blip>
          <a:srcRect l="9842" t="25540" r="1929"/>
          <a:stretch/>
        </p:blipFill>
        <p:spPr bwMode="auto">
          <a:xfrm>
            <a:off x="0" y="2673"/>
            <a:ext cx="12192560" cy="68598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5" name="Group 4"/>
          <p:cNvGrpSpPr/>
          <p:nvPr/>
        </p:nvGrpSpPr>
        <p:grpSpPr>
          <a:xfrm>
            <a:off x="4807884" y="2105612"/>
            <a:ext cx="7179235" cy="4546679"/>
            <a:chOff x="3610447" y="2611627"/>
            <a:chExt cx="7184836" cy="4084282"/>
          </a:xfrm>
        </p:grpSpPr>
        <p:sp>
          <p:nvSpPr>
            <p:cNvPr id="4" name="Rectangle 3"/>
            <p:cNvSpPr/>
            <p:nvPr/>
          </p:nvSpPr>
          <p:spPr bwMode="auto">
            <a:xfrm>
              <a:off x="3610447" y="2712909"/>
              <a:ext cx="7184836" cy="3983000"/>
            </a:xfrm>
            <a:prstGeom prst="rect">
              <a:avLst/>
            </a:prstGeom>
            <a:solidFill>
              <a:schemeClr val="accent2">
                <a:alpha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5539544" y="2611627"/>
              <a:ext cx="4717148" cy="99069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Video APIs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28" name="Rectangle 27"/>
          <p:cNvSpPr/>
          <p:nvPr/>
        </p:nvSpPr>
        <p:spPr>
          <a:xfrm>
            <a:off x="5126598" y="3346741"/>
            <a:ext cx="6579209"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Stabilization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Smooth and stabilize shaky video</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Face detection and tracking</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and track faces in videos</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Motion detection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Detect when motion occurs</a:t>
            </a:r>
          </a:p>
        </p:txBody>
      </p:sp>
      <p:grpSp>
        <p:nvGrpSpPr>
          <p:cNvPr id="9" name="Group 8"/>
          <p:cNvGrpSpPr/>
          <p:nvPr/>
        </p:nvGrpSpPr>
        <p:grpSpPr>
          <a:xfrm>
            <a:off x="5126598" y="2468364"/>
            <a:ext cx="941642" cy="511318"/>
            <a:chOff x="5232734" y="2516738"/>
            <a:chExt cx="961137" cy="521904"/>
          </a:xfrm>
        </p:grpSpPr>
        <p:grpSp>
          <p:nvGrpSpPr>
            <p:cNvPr id="22" name="Group 21"/>
            <p:cNvGrpSpPr/>
            <p:nvPr/>
          </p:nvGrpSpPr>
          <p:grpSpPr>
            <a:xfrm>
              <a:off x="5232734" y="2516738"/>
              <a:ext cx="961137" cy="521904"/>
              <a:chOff x="-4859148" y="3104846"/>
              <a:chExt cx="2543854" cy="1381329"/>
            </a:xfrm>
          </p:grpSpPr>
          <p:pic>
            <p:nvPicPr>
              <p:cNvPr id="26" name="Picture 25"/>
              <p:cNvPicPr>
                <a:picLocks noChangeAspect="1"/>
              </p:cNvPicPr>
              <p:nvPr/>
            </p:nvPicPr>
            <p:blipFill>
              <a:blip r:embed="rId5"/>
              <a:stretch>
                <a:fillRect/>
              </a:stretch>
            </p:blipFill>
            <p:spPr>
              <a:xfrm>
                <a:off x="-4859148" y="3104846"/>
                <a:ext cx="2543854" cy="1381329"/>
              </a:xfrm>
              <a:prstGeom prst="rect">
                <a:avLst/>
              </a:prstGeom>
            </p:spPr>
          </p:pic>
          <p:sp>
            <p:nvSpPr>
              <p:cNvPr id="27" name="Oval 26"/>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 name="Isosceles Triangle 7"/>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8263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Rectangle 1"/>
          <p:cNvSpPr/>
          <p:nvPr/>
        </p:nvSpPr>
        <p:spPr>
          <a:xfrm>
            <a:off x="1429454" y="1365228"/>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The Stabilization API provides automatic video stabilization and smoothing for shaky videos </a:t>
            </a:r>
          </a:p>
          <a:p>
            <a:pPr defTabSz="913665">
              <a:spcAft>
                <a:spcPts val="1176"/>
              </a:spcAft>
              <a:defRPr/>
            </a:pPr>
            <a:r>
              <a:rPr lang="en-US" sz="1959" kern="0" dirty="0">
                <a:gradFill>
                  <a:gsLst>
                    <a:gs pos="1250">
                      <a:schemeClr val="bg1"/>
                    </a:gs>
                    <a:gs pos="100000">
                      <a:schemeClr val="bg1"/>
                    </a:gs>
                  </a:gsLst>
                  <a:lin ang="5400000" scaled="0"/>
                </a:gradFill>
              </a:rPr>
              <a:t>This API uses many of the same technologies found in Microsoft </a:t>
            </a:r>
            <a:r>
              <a:rPr lang="en-US" sz="1959" kern="0" dirty="0" err="1">
                <a:gradFill>
                  <a:gsLst>
                    <a:gs pos="1250">
                      <a:schemeClr val="bg1"/>
                    </a:gs>
                    <a:gs pos="100000">
                      <a:schemeClr val="bg1"/>
                    </a:gs>
                  </a:gsLst>
                  <a:lin ang="5400000" scaled="0"/>
                </a:gradFill>
              </a:rPr>
              <a:t>Hyperlapse</a:t>
            </a:r>
            <a:endParaRPr lang="en-US" sz="1959" kern="0" dirty="0">
              <a:gradFill>
                <a:gsLst>
                  <a:gs pos="1250">
                    <a:schemeClr val="bg1"/>
                  </a:gs>
                  <a:gs pos="100000">
                    <a:schemeClr val="bg1"/>
                  </a:gs>
                </a:gsLst>
                <a:lin ang="5400000" scaled="0"/>
              </a:gradFill>
            </a:endParaRPr>
          </a:p>
          <a:p>
            <a:pPr defTabSz="913665">
              <a:spcAft>
                <a:spcPts val="1176"/>
              </a:spcAft>
              <a:defRPr/>
            </a:pPr>
            <a:r>
              <a:rPr lang="en-US" sz="1959" kern="0" dirty="0">
                <a:gradFill>
                  <a:gsLst>
                    <a:gs pos="1250">
                      <a:schemeClr val="bg1"/>
                    </a:gs>
                    <a:gs pos="100000">
                      <a:schemeClr val="bg1"/>
                    </a:gs>
                  </a:gsLst>
                  <a:lin ang="5400000" scaled="0"/>
                </a:gradFill>
              </a:rPr>
              <a:t>Best For:</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Small camera motions, with or without rolling shutter effects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(e.g., holding a static camera, walking with a slow speed)</a:t>
            </a:r>
          </a:p>
        </p:txBody>
      </p:sp>
      <p:pic>
        <p:nvPicPr>
          <p:cNvPr id="5" name="72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9225" b="17628"/>
          <a:stretch/>
        </p:blipFill>
        <p:spPr>
          <a:xfrm>
            <a:off x="1516759" y="3613608"/>
            <a:ext cx="7900360" cy="2806246"/>
          </a:xfrm>
          <a:prstGeom prst="rect">
            <a:avLst/>
          </a:prstGeom>
        </p:spPr>
      </p:pic>
      <p:sp>
        <p:nvSpPr>
          <p:cNvPr id="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133021" y="506015"/>
            <a:ext cx="941642" cy="511318"/>
            <a:chOff x="5232734" y="2516738"/>
            <a:chExt cx="961137" cy="521904"/>
          </a:xfrm>
        </p:grpSpPr>
        <p:grpSp>
          <p:nvGrpSpPr>
            <p:cNvPr id="10" name="Group 9"/>
            <p:cNvGrpSpPr/>
            <p:nvPr/>
          </p:nvGrpSpPr>
          <p:grpSpPr>
            <a:xfrm>
              <a:off x="5232734" y="2516738"/>
              <a:ext cx="961137" cy="521904"/>
              <a:chOff x="-4859148" y="3104846"/>
              <a:chExt cx="2543854" cy="1381329"/>
            </a:xfrm>
          </p:grpSpPr>
          <p:pic>
            <p:nvPicPr>
              <p:cNvPr id="12" name="Picture 11"/>
              <p:cNvPicPr>
                <a:picLocks noChangeAspect="1"/>
              </p:cNvPicPr>
              <p:nvPr/>
            </p:nvPicPr>
            <p:blipFill>
              <a:blip r:embed="rId6"/>
              <a:stretch>
                <a:fillRect/>
              </a:stretch>
            </p:blipFill>
            <p:spPr>
              <a:xfrm>
                <a:off x="-4859148" y="3104846"/>
                <a:ext cx="2543854" cy="1381329"/>
              </a:xfrm>
              <a:prstGeom prst="rect">
                <a:avLst/>
              </a:prstGeom>
            </p:spPr>
          </p:pic>
          <p:sp>
            <p:nvSpPr>
              <p:cNvPr id="14" name="Oval 13"/>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 name="Isosceles Triangle 1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Stabilization</a:t>
            </a:r>
          </a:p>
        </p:txBody>
      </p:sp>
    </p:spTree>
    <p:extLst>
      <p:ext uri="{BB962C8B-B14F-4D97-AF65-F5344CB8AC3E}">
        <p14:creationId xmlns:p14="http://schemas.microsoft.com/office/powerpoint/2010/main" val="1629643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0"/>
                                  </p:stCondLst>
                                  <p:childTnLst>
                                    <p:animMotion origin="layout" path="M -4.77867E-6 2.63731E-6 L -0.03673 2.63731E-6 " pathEditMode="relative" rAng="0" ptsTypes="AA">
                                      <p:cBhvr>
                                        <p:cTn id="12" dur="500" spd="-100000" fill="hold"/>
                                        <p:tgtEl>
                                          <p:spTgt spid="2"/>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5"/>
                </p:tgtEl>
              </p:cMediaNode>
            </p:video>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3366151"/>
            <a:ext cx="6278150" cy="3491849"/>
          </a:xfrm>
          <a:prstGeom prst="rect">
            <a:avLst/>
          </a:prstGeom>
          <a:solidFill>
            <a:schemeClr val="accent1">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itle 5"/>
          <p:cNvSpPr>
            <a:spLocks noGrp="1"/>
          </p:cNvSpPr>
          <p:nvPr>
            <p:ph type="title"/>
          </p:nvPr>
        </p:nvSpPr>
        <p:spPr>
          <a:xfrm>
            <a:off x="334550" y="3496777"/>
            <a:ext cx="5303241" cy="1793104"/>
          </a:xfrm>
        </p:spPr>
        <p:txBody>
          <a:bodyPr/>
          <a:lstStyle/>
          <a:p>
            <a:r>
              <a:rPr lang="en-US" dirty="0"/>
              <a:t>Cortana </a:t>
            </a:r>
            <a:br>
              <a:rPr lang="en-US" dirty="0"/>
            </a:br>
            <a:r>
              <a:rPr lang="en-US" dirty="0"/>
              <a:t>Intelligence Suite</a:t>
            </a:r>
          </a:p>
        </p:txBody>
      </p:sp>
      <p:sp>
        <p:nvSpPr>
          <p:cNvPr id="7" name="Text Placeholder 6"/>
          <p:cNvSpPr>
            <a:spLocks noGrp="1"/>
          </p:cNvSpPr>
          <p:nvPr>
            <p:ph type="body" sz="quarter" idx="14"/>
          </p:nvPr>
        </p:nvSpPr>
        <p:spPr>
          <a:xfrm>
            <a:off x="333181" y="5289861"/>
            <a:ext cx="5304609" cy="1698765"/>
          </a:xfrm>
        </p:spPr>
        <p:txBody>
          <a:bodyPr/>
          <a:lstStyle/>
          <a:p>
            <a:r>
              <a:rPr lang="en-US" dirty="0"/>
              <a:t>Cognitive Services</a:t>
            </a:r>
          </a:p>
        </p:txBody>
      </p:sp>
    </p:spTree>
    <p:extLst>
      <p:ext uri="{BB962C8B-B14F-4D97-AF65-F5344CB8AC3E}">
        <p14:creationId xmlns:p14="http://schemas.microsoft.com/office/powerpoint/2010/main" val="222906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8" name="Rectangle 7"/>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graphicFrame>
        <p:nvGraphicFramePr>
          <p:cNvPr id="4" name="Table 3"/>
          <p:cNvGraphicFramePr>
            <a:graphicFrameLocks noGrp="1"/>
          </p:cNvGraphicFramePr>
          <p:nvPr>
            <p:extLst/>
          </p:nvPr>
        </p:nvGraphicFramePr>
        <p:xfrm>
          <a:off x="5855575" y="3839376"/>
          <a:ext cx="5742522" cy="2072280"/>
        </p:xfrm>
        <a:graphic>
          <a:graphicData uri="http://schemas.openxmlformats.org/drawingml/2006/table">
            <a:tbl>
              <a:tblPr/>
              <a:tblGrid>
                <a:gridCol w="1247260">
                  <a:extLst>
                    <a:ext uri="{9D8B030D-6E8A-4147-A177-3AD203B41FA5}">
                      <a16:colId xmlns:a16="http://schemas.microsoft.com/office/drawing/2014/main" val="3375547447"/>
                    </a:ext>
                  </a:extLst>
                </a:gridCol>
                <a:gridCol w="1170060">
                  <a:extLst>
                    <a:ext uri="{9D8B030D-6E8A-4147-A177-3AD203B41FA5}">
                      <a16:colId xmlns:a16="http://schemas.microsoft.com/office/drawing/2014/main" val="1189730251"/>
                    </a:ext>
                  </a:extLst>
                </a:gridCol>
                <a:gridCol w="1477398">
                  <a:extLst>
                    <a:ext uri="{9D8B030D-6E8A-4147-A177-3AD203B41FA5}">
                      <a16:colId xmlns:a16="http://schemas.microsoft.com/office/drawing/2014/main" val="21486925"/>
                    </a:ext>
                  </a:extLst>
                </a:gridCol>
                <a:gridCol w="1847804">
                  <a:extLst>
                    <a:ext uri="{9D8B030D-6E8A-4147-A177-3AD203B41FA5}">
                      <a16:colId xmlns:a16="http://schemas.microsoft.com/office/drawing/2014/main" val="2520384609"/>
                    </a:ext>
                  </a:extLst>
                </a:gridCol>
              </a:tblGrid>
              <a:tr h="365475">
                <a:tc>
                  <a:txBody>
                    <a:bodyPr/>
                    <a:lstStyle/>
                    <a:p>
                      <a:r>
                        <a:rPr lang="en-US" sz="1800" b="1" dirty="0">
                          <a:gradFill>
                            <a:gsLst>
                              <a:gs pos="1250">
                                <a:schemeClr val="accent2"/>
                              </a:gs>
                              <a:gs pos="100000">
                                <a:schemeClr val="accent2"/>
                              </a:gs>
                            </a:gsLst>
                            <a:lin ang="5400000" scaled="0"/>
                          </a:gradFill>
                          <a:effectLst/>
                          <a:latin typeface="wf_segoe-ui_normal"/>
                        </a:rPr>
                        <a:t>Time</a:t>
                      </a:r>
                      <a:r>
                        <a:rPr lang="en-US" sz="1800" b="1" baseline="0" dirty="0">
                          <a:gradFill>
                            <a:gsLst>
                              <a:gs pos="1250">
                                <a:schemeClr val="accent2"/>
                              </a:gs>
                              <a:gs pos="100000">
                                <a:schemeClr val="accent2"/>
                              </a:gs>
                            </a:gsLst>
                            <a:lin ang="5400000" scaled="0"/>
                          </a:gradFill>
                          <a:effectLst/>
                          <a:latin typeface="wf_segoe-ui_normal"/>
                        </a:rPr>
                        <a:t> </a:t>
                      </a:r>
                      <a:r>
                        <a:rPr lang="en-US" sz="1600" b="1" dirty="0">
                          <a:gradFill>
                            <a:gsLst>
                              <a:gs pos="1250">
                                <a:schemeClr val="accent2"/>
                              </a:gs>
                              <a:gs pos="100000">
                                <a:schemeClr val="accent2"/>
                              </a:gs>
                            </a:gsLst>
                            <a:lin ang="5400000" scaled="0"/>
                          </a:gradFill>
                          <a:effectLst/>
                          <a:latin typeface="wf_segoe-ui_normal"/>
                        </a:rPr>
                        <a:t>(sec)</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Face ID</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x, y</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Width, height</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33441252"/>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0.59, 0.23</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0.09, 0.16</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130253465"/>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0.38, 0.15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736151538"/>
                  </a:ext>
                </a:extLst>
              </a:tr>
              <a:tr h="365475">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0.54, 0.25</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0.09, 0.15</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29048635"/>
                  </a:ext>
                </a:extLst>
              </a:tr>
              <a:tr h="365475">
                <a:tc>
                  <a:txBody>
                    <a:bodyPr/>
                    <a:lstStyle/>
                    <a:p>
                      <a:r>
                        <a:rPr lang="en-US" sz="1800">
                          <a:gradFill>
                            <a:gsLst>
                              <a:gs pos="1250">
                                <a:schemeClr val="accent2"/>
                              </a:gs>
                              <a:gs pos="100000">
                                <a:schemeClr val="accent2"/>
                              </a:gs>
                            </a:gsLst>
                            <a:lin ang="5400000" scaled="0"/>
                          </a:gradFill>
                          <a:effectLst/>
                          <a:latin typeface="wf_segoe-ui_normal"/>
                        </a:rPr>
                        <a:t>1</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a:gradFill>
                            <a:gsLst>
                              <a:gs pos="1250">
                                <a:schemeClr val="accent2"/>
                              </a:gs>
                              <a:gs pos="100000">
                                <a:schemeClr val="accent2"/>
                              </a:gs>
                            </a:gsLst>
                            <a:lin ang="5400000" scaled="0"/>
                          </a:gradFill>
                          <a:effectLst/>
                          <a:latin typeface="wf_segoe-ui_normal"/>
                        </a:rPr>
                        <a:t>0.23, 0.18</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0.07, 0.12</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50912504"/>
                  </a:ext>
                </a:extLst>
              </a:tr>
            </a:tbl>
          </a:graphicData>
        </a:graphic>
      </p:graphicFrame>
      <p:pic>
        <p:nvPicPr>
          <p:cNvPr id="5" name="Picture 4"/>
          <p:cNvPicPr>
            <a:picLocks noChangeAspect="1"/>
          </p:cNvPicPr>
          <p:nvPr/>
        </p:nvPicPr>
        <p:blipFill rotWithShape="1">
          <a:blip r:embed="rId3"/>
          <a:srcRect l="6987" r="7049" b="1425"/>
          <a:stretch/>
        </p:blipFill>
        <p:spPr>
          <a:xfrm>
            <a:off x="1514151" y="3470143"/>
            <a:ext cx="4130035" cy="2686398"/>
          </a:xfrm>
          <a:prstGeom prst="rect">
            <a:avLst/>
          </a:prstGeom>
        </p:spPr>
      </p:pic>
      <p:sp>
        <p:nvSpPr>
          <p:cNvPr id="3" name="Title 2"/>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Face detection and tracking</a:t>
            </a:r>
          </a:p>
        </p:txBody>
      </p:sp>
      <p:sp>
        <p:nvSpPr>
          <p:cNvPr id="15"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6" name="Group 15"/>
          <p:cNvGrpSpPr/>
          <p:nvPr/>
        </p:nvGrpSpPr>
        <p:grpSpPr>
          <a:xfrm>
            <a:off x="133021" y="506015"/>
            <a:ext cx="941642" cy="511318"/>
            <a:chOff x="5232734" y="2516738"/>
            <a:chExt cx="961137" cy="521904"/>
          </a:xfrm>
        </p:grpSpPr>
        <p:grpSp>
          <p:nvGrpSpPr>
            <p:cNvPr id="20" name="Group 19"/>
            <p:cNvGrpSpPr/>
            <p:nvPr/>
          </p:nvGrpSpPr>
          <p:grpSpPr>
            <a:xfrm>
              <a:off x="5232734" y="2516738"/>
              <a:ext cx="961137" cy="521904"/>
              <a:chOff x="-4859148" y="3104846"/>
              <a:chExt cx="2543854" cy="1381329"/>
            </a:xfrm>
          </p:grpSpPr>
          <p:pic>
            <p:nvPicPr>
              <p:cNvPr id="22" name="Picture 21"/>
              <p:cNvPicPr>
                <a:picLocks noChangeAspect="1"/>
              </p:cNvPicPr>
              <p:nvPr/>
            </p:nvPicPr>
            <p:blipFill>
              <a:blip r:embed="rId4"/>
              <a:stretch>
                <a:fillRect/>
              </a:stretch>
            </p:blipFill>
            <p:spPr>
              <a:xfrm>
                <a:off x="-4859148" y="3104846"/>
                <a:ext cx="2543854" cy="1381329"/>
              </a:xfrm>
              <a:prstGeom prst="rect">
                <a:avLst/>
              </a:prstGeom>
            </p:spPr>
          </p:pic>
          <p:sp>
            <p:nvSpPr>
              <p:cNvPr id="23" name="Oval 22"/>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Isosceles Triangle 20"/>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 name="Rectangle 23"/>
          <p:cNvSpPr/>
          <p:nvPr/>
        </p:nvSpPr>
        <p:spPr>
          <a:xfrm>
            <a:off x="1429454" y="1373155"/>
            <a:ext cx="10306843" cy="1598130"/>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High precision face location detection and tracking</a:t>
            </a:r>
          </a:p>
          <a:p>
            <a:pPr defTabSz="913665">
              <a:spcAft>
                <a:spcPts val="1176"/>
              </a:spcAft>
              <a:defRPr/>
            </a:pPr>
            <a:r>
              <a:rPr lang="en-US" sz="1959" kern="0" dirty="0">
                <a:gradFill>
                  <a:gsLst>
                    <a:gs pos="1250">
                      <a:schemeClr val="bg1"/>
                    </a:gs>
                    <a:gs pos="100000">
                      <a:schemeClr val="bg1"/>
                    </a:gs>
                  </a:gsLst>
                  <a:lin ang="5400000" scaled="0"/>
                </a:gradFill>
              </a:rPr>
              <a:t>Can detect up to 64 human faces in a video (no smaller than 24x24 pixels) </a:t>
            </a:r>
          </a:p>
          <a:p>
            <a:pPr defTabSz="913665">
              <a:spcAft>
                <a:spcPts val="1176"/>
              </a:spcAft>
              <a:defRPr/>
            </a:pPr>
            <a:r>
              <a:rPr lang="en-US" sz="1959" kern="0" dirty="0">
                <a:gradFill>
                  <a:gsLst>
                    <a:gs pos="1250">
                      <a:schemeClr val="bg1"/>
                    </a:gs>
                    <a:gs pos="100000">
                      <a:schemeClr val="bg1"/>
                    </a:gs>
                  </a:gsLst>
                  <a:lin ang="5400000" scaled="0"/>
                </a:gradFill>
              </a:rPr>
              <a:t>Detected and tracked faces are returned with coordinates and a Face ID </a:t>
            </a:r>
            <a:br>
              <a:rPr lang="en-US" sz="1959" kern="0" dirty="0">
                <a:gradFill>
                  <a:gsLst>
                    <a:gs pos="1250">
                      <a:schemeClr val="bg1"/>
                    </a:gs>
                    <a:gs pos="100000">
                      <a:schemeClr val="bg1"/>
                    </a:gs>
                  </a:gsLst>
                  <a:lin ang="5400000" scaled="0"/>
                </a:gradFill>
              </a:rPr>
            </a:br>
            <a:r>
              <a:rPr lang="en-US" sz="1959" kern="0" dirty="0">
                <a:gradFill>
                  <a:gsLst>
                    <a:gs pos="1250">
                      <a:schemeClr val="bg1"/>
                    </a:gs>
                    <a:gs pos="100000">
                      <a:schemeClr val="bg1"/>
                    </a:gs>
                  </a:gsLst>
                  <a:lin ang="5400000" scaled="0"/>
                </a:gradFill>
              </a:rPr>
              <a:t>to track throughout the video</a:t>
            </a:r>
          </a:p>
        </p:txBody>
      </p:sp>
    </p:spTree>
    <p:extLst>
      <p:ext uri="{BB962C8B-B14F-4D97-AF65-F5344CB8AC3E}">
        <p14:creationId xmlns:p14="http://schemas.microsoft.com/office/powerpoint/2010/main" val="1552757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7867E-6 -3.70858E-6 L -0.03673 -3.70858E-6 " pathEditMode="relative" rAng="0" ptsTypes="AA">
                                      <p:cBhvr>
                                        <p:cTn id="19" dur="500" spd="-100000" fill="hold"/>
                                        <p:tgtEl>
                                          <p:spTgt spid="2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4" name="Rectangle 23"/>
          <p:cNvSpPr/>
          <p:nvPr/>
        </p:nvSpPr>
        <p:spPr bwMode="auto">
          <a:xfrm>
            <a:off x="5644186" y="3470143"/>
            <a:ext cx="6092110" cy="2686398"/>
          </a:xfrm>
          <a:prstGeom prst="rect">
            <a:avLst/>
          </a:prstGeom>
          <a:solidFill>
            <a:schemeClr val="bg1">
              <a:alpha val="90000"/>
            </a:schemeClr>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13" name="Title 7"/>
          <p:cNvSpPr txBox="1">
            <a:spLocks/>
          </p:cNvSpPr>
          <p:nvPr/>
        </p:nvSpPr>
        <p:spPr>
          <a:xfrm>
            <a:off x="1489546" y="-1224242"/>
            <a:ext cx="10371608" cy="916730"/>
          </a:xfrm>
          <a:prstGeom prst="rect">
            <a:avLst/>
          </a:prstGeom>
        </p:spPr>
        <p:txBody>
          <a:bodyPr vert="horz" wrap="square" lIns="146170" tIns="91356" rIns="146170" bIns="91356"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5289" dirty="0">
              <a:solidFill>
                <a:schemeClr val="bg1"/>
              </a:solidFill>
            </a:endParaRPr>
          </a:p>
        </p:txBody>
      </p:sp>
      <p:pic>
        <p:nvPicPr>
          <p:cNvPr id="3" name="Picture 2"/>
          <p:cNvPicPr>
            <a:picLocks noChangeAspect="1"/>
          </p:cNvPicPr>
          <p:nvPr/>
        </p:nvPicPr>
        <p:blipFill rotWithShape="1">
          <a:blip r:embed="rId3"/>
          <a:srcRect l="8201" t="11815" r="8897" b="18922"/>
          <a:stretch/>
        </p:blipFill>
        <p:spPr>
          <a:xfrm>
            <a:off x="1514151" y="3470143"/>
            <a:ext cx="4132439" cy="2681341"/>
          </a:xfrm>
          <a:prstGeom prst="rect">
            <a:avLst/>
          </a:prstGeom>
        </p:spPr>
      </p:pic>
      <p:graphicFrame>
        <p:nvGraphicFramePr>
          <p:cNvPr id="6" name="Table 5"/>
          <p:cNvGraphicFramePr>
            <a:graphicFrameLocks noGrp="1"/>
          </p:cNvGraphicFramePr>
          <p:nvPr>
            <p:extLst/>
          </p:nvPr>
        </p:nvGraphicFramePr>
        <p:xfrm>
          <a:off x="6049963" y="4132302"/>
          <a:ext cx="5378952" cy="1407627"/>
        </p:xfrm>
        <a:graphic>
          <a:graphicData uri="http://schemas.openxmlformats.org/drawingml/2006/table">
            <a:tbl>
              <a:tblPr/>
              <a:tblGrid>
                <a:gridCol w="1792984">
                  <a:extLst>
                    <a:ext uri="{9D8B030D-6E8A-4147-A177-3AD203B41FA5}">
                      <a16:colId xmlns:a16="http://schemas.microsoft.com/office/drawing/2014/main" val="1915136461"/>
                    </a:ext>
                  </a:extLst>
                </a:gridCol>
                <a:gridCol w="1792984">
                  <a:extLst>
                    <a:ext uri="{9D8B030D-6E8A-4147-A177-3AD203B41FA5}">
                      <a16:colId xmlns:a16="http://schemas.microsoft.com/office/drawing/2014/main" val="157180553"/>
                    </a:ext>
                  </a:extLst>
                </a:gridCol>
                <a:gridCol w="1792984">
                  <a:extLst>
                    <a:ext uri="{9D8B030D-6E8A-4147-A177-3AD203B41FA5}">
                      <a16:colId xmlns:a16="http://schemas.microsoft.com/office/drawing/2014/main" val="4163951107"/>
                    </a:ext>
                  </a:extLst>
                </a:gridCol>
              </a:tblGrid>
              <a:tr h="469209">
                <a:tc>
                  <a:txBody>
                    <a:bodyPr/>
                    <a:lstStyle/>
                    <a:p>
                      <a:r>
                        <a:rPr lang="en-US" sz="1800" b="1" dirty="0">
                          <a:gradFill>
                            <a:gsLst>
                              <a:gs pos="1250">
                                <a:schemeClr val="accent2"/>
                              </a:gs>
                              <a:gs pos="100000">
                                <a:schemeClr val="accent2"/>
                              </a:gs>
                            </a:gsLst>
                            <a:lin ang="5400000" scaled="0"/>
                          </a:gradFill>
                          <a:effectLst/>
                          <a:latin typeface="wf_segoe-ui_normal"/>
                        </a:rPr>
                        <a:t>Start time</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End time</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w="3175" cap="flat" cmpd="sng" algn="ctr">
                      <a:solidFill>
                        <a:schemeClr val="accent1"/>
                      </a:solidFill>
                      <a:prstDash val="solid"/>
                      <a:round/>
                      <a:headEnd type="none" w="med" len="med"/>
                      <a:tailEnd type="none" w="med" len="med"/>
                    </a:lnB>
                  </a:tcPr>
                </a:tc>
                <a:tc>
                  <a:txBody>
                    <a:bodyPr/>
                    <a:lstStyle/>
                    <a:p>
                      <a:r>
                        <a:rPr lang="en-US" sz="1800" b="1" dirty="0">
                          <a:gradFill>
                            <a:gsLst>
                              <a:gs pos="1250">
                                <a:schemeClr val="accent2"/>
                              </a:gs>
                              <a:gs pos="100000">
                                <a:schemeClr val="accent2"/>
                              </a:gs>
                            </a:gsLst>
                            <a:lin ang="5400000" scaled="0"/>
                          </a:gradFill>
                          <a:effectLst/>
                          <a:latin typeface="wf_segoe-ui_normal"/>
                        </a:rPr>
                        <a:t>In region</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w="3175"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2511295576"/>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1.9</a:t>
                      </a:r>
                    </a:p>
                  </a:txBody>
                  <a:tcPr marL="91368" marR="91368" marT="45684" marB="45684" anchor="ctr">
                    <a:lnL>
                      <a:noFill/>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a:gradFill>
                            <a:gsLst>
                              <a:gs pos="1250">
                                <a:schemeClr val="accent2"/>
                              </a:gs>
                              <a:gs pos="100000">
                                <a:schemeClr val="accent2"/>
                              </a:gs>
                            </a:gsLst>
                            <a:lin ang="5400000" scaled="0"/>
                          </a:gradFill>
                          <a:effectLst/>
                          <a:latin typeface="wf_segoe-ui_normal"/>
                        </a:rPr>
                        <a:t>3.6</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w="3175" cap="flat" cmpd="sng" algn="ctr">
                      <a:solidFill>
                        <a:schemeClr val="accent1"/>
                      </a:solidFill>
                      <a:prstDash val="solid"/>
                      <a:round/>
                      <a:headEnd type="none" w="med" len="med"/>
                      <a:tailEnd type="none" w="med" len="med"/>
                    </a:lnT>
                    <a:lnB>
                      <a:noFill/>
                    </a:lnB>
                  </a:tcPr>
                </a:tc>
                <a:extLst>
                  <a:ext uri="{0D108BD9-81ED-4DB2-BD59-A6C34878D82A}">
                    <a16:rowId xmlns:a16="http://schemas.microsoft.com/office/drawing/2014/main" val="2484368200"/>
                  </a:ext>
                </a:extLst>
              </a:tr>
              <a:tr h="469209">
                <a:tc>
                  <a:txBody>
                    <a:bodyPr/>
                    <a:lstStyle/>
                    <a:p>
                      <a:r>
                        <a:rPr lang="en-US" sz="1800" dirty="0">
                          <a:gradFill>
                            <a:gsLst>
                              <a:gs pos="1250">
                                <a:schemeClr val="accent2"/>
                              </a:gs>
                              <a:gs pos="100000">
                                <a:schemeClr val="accent2"/>
                              </a:gs>
                            </a:gsLst>
                            <a:lin ang="5400000" scaled="0"/>
                          </a:gradFill>
                          <a:effectLst/>
                          <a:latin typeface="wf_segoe-ui_normal"/>
                        </a:rPr>
                        <a:t>5.2</a:t>
                      </a:r>
                    </a:p>
                  </a:txBody>
                  <a:tcPr marL="91368" marR="91368" marT="45684" marB="45684" anchor="ctr">
                    <a:lnL>
                      <a:noFill/>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15.1</a:t>
                      </a:r>
                    </a:p>
                  </a:txBody>
                  <a:tcPr marL="91368" marR="91368" marT="45684" marB="45684" anchor="ctr">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a:noFill/>
                    </a:lnT>
                    <a:lnB>
                      <a:noFill/>
                    </a:lnB>
                  </a:tcPr>
                </a:tc>
                <a:tc>
                  <a:txBody>
                    <a:bodyPr/>
                    <a:lstStyle/>
                    <a:p>
                      <a:r>
                        <a:rPr lang="en-US" sz="1800" dirty="0">
                          <a:gradFill>
                            <a:gsLst>
                              <a:gs pos="1250">
                                <a:schemeClr val="accent2"/>
                              </a:gs>
                              <a:gs pos="100000">
                                <a:schemeClr val="accent2"/>
                              </a:gs>
                            </a:gsLst>
                            <a:lin ang="5400000" scaled="0"/>
                          </a:gradFill>
                          <a:effectLst/>
                          <a:latin typeface="wf_segoe-ui_normal"/>
                        </a:rPr>
                        <a:t>0</a:t>
                      </a:r>
                    </a:p>
                  </a:txBody>
                  <a:tcPr marL="91368" marR="91368" marT="45684" marB="45684" anchor="ctr">
                    <a:lnL w="3175" cap="flat" cmpd="sng" algn="ctr">
                      <a:solidFill>
                        <a:schemeClr val="accent1"/>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125557974"/>
                  </a:ext>
                </a:extLst>
              </a:tr>
            </a:tbl>
          </a:graphicData>
        </a:graphic>
      </p:graphicFrame>
      <p:sp>
        <p:nvSpPr>
          <p:cNvPr id="1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7" name="Group 16"/>
          <p:cNvGrpSpPr/>
          <p:nvPr/>
        </p:nvGrpSpPr>
        <p:grpSpPr>
          <a:xfrm>
            <a:off x="133021" y="506015"/>
            <a:ext cx="941642" cy="511318"/>
            <a:chOff x="5232734" y="2516738"/>
            <a:chExt cx="961137" cy="521904"/>
          </a:xfrm>
        </p:grpSpPr>
        <p:grpSp>
          <p:nvGrpSpPr>
            <p:cNvPr id="18" name="Group 17"/>
            <p:cNvGrpSpPr/>
            <p:nvPr/>
          </p:nvGrpSpPr>
          <p:grpSpPr>
            <a:xfrm>
              <a:off x="5232734" y="2516738"/>
              <a:ext cx="961137" cy="521904"/>
              <a:chOff x="-4859148" y="3104846"/>
              <a:chExt cx="2543854" cy="1381329"/>
            </a:xfrm>
          </p:grpSpPr>
          <p:pic>
            <p:nvPicPr>
              <p:cNvPr id="20" name="Picture 19"/>
              <p:cNvPicPr>
                <a:picLocks noChangeAspect="1"/>
              </p:cNvPicPr>
              <p:nvPr/>
            </p:nvPicPr>
            <p:blipFill>
              <a:blip r:embed="rId4"/>
              <a:stretch>
                <a:fillRect/>
              </a:stretch>
            </p:blipFill>
            <p:spPr>
              <a:xfrm>
                <a:off x="-4859148" y="3104846"/>
                <a:ext cx="2543854" cy="1381329"/>
              </a:xfrm>
              <a:prstGeom prst="rect">
                <a:avLst/>
              </a:prstGeom>
            </p:spPr>
          </p:pic>
          <p:sp>
            <p:nvSpPr>
              <p:cNvPr id="21" name="Oval 20"/>
              <p:cNvSpPr/>
              <p:nvPr/>
            </p:nvSpPr>
            <p:spPr bwMode="auto">
              <a:xfrm>
                <a:off x="-4127480" y="3334872"/>
                <a:ext cx="1080521" cy="92127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defRPr/>
                </a:pPr>
                <a:endParaRPr lang="en-US" sz="2351"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9" name="Isosceles Triangle 18"/>
            <p:cNvSpPr/>
            <p:nvPr/>
          </p:nvSpPr>
          <p:spPr bwMode="auto">
            <a:xfrm rot="5400000">
              <a:off x="5650009" y="2699568"/>
              <a:ext cx="174951" cy="170795"/>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Motion detection</a:t>
            </a:r>
          </a:p>
        </p:txBody>
      </p:sp>
      <p:cxnSp>
        <p:nvCxnSpPr>
          <p:cNvPr id="22" name="Straight Connector 21"/>
          <p:cNvCxnSpPr/>
          <p:nvPr/>
        </p:nvCxnSpPr>
        <p:spPr>
          <a:xfrm>
            <a:off x="-860220" y="-191581"/>
            <a:ext cx="0" cy="7637527"/>
          </a:xfrm>
          <a:prstGeom prst="line">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429454" y="1373155"/>
            <a:ext cx="10306843" cy="1899663"/>
          </a:xfrm>
          <a:prstGeom prst="rect">
            <a:avLst/>
          </a:prstGeom>
        </p:spPr>
        <p:txBody>
          <a:bodyPr wrap="square">
            <a:spAutoFit/>
          </a:bodyPr>
          <a:lstStyle/>
          <a:p>
            <a:pPr defTabSz="913665">
              <a:spcAft>
                <a:spcPts val="1176"/>
              </a:spcAft>
              <a:defRPr/>
            </a:pPr>
            <a:r>
              <a:rPr lang="en-US" sz="1959" kern="0" dirty="0">
                <a:gradFill>
                  <a:gsLst>
                    <a:gs pos="1250">
                      <a:schemeClr val="bg1"/>
                    </a:gs>
                    <a:gs pos="100000">
                      <a:schemeClr val="bg1"/>
                    </a:gs>
                  </a:gsLst>
                  <a:lin ang="5400000" scaled="0"/>
                </a:gradFill>
              </a:rPr>
              <a:t>Indicates when motion occurs against a fixed background (e.g., surveillance video) </a:t>
            </a:r>
          </a:p>
          <a:p>
            <a:pPr defTabSz="913665">
              <a:spcAft>
                <a:spcPts val="1176"/>
              </a:spcAft>
              <a:defRPr/>
            </a:pPr>
            <a:r>
              <a:rPr lang="en-US" sz="1959" kern="0" dirty="0">
                <a:gradFill>
                  <a:gsLst>
                    <a:gs pos="1250">
                      <a:schemeClr val="bg1"/>
                    </a:gs>
                    <a:gs pos="100000">
                      <a:schemeClr val="bg1"/>
                    </a:gs>
                  </a:gsLst>
                  <a:lin ang="5400000" scaled="0"/>
                </a:gradFill>
              </a:rPr>
              <a:t>Trained to reduce false alarms, such as lighting and shadow changes </a:t>
            </a:r>
          </a:p>
          <a:p>
            <a:pPr defTabSz="913665">
              <a:defRPr/>
            </a:pPr>
            <a:r>
              <a:rPr lang="en-US" sz="1959" kern="0" dirty="0">
                <a:gradFill>
                  <a:gsLst>
                    <a:gs pos="1250">
                      <a:schemeClr val="bg1"/>
                    </a:gs>
                    <a:gs pos="100000">
                      <a:schemeClr val="bg1"/>
                    </a:gs>
                  </a:gsLst>
                  <a:lin ang="5400000" scaled="0"/>
                </a:gradFill>
              </a:rPr>
              <a:t>Current limitations:</a:t>
            </a:r>
          </a:p>
          <a:p>
            <a:pPr marL="179168" indent="-179168" defTabSz="913665">
              <a:buFont typeface="Arial" panose="020B0604020202020204" pitchFamily="34" charset="0"/>
              <a:buChar char="•"/>
              <a:defRPr/>
            </a:pPr>
            <a:r>
              <a:rPr lang="en-US" sz="1959" kern="0" dirty="0">
                <a:gradFill>
                  <a:gsLst>
                    <a:gs pos="1250">
                      <a:schemeClr val="bg1"/>
                    </a:gs>
                    <a:gs pos="100000">
                      <a:schemeClr val="bg1"/>
                    </a:gs>
                  </a:gsLst>
                  <a:lin ang="5400000" scaled="0"/>
                </a:gradFill>
              </a:rPr>
              <a:t>No support for night-vision videos </a:t>
            </a:r>
          </a:p>
          <a:p>
            <a:pPr marL="179168" indent="-179168" defTabSz="913665">
              <a:buFont typeface="Arial" panose="020B0604020202020204" pitchFamily="34" charset="0"/>
              <a:buChar char="•"/>
              <a:defRPr/>
            </a:pPr>
            <a:r>
              <a:rPr lang="en-US" sz="1959" kern="0" dirty="0">
                <a:gradFill>
                  <a:gsLst>
                    <a:gs pos="1250">
                      <a:schemeClr val="bg1"/>
                    </a:gs>
                    <a:gs pos="100000">
                      <a:schemeClr val="bg1"/>
                    </a:gs>
                  </a:gsLst>
                  <a:lin ang="5400000" scaled="0"/>
                </a:gradFill>
              </a:rPr>
              <a:t>Semi-transparent and small objects are not detected well </a:t>
            </a:r>
          </a:p>
        </p:txBody>
      </p:sp>
    </p:spTree>
    <p:extLst>
      <p:ext uri="{BB962C8B-B14F-4D97-AF65-F5344CB8AC3E}">
        <p14:creationId xmlns:p14="http://schemas.microsoft.com/office/powerpoint/2010/main" val="1555421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8 0.00046 L 1.18382E-6 -4.08988E-6 " pathEditMode="relative" rAng="0" ptsTypes="AA">
                                      <p:cBhvr>
                                        <p:cTn id="9" dur="500" fill="hold"/>
                                        <p:tgtEl>
                                          <p:spTgt spid="13"/>
                                        </p:tgtEl>
                                        <p:attrNameLst>
                                          <p:attrName>ppt_x</p:attrName>
                                          <p:attrName>ppt_y</p:attrName>
                                        </p:attrNameLst>
                                      </p:cBhvr>
                                      <p:rCtr x="-765" y="-23"/>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0"/>
                                  </p:stCondLst>
                                  <p:childTnLst>
                                    <p:animMotion origin="layout" path="M -4.77867E-6 8.57921E-7 L -0.03673 8.57921E-7 " pathEditMode="relative" rAng="0" ptsTypes="AA">
                                      <p:cBhvr>
                                        <p:cTn id="24" dur="500" spd="-100000" fill="hold"/>
                                        <p:tgtEl>
                                          <p:spTgt spid="25"/>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3" grpId="0"/>
      <p:bldP spid="13" grpId="1"/>
      <p:bldP spid="25" grpId="0"/>
      <p:bldP spid="2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Speech</a:t>
            </a:r>
          </a:p>
        </p:txBody>
      </p:sp>
      <p:sp>
        <p:nvSpPr>
          <p:cNvPr id="25" name="Rectangle 24"/>
          <p:cNvSpPr/>
          <p:nvPr/>
        </p:nvSpPr>
        <p:spPr>
          <a:xfrm>
            <a:off x="2855310" y="3496004"/>
            <a:ext cx="6506404" cy="1166473"/>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Hear and speak to your users by filtering noise, identifying speakers, and understanding intent</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497589" y="4662477"/>
            <a:ext cx="7221849" cy="834074"/>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Custom Recognition | Speaker Recognition | Speech</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18"/>
          <p:cNvSpPr>
            <a:spLocks noChangeAspect="1"/>
          </p:cNvSpPr>
          <p:nvPr/>
        </p:nvSpPr>
        <p:spPr bwMode="auto">
          <a:xfrm>
            <a:off x="5852609" y="2765597"/>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1048146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pic>
        <p:nvPicPr>
          <p:cNvPr id="6148" name="Picture 4" descr="https://microsoft.sharepoint.com/teams/BrandCentral/BundleImages/5830Surface_019_Cafe_Window_05173_VS_R1b/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4753" y="2674"/>
            <a:ext cx="12182495" cy="6874408"/>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4" name="Rectangle 3"/>
          <p:cNvSpPr/>
          <p:nvPr/>
        </p:nvSpPr>
        <p:spPr bwMode="auto">
          <a:xfrm>
            <a:off x="4184449" y="2218360"/>
            <a:ext cx="7730709" cy="4346127"/>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6" name="Title 1"/>
          <p:cNvSpPr txBox="1">
            <a:spLocks/>
          </p:cNvSpPr>
          <p:nvPr/>
        </p:nvSpPr>
        <p:spPr>
          <a:xfrm>
            <a:off x="6112277" y="2105612"/>
            <a:ext cx="4713471"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Speech APIs</a:t>
            </a:r>
          </a:p>
        </p:txBody>
      </p:sp>
      <p:sp>
        <p:nvSpPr>
          <p:cNvPr id="15"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3" name="Group 22"/>
          <p:cNvGrpSpPr/>
          <p:nvPr/>
        </p:nvGrpSpPr>
        <p:grpSpPr>
          <a:xfrm>
            <a:off x="4451746" y="2332514"/>
            <a:ext cx="1054494" cy="802535"/>
            <a:chOff x="4543910" y="2378075"/>
            <a:chExt cx="1076325" cy="819150"/>
          </a:xfrm>
        </p:grpSpPr>
        <p:sp>
          <p:nvSpPr>
            <p:cNvPr id="1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9"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1"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6" name="Rectangle 25"/>
          <p:cNvSpPr/>
          <p:nvPr/>
        </p:nvSpPr>
        <p:spPr>
          <a:xfrm>
            <a:off x="4748333" y="3346741"/>
            <a:ext cx="6957474" cy="306660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recognition (speech to text)</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Converts spoken audio to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Voice output (text to speech)</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Synthesize audio from text</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Speech intent recognition</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Convert spoken audio to intent</a:t>
            </a:r>
          </a:p>
        </p:txBody>
      </p:sp>
    </p:spTree>
    <p:extLst>
      <p:ext uri="{BB962C8B-B14F-4D97-AF65-F5344CB8AC3E}">
        <p14:creationId xmlns:p14="http://schemas.microsoft.com/office/powerpoint/2010/main" val="14880937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xEl>
                                              <p:pRg st="2" end="2"/>
                                            </p:txEl>
                                          </p:spTgt>
                                        </p:tgtEl>
                                        <p:attrNameLst>
                                          <p:attrName>style.visibility</p:attrName>
                                        </p:attrNameLst>
                                      </p:cBhvr>
                                      <p:to>
                                        <p:strVal val="visible"/>
                                      </p:to>
                                    </p:set>
                                    <p:animEffect transition="in" filter="fade">
                                      <p:cBhvr>
                                        <p:cTn id="17"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2493160" y="1276709"/>
            <a:ext cx="9937474" cy="489490"/>
            <a:chOff x="2489836" y="1274724"/>
            <a:chExt cx="9946638" cy="489942"/>
          </a:xfrm>
          <a:solidFill>
            <a:schemeClr val="accent2"/>
          </a:solidFill>
        </p:grpSpPr>
        <p:sp>
          <p:nvSpPr>
            <p:cNvPr id="11"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grpFill/>
            <a:ln w="25400" cap="flat" cmpd="sng" algn="ctr">
              <a:noFill/>
              <a:prstDash val="solid"/>
            </a:ln>
            <a:effectLst/>
          </p:spPr>
          <p:txBody>
            <a:bodyPr lIns="121613" tIns="60806" rIns="121613" bIns="60806" rtlCol="0" anchor="ctr"/>
            <a:lstStyle/>
            <a:p>
              <a:pPr algn="ctr" defTabSz="913490">
                <a:defRPr/>
              </a:pPr>
              <a:endParaRPr lang="en-US" sz="2798" kern="0" dirty="0">
                <a:gradFill>
                  <a:gsLst>
                    <a:gs pos="1250">
                      <a:schemeClr val="bg1"/>
                    </a:gs>
                    <a:gs pos="100000">
                      <a:schemeClr val="bg1"/>
                    </a:gs>
                  </a:gsLst>
                  <a:lin ang="5400000" scaled="0"/>
                </a:gradFill>
              </a:endParaRPr>
            </a:p>
          </p:txBody>
        </p:sp>
        <p:sp>
          <p:nvSpPr>
            <p:cNvPr id="12" name="Rectangle 11"/>
            <p:cNvSpPr/>
            <p:nvPr/>
          </p:nvSpPr>
          <p:spPr>
            <a:xfrm>
              <a:off x="6031542" y="1338133"/>
              <a:ext cx="1103344" cy="374900"/>
            </a:xfrm>
            <a:prstGeom prst="rect">
              <a:avLst/>
            </a:prstGeom>
            <a:grpFill/>
          </p:spPr>
          <p:txBody>
            <a:bodyPr wrap="none">
              <a:spAutoFit/>
            </a:bodyPr>
            <a:lstStyle/>
            <a:p>
              <a:pPr algn="ctr" defTabSz="913490">
                <a:defRPr/>
              </a:pPr>
              <a:r>
                <a:rPr lang="en-US" sz="1799" kern="0" dirty="0">
                  <a:gradFill>
                    <a:gsLst>
                      <a:gs pos="1250">
                        <a:schemeClr val="bg1"/>
                      </a:gs>
                      <a:gs pos="100000">
                        <a:schemeClr val="bg1"/>
                      </a:gs>
                    </a:gsLst>
                    <a:lin ang="5400000" scaled="0"/>
                  </a:gradFill>
                </a:rPr>
                <a:t>REST API</a:t>
              </a:r>
            </a:p>
          </p:txBody>
        </p:sp>
        <p:sp>
          <p:nvSpPr>
            <p:cNvPr id="13" name="Rectangle 12"/>
            <p:cNvSpPr/>
            <p:nvPr/>
          </p:nvSpPr>
          <p:spPr>
            <a:xfrm>
              <a:off x="8594271" y="1338133"/>
              <a:ext cx="1468504" cy="367582"/>
            </a:xfrm>
            <a:prstGeom prst="rect">
              <a:avLst/>
            </a:prstGeom>
            <a:grpFill/>
          </p:spPr>
          <p:txBody>
            <a:bodyPr wrap="none">
              <a:spAutoFit/>
            </a:bodyPr>
            <a:lstStyle/>
            <a:p>
              <a:pPr algn="ctr" defTabSz="913490">
                <a:defRPr/>
              </a:pPr>
              <a:r>
                <a:rPr lang="en-US" sz="1799" kern="0" dirty="0">
                  <a:gradFill>
                    <a:gsLst>
                      <a:gs pos="1250">
                        <a:schemeClr val="bg1"/>
                      </a:gs>
                      <a:gs pos="100000">
                        <a:schemeClr val="bg1"/>
                      </a:gs>
                    </a:gsLst>
                    <a:lin ang="5400000" scaled="0"/>
                  </a:gradFill>
                </a:rPr>
                <a:t>Client library</a:t>
              </a:r>
            </a:p>
          </p:txBody>
        </p:sp>
      </p:grpSp>
      <p:grpSp>
        <p:nvGrpSpPr>
          <p:cNvPr id="14" name="Group 13"/>
          <p:cNvGrpSpPr/>
          <p:nvPr/>
        </p:nvGrpSpPr>
        <p:grpSpPr>
          <a:xfrm>
            <a:off x="2168545" y="1848090"/>
            <a:ext cx="10262087" cy="648200"/>
            <a:chOff x="2164924" y="1846632"/>
            <a:chExt cx="10271550" cy="648798"/>
          </a:xfrm>
        </p:grpSpPr>
        <p:grpSp>
          <p:nvGrpSpPr>
            <p:cNvPr id="15" name="Group 14"/>
            <p:cNvGrpSpPr/>
            <p:nvPr/>
          </p:nvGrpSpPr>
          <p:grpSpPr>
            <a:xfrm>
              <a:off x="2164924" y="1846632"/>
              <a:ext cx="10271550" cy="648798"/>
              <a:chOff x="2851090" y="1779503"/>
              <a:chExt cx="12402869" cy="783422"/>
            </a:xfrm>
          </p:grpSpPr>
          <p:sp>
            <p:nvSpPr>
              <p:cNvPr id="19" name="Freeform 18"/>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20"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16" name="Rectangle 15"/>
            <p:cNvSpPr/>
            <p:nvPr/>
          </p:nvSpPr>
          <p:spPr>
            <a:xfrm>
              <a:off x="6040437" y="1986365"/>
              <a:ext cx="539006"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Any</a:t>
              </a:r>
            </a:p>
          </p:txBody>
        </p:sp>
        <p:sp>
          <p:nvSpPr>
            <p:cNvPr id="17" name="Rectangle 16"/>
            <p:cNvSpPr/>
            <p:nvPr/>
          </p:nvSpPr>
          <p:spPr>
            <a:xfrm>
              <a:off x="8567737" y="1986365"/>
              <a:ext cx="2261035"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Windows, Android, iOS</a:t>
              </a:r>
            </a:p>
          </p:txBody>
        </p:sp>
        <p:sp>
          <p:nvSpPr>
            <p:cNvPr id="18" name="Rectangle 17"/>
            <p:cNvSpPr/>
            <p:nvPr/>
          </p:nvSpPr>
          <p:spPr>
            <a:xfrm>
              <a:off x="2591348" y="1986365"/>
              <a:ext cx="3108984"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SUPPORTED PLATFORMS</a:t>
              </a:r>
            </a:p>
          </p:txBody>
        </p:sp>
      </p:grpSp>
      <p:grpSp>
        <p:nvGrpSpPr>
          <p:cNvPr id="21" name="Group 20"/>
          <p:cNvGrpSpPr/>
          <p:nvPr/>
        </p:nvGrpSpPr>
        <p:grpSpPr>
          <a:xfrm>
            <a:off x="1856136" y="2582936"/>
            <a:ext cx="10574498" cy="648200"/>
            <a:chOff x="1852226" y="2582156"/>
            <a:chExt cx="10584249" cy="648798"/>
          </a:xfrm>
        </p:grpSpPr>
        <p:grpSp>
          <p:nvGrpSpPr>
            <p:cNvPr id="22" name="Group 21"/>
            <p:cNvGrpSpPr/>
            <p:nvPr/>
          </p:nvGrpSpPr>
          <p:grpSpPr>
            <a:xfrm>
              <a:off x="1852226" y="2582156"/>
              <a:ext cx="10584249" cy="648798"/>
              <a:chOff x="2473508" y="2648351"/>
              <a:chExt cx="12780452" cy="783422"/>
            </a:xfrm>
          </p:grpSpPr>
          <p:sp>
            <p:nvSpPr>
              <p:cNvPr id="26" name="Freeform 2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2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23" name="Rectangle 22"/>
            <p:cNvSpPr/>
            <p:nvPr/>
          </p:nvSpPr>
          <p:spPr>
            <a:xfrm>
              <a:off x="6040437" y="2724968"/>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24" name="Rectangle 23"/>
            <p:cNvSpPr/>
            <p:nvPr/>
          </p:nvSpPr>
          <p:spPr>
            <a:xfrm>
              <a:off x="8567737" y="2724968"/>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25" name="Rectangle 24"/>
            <p:cNvSpPr/>
            <p:nvPr/>
          </p:nvSpPr>
          <p:spPr>
            <a:xfrm>
              <a:off x="2364519" y="2724968"/>
              <a:ext cx="2017185"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DATA SUPPORT</a:t>
              </a:r>
            </a:p>
          </p:txBody>
        </p:sp>
      </p:grpSp>
      <p:grpSp>
        <p:nvGrpSpPr>
          <p:cNvPr id="28" name="Group 27"/>
          <p:cNvGrpSpPr/>
          <p:nvPr/>
        </p:nvGrpSpPr>
        <p:grpSpPr>
          <a:xfrm>
            <a:off x="1556103" y="3317784"/>
            <a:ext cx="10874531" cy="648200"/>
            <a:chOff x="1551916" y="3317681"/>
            <a:chExt cx="10884559" cy="648798"/>
          </a:xfrm>
        </p:grpSpPr>
        <p:grpSp>
          <p:nvGrpSpPr>
            <p:cNvPr id="29" name="Group 28"/>
            <p:cNvGrpSpPr/>
            <p:nvPr/>
          </p:nvGrpSpPr>
          <p:grpSpPr>
            <a:xfrm>
              <a:off x="1551916" y="3317681"/>
              <a:ext cx="10884559" cy="648798"/>
              <a:chOff x="2110884" y="3507231"/>
              <a:chExt cx="13143076" cy="783422"/>
            </a:xfrm>
          </p:grpSpPr>
          <p:sp>
            <p:nvSpPr>
              <p:cNvPr id="33" name="Freeform 32"/>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34"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30" name="Rectangle 29"/>
            <p:cNvSpPr/>
            <p:nvPr/>
          </p:nvSpPr>
          <p:spPr>
            <a:xfrm>
              <a:off x="6040437" y="3463571"/>
              <a:ext cx="465258"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No</a:t>
              </a:r>
            </a:p>
          </p:txBody>
        </p:sp>
        <p:sp>
          <p:nvSpPr>
            <p:cNvPr id="31" name="Rectangle 30"/>
            <p:cNvSpPr/>
            <p:nvPr/>
          </p:nvSpPr>
          <p:spPr>
            <a:xfrm>
              <a:off x="8567737" y="3463571"/>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32" name="Rectangle 31"/>
            <p:cNvSpPr/>
            <p:nvPr/>
          </p:nvSpPr>
          <p:spPr>
            <a:xfrm>
              <a:off x="2024919" y="3463571"/>
              <a:ext cx="1826400"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MIC SUPPORT</a:t>
              </a:r>
            </a:p>
          </p:txBody>
        </p:sp>
      </p:grpSp>
      <p:grpSp>
        <p:nvGrpSpPr>
          <p:cNvPr id="35" name="Group 34"/>
          <p:cNvGrpSpPr/>
          <p:nvPr/>
        </p:nvGrpSpPr>
        <p:grpSpPr>
          <a:xfrm>
            <a:off x="1242951" y="4052630"/>
            <a:ext cx="11187683" cy="648200"/>
            <a:chOff x="1238475" y="4053205"/>
            <a:chExt cx="11197999" cy="648798"/>
          </a:xfrm>
        </p:grpSpPr>
        <p:grpSp>
          <p:nvGrpSpPr>
            <p:cNvPr id="36" name="Group 35"/>
            <p:cNvGrpSpPr/>
            <p:nvPr/>
          </p:nvGrpSpPr>
          <p:grpSpPr>
            <a:xfrm>
              <a:off x="1238475" y="4053205"/>
              <a:ext cx="11197999" cy="648798"/>
              <a:chOff x="2110884" y="3507231"/>
              <a:chExt cx="13521553" cy="783422"/>
            </a:xfrm>
          </p:grpSpPr>
          <p:sp>
            <p:nvSpPr>
              <p:cNvPr id="40" name="Freeform 39"/>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4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37" name="Rectangle 36"/>
            <p:cNvSpPr/>
            <p:nvPr/>
          </p:nvSpPr>
          <p:spPr>
            <a:xfrm>
              <a:off x="6040437" y="4202174"/>
              <a:ext cx="465258"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No</a:t>
              </a:r>
            </a:p>
          </p:txBody>
        </p:sp>
        <p:sp>
          <p:nvSpPr>
            <p:cNvPr id="38" name="Rectangle 37"/>
            <p:cNvSpPr/>
            <p:nvPr/>
          </p:nvSpPr>
          <p:spPr>
            <a:xfrm>
              <a:off x="8567737" y="4202174"/>
              <a:ext cx="497323"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Yes</a:t>
              </a:r>
            </a:p>
          </p:txBody>
        </p:sp>
        <p:sp>
          <p:nvSpPr>
            <p:cNvPr id="39" name="Rectangle 38"/>
            <p:cNvSpPr/>
            <p:nvPr/>
          </p:nvSpPr>
          <p:spPr>
            <a:xfrm>
              <a:off x="1750768" y="4202174"/>
              <a:ext cx="3564301"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SILENCE DETECTION ON MIC</a:t>
              </a:r>
            </a:p>
          </p:txBody>
        </p:sp>
      </p:grpSp>
      <p:grpSp>
        <p:nvGrpSpPr>
          <p:cNvPr id="42" name="Group 41"/>
          <p:cNvGrpSpPr/>
          <p:nvPr/>
        </p:nvGrpSpPr>
        <p:grpSpPr>
          <a:xfrm>
            <a:off x="913016" y="4787477"/>
            <a:ext cx="11517619" cy="648200"/>
            <a:chOff x="908236" y="4788730"/>
            <a:chExt cx="11528240" cy="648798"/>
          </a:xfrm>
        </p:grpSpPr>
        <p:grpSp>
          <p:nvGrpSpPr>
            <p:cNvPr id="43" name="Group 42"/>
            <p:cNvGrpSpPr/>
            <p:nvPr/>
          </p:nvGrpSpPr>
          <p:grpSpPr>
            <a:xfrm>
              <a:off x="908236" y="4788730"/>
              <a:ext cx="11528240" cy="648798"/>
              <a:chOff x="2110884" y="3507231"/>
              <a:chExt cx="13920318" cy="783422"/>
            </a:xfrm>
          </p:grpSpPr>
          <p:sp>
            <p:nvSpPr>
              <p:cNvPr id="47" name="Freeform 46"/>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48"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44" name="Rectangle 43"/>
            <p:cNvSpPr/>
            <p:nvPr/>
          </p:nvSpPr>
          <p:spPr>
            <a:xfrm>
              <a:off x="6040437" y="4940777"/>
              <a:ext cx="680090" cy="343541"/>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Short</a:t>
              </a:r>
            </a:p>
          </p:txBody>
        </p:sp>
        <p:sp>
          <p:nvSpPr>
            <p:cNvPr id="45" name="Rectangle 44"/>
            <p:cNvSpPr/>
            <p:nvPr/>
          </p:nvSpPr>
          <p:spPr>
            <a:xfrm>
              <a:off x="8567737" y="4940777"/>
              <a:ext cx="1527788"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Short and long</a:t>
              </a:r>
            </a:p>
          </p:txBody>
        </p:sp>
        <p:sp>
          <p:nvSpPr>
            <p:cNvPr id="46" name="Rectangle 45"/>
            <p:cNvSpPr/>
            <p:nvPr/>
          </p:nvSpPr>
          <p:spPr>
            <a:xfrm>
              <a:off x="1420529" y="4940777"/>
              <a:ext cx="3014395"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LENGTH OF UTTERANCE</a:t>
              </a:r>
            </a:p>
          </p:txBody>
        </p:sp>
      </p:grpSp>
      <p:grpSp>
        <p:nvGrpSpPr>
          <p:cNvPr id="49" name="Group 48"/>
          <p:cNvGrpSpPr/>
          <p:nvPr/>
        </p:nvGrpSpPr>
        <p:grpSpPr>
          <a:xfrm>
            <a:off x="612954" y="5522326"/>
            <a:ext cx="11817678" cy="648200"/>
            <a:chOff x="607897" y="5524256"/>
            <a:chExt cx="11828576" cy="648798"/>
          </a:xfrm>
        </p:grpSpPr>
        <p:grpSp>
          <p:nvGrpSpPr>
            <p:cNvPr id="50" name="Group 49"/>
            <p:cNvGrpSpPr/>
            <p:nvPr/>
          </p:nvGrpSpPr>
          <p:grpSpPr>
            <a:xfrm>
              <a:off x="607897" y="5524256"/>
              <a:ext cx="11828576" cy="648798"/>
              <a:chOff x="2110884" y="3507231"/>
              <a:chExt cx="14282973" cy="783422"/>
            </a:xfrm>
          </p:grpSpPr>
          <p:sp>
            <p:nvSpPr>
              <p:cNvPr id="54" name="Freeform 53"/>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noAutofit/>
              </a:bodyPr>
              <a:lstStyle/>
              <a:p>
                <a:pPr defTabSz="913490">
                  <a:defRPr/>
                </a:pPr>
                <a:endParaRPr lang="en-US" sz="1799" kern="0">
                  <a:gradFill>
                    <a:gsLst>
                      <a:gs pos="1250">
                        <a:schemeClr val="tx1"/>
                      </a:gs>
                      <a:gs pos="100000">
                        <a:schemeClr val="tx1"/>
                      </a:gs>
                    </a:gsLst>
                    <a:lin ang="5400000" scaled="0"/>
                  </a:gradFill>
                </a:endParaRPr>
              </a:p>
            </p:txBody>
          </p:sp>
          <p:sp>
            <p:nvSpPr>
              <p:cNvPr id="5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gradFill>
                    <a:gsLst>
                      <a:gs pos="1250">
                        <a:schemeClr val="tx1"/>
                      </a:gs>
                      <a:gs pos="100000">
                        <a:schemeClr val="tx1"/>
                      </a:gs>
                    </a:gsLst>
                    <a:lin ang="5400000" scaled="0"/>
                  </a:gradFill>
                </a:endParaRPr>
              </a:p>
            </p:txBody>
          </p:sp>
        </p:grpSp>
        <p:sp>
          <p:nvSpPr>
            <p:cNvPr id="51" name="Rectangle 50"/>
            <p:cNvSpPr/>
            <p:nvPr/>
          </p:nvSpPr>
          <p:spPr>
            <a:xfrm>
              <a:off x="6040437" y="5679378"/>
              <a:ext cx="2115028" cy="338738"/>
            </a:xfrm>
            <a:prstGeom prst="rect">
              <a:avLst/>
            </a:prstGeom>
          </p:spPr>
          <p:txBody>
            <a:bodyPr wrap="none">
              <a:spAutoFit/>
            </a:bodyPr>
            <a:lstStyle/>
            <a:p>
              <a:pPr defTabSz="913490">
                <a:defRPr/>
              </a:pPr>
              <a:r>
                <a:rPr lang="en-US" sz="1599" kern="0" dirty="0">
                  <a:gradFill>
                    <a:gsLst>
                      <a:gs pos="1250">
                        <a:schemeClr val="tx1"/>
                      </a:gs>
                      <a:gs pos="100000">
                        <a:schemeClr val="tx1"/>
                      </a:gs>
                    </a:gsLst>
                    <a:lin ang="5400000" scaled="0"/>
                  </a:gradFill>
                </a:rPr>
                <a:t>n-best response back</a:t>
              </a:r>
            </a:p>
          </p:txBody>
        </p:sp>
        <p:sp>
          <p:nvSpPr>
            <p:cNvPr id="52" name="Rectangle 51"/>
            <p:cNvSpPr/>
            <p:nvPr/>
          </p:nvSpPr>
          <p:spPr>
            <a:xfrm>
              <a:off x="8567737" y="5556268"/>
              <a:ext cx="3703638" cy="594650"/>
            </a:xfrm>
            <a:prstGeom prst="rect">
              <a:avLst/>
            </a:prstGeom>
          </p:spPr>
          <p:txBody>
            <a:bodyPr wrap="square">
              <a:spAutoFit/>
            </a:bodyPr>
            <a:lstStyle/>
            <a:p>
              <a:pPr defTabSz="913490">
                <a:defRPr/>
              </a:pPr>
              <a:r>
                <a:rPr lang="en-US" sz="1599" kern="0" dirty="0">
                  <a:gradFill>
                    <a:gsLst>
                      <a:gs pos="1250">
                        <a:schemeClr val="tx1"/>
                      </a:gs>
                      <a:gs pos="100000">
                        <a:schemeClr val="tx1"/>
                      </a:gs>
                    </a:gsLst>
                    <a:lin ang="5400000" scaled="0"/>
                  </a:gradFill>
                </a:rPr>
                <a:t>Multiple partial results, n-best (short), and multiple phrases (long)</a:t>
              </a:r>
            </a:p>
          </p:txBody>
        </p:sp>
        <p:sp>
          <p:nvSpPr>
            <p:cNvPr id="53" name="Rectangle 52"/>
            <p:cNvSpPr/>
            <p:nvPr/>
          </p:nvSpPr>
          <p:spPr>
            <a:xfrm>
              <a:off x="1121570" y="5679378"/>
              <a:ext cx="3086539" cy="406323"/>
            </a:xfrm>
            <a:prstGeom prst="rect">
              <a:avLst/>
            </a:prstGeom>
          </p:spPr>
          <p:txBody>
            <a:bodyPr wrap="none">
              <a:spAutoFit/>
            </a:bodyPr>
            <a:lstStyle/>
            <a:p>
              <a:pPr defTabSz="913490">
                <a:defRPr/>
              </a:pPr>
              <a:r>
                <a:rPr lang="en-US" sz="1999" kern="0" dirty="0">
                  <a:gradFill>
                    <a:gsLst>
                      <a:gs pos="1250">
                        <a:schemeClr val="tx1"/>
                      </a:gs>
                      <a:gs pos="100000">
                        <a:schemeClr val="tx1"/>
                      </a:gs>
                    </a:gsLst>
                    <a:lin ang="5400000" scaled="0"/>
                  </a:gradFill>
                </a:rPr>
                <a:t>NUMBER OF RESPONSES</a:t>
              </a:r>
            </a:p>
          </p:txBody>
        </p:sp>
      </p:grpSp>
      <p:grpSp>
        <p:nvGrpSpPr>
          <p:cNvPr id="57" name="Group 56"/>
          <p:cNvGrpSpPr/>
          <p:nvPr/>
        </p:nvGrpSpPr>
        <p:grpSpPr>
          <a:xfrm>
            <a:off x="-25595" y="6237877"/>
            <a:ext cx="12456230" cy="617455"/>
            <a:chOff x="-1" y="6240462"/>
            <a:chExt cx="12436475" cy="618024"/>
          </a:xfrm>
          <a:solidFill>
            <a:schemeClr val="accent2"/>
          </a:solidFill>
        </p:grpSpPr>
        <p:sp>
          <p:nvSpPr>
            <p:cNvPr id="59" name="Flowchart: Process 4"/>
            <p:cNvSpPr/>
            <p:nvPr/>
          </p:nvSpPr>
          <p:spPr bwMode="auto">
            <a:xfrm>
              <a:off x="-1" y="6240462"/>
              <a:ext cx="12436475" cy="618024"/>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bg1"/>
                    </a:gs>
                    <a:gs pos="100000">
                      <a:schemeClr val="bg1"/>
                    </a:gs>
                  </a:gsLst>
                  <a:lin ang="5400000" scaled="0"/>
                </a:gradFill>
                <a:ea typeface="Segoe UI" pitchFamily="34" charset="0"/>
                <a:cs typeface="Segoe UI" pitchFamily="34" charset="0"/>
              </a:endParaRPr>
            </a:p>
          </p:txBody>
        </p:sp>
        <p:sp>
          <p:nvSpPr>
            <p:cNvPr id="60" name="Text Placeholder 1"/>
            <p:cNvSpPr txBox="1">
              <a:spLocks/>
            </p:cNvSpPr>
            <p:nvPr/>
          </p:nvSpPr>
          <p:spPr>
            <a:xfrm>
              <a:off x="293588" y="6250990"/>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993">
                <a:spcAft>
                  <a:spcPts val="600"/>
                </a:spcAft>
                <a:buNone/>
                <a:defRPr/>
              </a:pPr>
              <a:r>
                <a:rPr lang="en-US" sz="2398" dirty="0">
                  <a:gradFill>
                    <a:gsLst>
                      <a:gs pos="1250">
                        <a:schemeClr val="bg1"/>
                      </a:gs>
                      <a:gs pos="100000">
                        <a:schemeClr val="bg1"/>
                      </a:gs>
                    </a:gsLst>
                    <a:lin ang="5400000" scaled="0"/>
                  </a:gradFill>
                </a:rPr>
                <a:t>Supports 7 languages: </a:t>
              </a:r>
              <a:r>
                <a:rPr lang="en-US" sz="2398" dirty="0" err="1">
                  <a:gradFill>
                    <a:gsLst>
                      <a:gs pos="1250">
                        <a:schemeClr val="bg1"/>
                      </a:gs>
                      <a:gs pos="100000">
                        <a:schemeClr val="bg1"/>
                      </a:gs>
                    </a:gsLst>
                    <a:lin ang="5400000" scaled="0"/>
                  </a:gradFill>
                </a:rPr>
                <a:t>en</a:t>
              </a:r>
              <a:r>
                <a:rPr lang="en-US" sz="2398" dirty="0">
                  <a:gradFill>
                    <a:gsLst>
                      <a:gs pos="1250">
                        <a:schemeClr val="bg1"/>
                      </a:gs>
                      <a:gs pos="100000">
                        <a:schemeClr val="bg1"/>
                      </a:gs>
                    </a:gsLst>
                    <a:lin ang="5400000" scaled="0"/>
                  </a:gradFill>
                </a:rPr>
                <a:t>-US, </a:t>
              </a:r>
              <a:r>
                <a:rPr lang="en-US" sz="2398" dirty="0" err="1">
                  <a:gradFill>
                    <a:gsLst>
                      <a:gs pos="1250">
                        <a:schemeClr val="bg1"/>
                      </a:gs>
                      <a:gs pos="100000">
                        <a:schemeClr val="bg1"/>
                      </a:gs>
                    </a:gsLst>
                    <a:lin ang="5400000" scaled="0"/>
                  </a:gradFill>
                </a:rPr>
                <a:t>en</a:t>
              </a:r>
              <a:r>
                <a:rPr lang="en-US" sz="2398" dirty="0">
                  <a:gradFill>
                    <a:gsLst>
                      <a:gs pos="1250">
                        <a:schemeClr val="bg1"/>
                      </a:gs>
                      <a:gs pos="100000">
                        <a:schemeClr val="bg1"/>
                      </a:gs>
                    </a:gsLst>
                    <a:lin ang="5400000" scaled="0"/>
                  </a:gradFill>
                </a:rPr>
                <a:t>-GB, </a:t>
              </a:r>
              <a:r>
                <a:rPr lang="en-US" sz="2398" dirty="0" err="1">
                  <a:gradFill>
                    <a:gsLst>
                      <a:gs pos="1250">
                        <a:schemeClr val="bg1"/>
                      </a:gs>
                      <a:gs pos="100000">
                        <a:schemeClr val="bg1"/>
                      </a:gs>
                    </a:gsLst>
                    <a:lin ang="5400000" scaled="0"/>
                  </a:gradFill>
                </a:rPr>
                <a:t>zh</a:t>
              </a:r>
              <a:r>
                <a:rPr lang="en-US" sz="2398" dirty="0">
                  <a:gradFill>
                    <a:gsLst>
                      <a:gs pos="1250">
                        <a:schemeClr val="bg1"/>
                      </a:gs>
                      <a:gs pos="100000">
                        <a:schemeClr val="bg1"/>
                      </a:gs>
                    </a:gsLst>
                    <a:lin ang="5400000" scaled="0"/>
                  </a:gradFill>
                </a:rPr>
                <a:t>-CN, it-IT, </a:t>
              </a:r>
              <a:r>
                <a:rPr lang="en-US" sz="2398" dirty="0" err="1">
                  <a:gradFill>
                    <a:gsLst>
                      <a:gs pos="1250">
                        <a:schemeClr val="bg1"/>
                      </a:gs>
                      <a:gs pos="100000">
                        <a:schemeClr val="bg1"/>
                      </a:gs>
                    </a:gsLst>
                    <a:lin ang="5400000" scaled="0"/>
                  </a:gradFill>
                </a:rPr>
                <a:t>fr</a:t>
              </a:r>
              <a:r>
                <a:rPr lang="en-US" sz="2398" dirty="0">
                  <a:gradFill>
                    <a:gsLst>
                      <a:gs pos="1250">
                        <a:schemeClr val="bg1"/>
                      </a:gs>
                      <a:gs pos="100000">
                        <a:schemeClr val="bg1"/>
                      </a:gs>
                    </a:gsLst>
                    <a:lin ang="5400000" scaled="0"/>
                  </a:gradFill>
                </a:rPr>
                <a:t>-FR, </a:t>
              </a:r>
              <a:r>
                <a:rPr lang="en-US" sz="2398" dirty="0" err="1">
                  <a:gradFill>
                    <a:gsLst>
                      <a:gs pos="1250">
                        <a:schemeClr val="bg1"/>
                      </a:gs>
                      <a:gs pos="100000">
                        <a:schemeClr val="bg1"/>
                      </a:gs>
                    </a:gsLst>
                    <a:lin ang="5400000" scaled="0"/>
                  </a:gradFill>
                </a:rPr>
                <a:t>es</a:t>
              </a:r>
              <a:r>
                <a:rPr lang="en-US" sz="2398" dirty="0">
                  <a:gradFill>
                    <a:gsLst>
                      <a:gs pos="1250">
                        <a:schemeClr val="bg1"/>
                      </a:gs>
                      <a:gs pos="100000">
                        <a:schemeClr val="bg1"/>
                      </a:gs>
                    </a:gsLst>
                    <a:lin ang="5400000" scaled="0"/>
                  </a:gradFill>
                </a:rPr>
                <a:t>-ES, de-DE </a:t>
              </a:r>
            </a:p>
          </p:txBody>
        </p:sp>
      </p:grpSp>
      <p:grpSp>
        <p:nvGrpSpPr>
          <p:cNvPr id="56" name="Group 55"/>
          <p:cNvGrpSpPr/>
          <p:nvPr/>
        </p:nvGrpSpPr>
        <p:grpSpPr>
          <a:xfrm>
            <a:off x="-25596" y="6248803"/>
            <a:ext cx="12425017" cy="753368"/>
            <a:chOff x="-1" y="6251396"/>
            <a:chExt cx="12436475" cy="754063"/>
          </a:xfrm>
          <a:solidFill>
            <a:schemeClr val="accent2"/>
          </a:solidFill>
        </p:grpSpPr>
        <p:sp>
          <p:nvSpPr>
            <p:cNvPr id="58" name="Flowchart: Process 4"/>
            <p:cNvSpPr/>
            <p:nvPr/>
          </p:nvSpPr>
          <p:spPr bwMode="auto">
            <a:xfrm>
              <a:off x="-1" y="6251396"/>
              <a:ext cx="12436475" cy="754063"/>
            </a:xfrm>
            <a:prstGeom prst="flowChartProcess">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bg1"/>
                    </a:gs>
                    <a:gs pos="100000">
                      <a:schemeClr val="bg1"/>
                    </a:gs>
                  </a:gsLst>
                  <a:lin ang="5400000" scaled="0"/>
                </a:gradFill>
                <a:ea typeface="Segoe UI" pitchFamily="34" charset="0"/>
                <a:cs typeface="Segoe UI" pitchFamily="34" charset="0"/>
              </a:endParaRPr>
            </a:p>
          </p:txBody>
        </p:sp>
        <p:sp>
          <p:nvSpPr>
            <p:cNvPr id="61" name="Text Placeholder 1"/>
            <p:cNvSpPr txBox="1">
              <a:spLocks/>
            </p:cNvSpPr>
            <p:nvPr/>
          </p:nvSpPr>
          <p:spPr>
            <a:xfrm>
              <a:off x="325982" y="6259213"/>
              <a:ext cx="11704638" cy="523781"/>
            </a:xfrm>
            <a:prstGeom prst="rect">
              <a:avLst/>
            </a:prstGeom>
            <a:grpFill/>
          </p:spPr>
          <p:txBody>
            <a:bodyPr vert="horz" wrap="square" lIns="146170" tIns="91356" rIns="146170" bIns="913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1993">
                <a:spcAft>
                  <a:spcPts val="600"/>
                </a:spcAft>
                <a:buNone/>
                <a:defRPr/>
              </a:pPr>
              <a:r>
                <a:rPr lang="en-US" sz="2398" dirty="0">
                  <a:gradFill>
                    <a:gsLst>
                      <a:gs pos="1250">
                        <a:schemeClr val="bg1"/>
                      </a:gs>
                      <a:gs pos="100000">
                        <a:schemeClr val="bg1"/>
                      </a:gs>
                    </a:gsLst>
                    <a:lin ang="5400000" scaled="0"/>
                  </a:gradFill>
                </a:rPr>
                <a:t>Same technology that supports Microsoft offerings of Xbox, Windows, and Cortana</a:t>
              </a:r>
            </a:p>
          </p:txBody>
        </p:sp>
      </p:grpSp>
      <p:sp>
        <p:nvSpPr>
          <p:cNvPr id="64"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grpSp>
        <p:nvGrpSpPr>
          <p:cNvPr id="65" name="Group 64"/>
          <p:cNvGrpSpPr/>
          <p:nvPr/>
        </p:nvGrpSpPr>
        <p:grpSpPr>
          <a:xfrm>
            <a:off x="222078" y="472375"/>
            <a:ext cx="781750" cy="594960"/>
            <a:chOff x="4543910" y="2378075"/>
            <a:chExt cx="1076325" cy="819150"/>
          </a:xfrm>
        </p:grpSpPr>
        <p:sp>
          <p:nvSpPr>
            <p:cNvPr id="66"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7"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8"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69"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70"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554593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nodeType="withEffect">
                                  <p:stCondLst>
                                    <p:cond delay="0"/>
                                  </p:stCondLst>
                                  <p:childTnLst>
                                    <p:animMotion origin="layout" path="M 0.01519 0.00046 L 3.41077E-6 -3.81298E-6 " pathEditMode="relative" rAng="0" ptsTypes="AA">
                                      <p:cBhvr>
                                        <p:cTn id="9" dur="500" fill="hold"/>
                                        <p:tgtEl>
                                          <p:spTgt spid="10"/>
                                        </p:tgtEl>
                                        <p:attrNameLst>
                                          <p:attrName>ppt_x</p:attrName>
                                          <p:attrName>ppt_y</p:attrName>
                                        </p:attrNameLst>
                                      </p:cBhvr>
                                      <p:rCtr x="-766" y="-23"/>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42" presetClass="path" presetSubtype="0" decel="100000" fill="hold" nodeType="withEffect">
                                  <p:stCondLst>
                                    <p:cond delay="0"/>
                                  </p:stCondLst>
                                  <p:childTnLst>
                                    <p:animMotion origin="layout" path="M 0.01519 0.00045 L 2.30023E-6 2.46482E-6 " pathEditMode="relative" rAng="0" ptsTypes="AA">
                                      <p:cBhvr>
                                        <p:cTn id="15" dur="500" fill="hold"/>
                                        <p:tgtEl>
                                          <p:spTgt spid="14"/>
                                        </p:tgtEl>
                                        <p:attrNameLst>
                                          <p:attrName>ppt_x</p:attrName>
                                          <p:attrName>ppt_y</p:attrName>
                                        </p:attrNameLst>
                                      </p:cBhvr>
                                      <p:rCtr x="-76600" y="-230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42" presetClass="path" presetSubtype="0" decel="100000" fill="hold" nodeType="withEffect">
                                  <p:stCondLst>
                                    <p:cond delay="0"/>
                                  </p:stCondLst>
                                  <p:childTnLst>
                                    <p:animMotion origin="layout" path="M 0.01519 0.00045 L 2.30023E-6 2.46482E-6 " pathEditMode="relative" rAng="0" ptsTypes="AA">
                                      <p:cBhvr>
                                        <p:cTn id="21" dur="500" fill="hold"/>
                                        <p:tgtEl>
                                          <p:spTgt spid="21"/>
                                        </p:tgtEl>
                                        <p:attrNameLst>
                                          <p:attrName>ppt_x</p:attrName>
                                          <p:attrName>ppt_y</p:attrName>
                                        </p:attrNameLst>
                                      </p:cBhvr>
                                      <p:rCtr x="-76600" y="-2300"/>
                                    </p:animMotion>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42" presetClass="path" presetSubtype="0" decel="100000" fill="hold" nodeType="withEffect">
                                  <p:stCondLst>
                                    <p:cond delay="0"/>
                                  </p:stCondLst>
                                  <p:childTnLst>
                                    <p:animMotion origin="layout" path="M 0.01519 0.00045 L 2.30023E-6 2.46482E-6 " pathEditMode="relative" rAng="0" ptsTypes="AA">
                                      <p:cBhvr>
                                        <p:cTn id="27" dur="500" fill="hold"/>
                                        <p:tgtEl>
                                          <p:spTgt spid="28"/>
                                        </p:tgtEl>
                                        <p:attrNameLst>
                                          <p:attrName>ppt_x</p:attrName>
                                          <p:attrName>ppt_y</p:attrName>
                                        </p:attrNameLst>
                                      </p:cBhvr>
                                      <p:rCtr x="-76600" y="-2300"/>
                                    </p:animMotion>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42" presetClass="path" presetSubtype="0" decel="100000" fill="hold" nodeType="withEffect">
                                  <p:stCondLst>
                                    <p:cond delay="0"/>
                                  </p:stCondLst>
                                  <p:childTnLst>
                                    <p:animMotion origin="layout" path="M 0.01519 0.00045 L 2.30023E-6 2.46482E-6 " pathEditMode="relative" rAng="0" ptsTypes="AA">
                                      <p:cBhvr>
                                        <p:cTn id="33" dur="500" fill="hold"/>
                                        <p:tgtEl>
                                          <p:spTgt spid="35"/>
                                        </p:tgtEl>
                                        <p:attrNameLst>
                                          <p:attrName>ppt_x</p:attrName>
                                          <p:attrName>ppt_y</p:attrName>
                                        </p:attrNameLst>
                                      </p:cBhvr>
                                      <p:rCtr x="-76600" y="-2300"/>
                                    </p:animMotion>
                                  </p:childTnLst>
                                </p:cTn>
                              </p:par>
                            </p:childTnLst>
                          </p:cTn>
                        </p:par>
                        <p:par>
                          <p:cTn id="34" fill="hold">
                            <p:stCondLst>
                              <p:cond delay="2500"/>
                            </p:stCondLst>
                            <p:childTnLst>
                              <p:par>
                                <p:cTn id="35" presetID="10" presetClass="entr" presetSubtype="0" fill="hold"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par>
                                <p:cTn id="38" presetID="42" presetClass="path" presetSubtype="0" decel="100000" fill="hold" nodeType="withEffect">
                                  <p:stCondLst>
                                    <p:cond delay="0"/>
                                  </p:stCondLst>
                                  <p:childTnLst>
                                    <p:animMotion origin="layout" path="M 0.01519 0.00045 L 2.30023E-6 2.46482E-6 " pathEditMode="relative" rAng="0" ptsTypes="AA">
                                      <p:cBhvr>
                                        <p:cTn id="39" dur="500" fill="hold"/>
                                        <p:tgtEl>
                                          <p:spTgt spid="42"/>
                                        </p:tgtEl>
                                        <p:attrNameLst>
                                          <p:attrName>ppt_x</p:attrName>
                                          <p:attrName>ppt_y</p:attrName>
                                        </p:attrNameLst>
                                      </p:cBhvr>
                                      <p:rCtr x="-76600" y="-2300"/>
                                    </p:animMotion>
                                  </p:childTnLst>
                                </p:cTn>
                              </p:par>
                            </p:childTnLst>
                          </p:cTn>
                        </p:par>
                        <p:par>
                          <p:cTn id="40" fill="hold">
                            <p:stCondLst>
                              <p:cond delay="3000"/>
                            </p:stCondLst>
                            <p:childTnLst>
                              <p:par>
                                <p:cTn id="41" presetID="10" presetClass="entr" presetSubtype="0" fill="hold" nodeType="after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nodeType="withEffect">
                                  <p:stCondLst>
                                    <p:cond delay="0"/>
                                  </p:stCondLst>
                                  <p:childTnLst>
                                    <p:animMotion origin="layout" path="M 0.01519 0.00045 L 2.30023E-6 2.46482E-6 " pathEditMode="relative" rAng="0" ptsTypes="AA">
                                      <p:cBhvr>
                                        <p:cTn id="45" dur="500" fill="hold"/>
                                        <p:tgtEl>
                                          <p:spTgt spid="49"/>
                                        </p:tgtEl>
                                        <p:attrNameLst>
                                          <p:attrName>ppt_x</p:attrName>
                                          <p:attrName>ppt_y</p:attrName>
                                        </p:attrNameLst>
                                      </p:cBhvr>
                                      <p:rCtr x="-76600" y="-2300"/>
                                    </p:animMotion>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fade">
                                      <p:cBhvr>
                                        <p:cTn id="5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668367" y="2121222"/>
          <a:ext cx="8963143" cy="1406443"/>
        </p:xfrm>
        <a:graphic>
          <a:graphicData uri="http://schemas.openxmlformats.org/drawingml/2006/table">
            <a:tbl>
              <a:tblPr firstRow="1" bandRow="1">
                <a:tableStyleId>{10A1B5D5-9B99-4C35-A422-299274C87663}</a:tableStyleId>
              </a:tblPr>
              <a:tblGrid>
                <a:gridCol w="2531738">
                  <a:extLst>
                    <a:ext uri="{9D8B030D-6E8A-4147-A177-3AD203B41FA5}">
                      <a16:colId xmlns:a16="http://schemas.microsoft.com/office/drawing/2014/main" val="20000"/>
                    </a:ext>
                  </a:extLst>
                </a:gridCol>
                <a:gridCol w="2092716">
                  <a:extLst>
                    <a:ext uri="{9D8B030D-6E8A-4147-A177-3AD203B41FA5}">
                      <a16:colId xmlns:a16="http://schemas.microsoft.com/office/drawing/2014/main" val="20001"/>
                    </a:ext>
                  </a:extLst>
                </a:gridCol>
                <a:gridCol w="4338689">
                  <a:extLst>
                    <a:ext uri="{9D8B030D-6E8A-4147-A177-3AD203B41FA5}">
                      <a16:colId xmlns:a16="http://schemas.microsoft.com/office/drawing/2014/main" val="20002"/>
                    </a:ext>
                  </a:extLst>
                </a:gridCol>
              </a:tblGrid>
              <a:tr h="433131">
                <a:tc>
                  <a:txBody>
                    <a:bodyPr/>
                    <a:lstStyle/>
                    <a:p>
                      <a:pPr algn="r"/>
                      <a:r>
                        <a:rPr lang="en-US" sz="1600" b="0" dirty="0">
                          <a:gradFill>
                            <a:gsLst>
                              <a:gs pos="1250">
                                <a:schemeClr val="bg1"/>
                              </a:gs>
                              <a:gs pos="100000">
                                <a:schemeClr val="bg1"/>
                              </a:gs>
                            </a:gsLst>
                            <a:lin ang="5400000" scaled="0"/>
                          </a:gradFill>
                        </a:rPr>
                        <a:t>Duration of Audio</a:t>
                      </a:r>
                    </a:p>
                  </a:txBody>
                  <a:tcPr marL="78777" marR="78777" marT="0" marB="0" anchor="ctr">
                    <a:lnL w="12700" cmpd="sng">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15 seconds</a:t>
                      </a:r>
                    </a:p>
                  </a:txBody>
                  <a:tcPr marL="274067" marR="78777" marT="0" marB="0" anchor="ctr">
                    <a:lnL>
                      <a:noFill/>
                    </a:lnL>
                    <a:lnR>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&lt; 2 minutes</a:t>
                      </a:r>
                    </a:p>
                  </a:txBody>
                  <a:tcPr marL="182711" marR="78777" marT="0" marB="0" anchor="ctr">
                    <a:lnL>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86656">
                <a:tc>
                  <a:txBody>
                    <a:bodyPr/>
                    <a:lstStyle/>
                    <a:p>
                      <a:pPr algn="r"/>
                      <a:r>
                        <a:rPr lang="en-US" sz="1600" b="0" dirty="0">
                          <a:gradFill>
                            <a:gsLst>
                              <a:gs pos="1250">
                                <a:schemeClr val="bg1"/>
                              </a:gs>
                              <a:gs pos="100000">
                                <a:schemeClr val="bg1"/>
                              </a:gs>
                            </a:gsLst>
                            <a:lin ang="5400000" scaled="0"/>
                          </a:gradFill>
                        </a:rPr>
                        <a:t>Final Result</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n-best choice</a:t>
                      </a:r>
                    </a:p>
                  </a:txBody>
                  <a:tcPr marL="274067" marR="78777" marT="0" marB="0" anchor="ctr">
                    <a:lnL>
                      <a:noFill/>
                    </a:lnL>
                    <a:lnR>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Best choice, delivered at sentence pauses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86656">
                <a:tc>
                  <a:txBody>
                    <a:bodyPr/>
                    <a:lstStyle/>
                    <a:p>
                      <a:pPr algn="r"/>
                      <a:r>
                        <a:rPr lang="en-US" sz="1600" b="0" dirty="0">
                          <a:gradFill>
                            <a:gsLst>
                              <a:gs pos="1250">
                                <a:schemeClr val="bg1"/>
                              </a:gs>
                              <a:gs pos="100000">
                                <a:schemeClr val="bg1"/>
                              </a:gs>
                            </a:gsLst>
                            <a:lin ang="5400000" scaled="0"/>
                          </a:gradFill>
                        </a:rPr>
                        <a:t>Partial Results</a:t>
                      </a:r>
                    </a:p>
                  </a:txBody>
                  <a:tcPr marL="78777" marR="78777" marT="0" marB="0" anchor="ctr">
                    <a:lnL w="12700" cmpd="sng">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274067" marR="78777" marT="0" marB="0" anchor="ctr">
                    <a:lnL>
                      <a:noFill/>
                    </a:lnL>
                    <a:lnR>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600" b="0" dirty="0">
                          <a:gradFill>
                            <a:gsLst>
                              <a:gs pos="1250">
                                <a:schemeClr val="bg1"/>
                              </a:gs>
                              <a:gs pos="100000">
                                <a:schemeClr val="bg1"/>
                              </a:gs>
                            </a:gsLst>
                            <a:lin ang="5400000" scaled="0"/>
                          </a:gradFill>
                        </a:rPr>
                        <a:t>Yes</a:t>
                      </a:r>
                    </a:p>
                  </a:txBody>
                  <a:tcPr marL="182711" marR="78777" marT="0" marB="0" anchor="ctr">
                    <a:lnL>
                      <a:noFill/>
                    </a:lnL>
                    <a:lnR w="12700" cmpd="sng">
                      <a:noFill/>
                    </a:lnR>
                    <a:lnT w="3175"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7" name="Group 6"/>
          <p:cNvGrpSpPr/>
          <p:nvPr/>
        </p:nvGrpSpPr>
        <p:grpSpPr>
          <a:xfrm>
            <a:off x="5617" y="4118951"/>
            <a:ext cx="12771509" cy="2740673"/>
            <a:chOff x="0" y="3954463"/>
            <a:chExt cx="12783288" cy="2743200"/>
          </a:xfrm>
        </p:grpSpPr>
        <p:sp>
          <p:nvSpPr>
            <p:cNvPr id="8" name="Rectangle 7"/>
            <p:cNvSpPr/>
            <p:nvPr/>
          </p:nvSpPr>
          <p:spPr bwMode="auto">
            <a:xfrm>
              <a:off x="0" y="3954463"/>
              <a:ext cx="12197623" cy="2743200"/>
            </a:xfrm>
            <a:prstGeom prst="rect">
              <a:avLst/>
            </a:prstGeom>
            <a:solidFill>
              <a:schemeClr val="bg1">
                <a:alpha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dirty="0">
                <a:gradFill>
                  <a:gsLst>
                    <a:gs pos="1250">
                      <a:schemeClr val="tx1"/>
                    </a:gs>
                    <a:gs pos="100000">
                      <a:schemeClr val="tx1"/>
                    </a:gs>
                  </a:gsLst>
                  <a:lin ang="5400000" scaled="0"/>
                </a:gradFill>
              </a:endParaRPr>
            </a:p>
          </p:txBody>
        </p:sp>
        <p:sp>
          <p:nvSpPr>
            <p:cNvPr id="9" name="TextBox 7"/>
            <p:cNvSpPr txBox="1"/>
            <p:nvPr/>
          </p:nvSpPr>
          <p:spPr>
            <a:xfrm>
              <a:off x="5433163" y="4353414"/>
              <a:ext cx="7350125" cy="1779752"/>
            </a:xfrm>
            <a:prstGeom prst="rect">
              <a:avLst/>
            </a:prstGeom>
            <a:noFill/>
          </p:spPr>
          <p:txBody>
            <a:bodyPr wrap="square" lIns="182711" tIns="146170" rIns="182711" bIns="146170" rtlCol="0">
              <a:spAutoFit/>
            </a:bodyPr>
            <a:lstStyle/>
            <a:p>
              <a:pPr defTabSz="913490">
                <a:defRPr/>
              </a:pPr>
              <a:r>
                <a:rPr lang="en-US" sz="1799" kern="0" dirty="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Final N-BEST Results *********</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[0] Confidence=Normal Text="450 six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[1] Confidence=Normal Text="For 50 six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[2] Confidence=Normal Text="456th St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[3] Confidence=Normal Text="450 six St in San Francisco."</a:t>
              </a:r>
            </a:p>
            <a:p>
              <a:pPr defTabSz="913490">
                <a:defRPr/>
              </a:pPr>
              <a:r>
                <a:rPr lang="en-US" sz="1568" kern="0" dirty="0">
                  <a:gradFill>
                    <a:gsLst>
                      <a:gs pos="1250">
                        <a:schemeClr val="tx1"/>
                      </a:gs>
                      <a:gs pos="100000">
                        <a:schemeClr val="tx1"/>
                      </a:gs>
                    </a:gsLst>
                    <a:lin ang="5400000" scaled="0"/>
                  </a:gradFill>
                  <a:latin typeface="Consolas" panose="020B0609020204030204" pitchFamily="49" charset="0"/>
                  <a:cs typeface="Segoe UI" panose="020B0502040204020203" pitchFamily="34" charset="0"/>
                </a:rPr>
                <a:t>[4] Confidence=Normal Text="456 St San Francisco."</a:t>
              </a:r>
            </a:p>
          </p:txBody>
        </p:sp>
      </p:grpSp>
      <p:sp>
        <p:nvSpPr>
          <p:cNvPr id="14" name="Chevron 13"/>
          <p:cNvSpPr/>
          <p:nvPr/>
        </p:nvSpPr>
        <p:spPr bwMode="auto">
          <a:xfrm>
            <a:off x="4227089" y="4118951"/>
            <a:ext cx="1370336" cy="274067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defTabSz="913490">
              <a:defRPr/>
            </a:pPr>
            <a:endParaRPr lang="en-US" sz="1399" kern="0" dirty="0">
              <a:solidFill>
                <a:srgbClr val="FFFFFF"/>
              </a:solidFill>
            </a:endParaRPr>
          </a:p>
        </p:txBody>
      </p:sp>
      <p:grpSp>
        <p:nvGrpSpPr>
          <p:cNvPr id="15" name="Group 14"/>
          <p:cNvGrpSpPr/>
          <p:nvPr/>
        </p:nvGrpSpPr>
        <p:grpSpPr>
          <a:xfrm>
            <a:off x="1668367" y="1638527"/>
            <a:ext cx="8963143" cy="405950"/>
            <a:chOff x="2597131" y="1599624"/>
            <a:chExt cx="8971409" cy="406323"/>
          </a:xfrm>
        </p:grpSpPr>
        <p:cxnSp>
          <p:nvCxnSpPr>
            <p:cNvPr id="16" name="Straight Connector 15"/>
            <p:cNvCxnSpPr/>
            <p:nvPr/>
          </p:nvCxnSpPr>
          <p:spPr>
            <a:xfrm>
              <a:off x="2597131" y="2005947"/>
              <a:ext cx="8971409"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97633" y="1599624"/>
              <a:ext cx="1402483" cy="398391"/>
            </a:xfrm>
            <a:prstGeom prst="rect">
              <a:avLst/>
            </a:prstGeom>
          </p:spPr>
          <p:txBody>
            <a:bodyPr wrap="none">
              <a:spAutoFit/>
            </a:bodyPr>
            <a:lstStyle/>
            <a:p>
              <a:pPr defTabSz="913490">
                <a:defRPr/>
              </a:pPr>
              <a:r>
                <a:rPr lang="en-US" sz="19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Short form</a:t>
              </a:r>
            </a:p>
          </p:txBody>
        </p:sp>
        <p:sp>
          <p:nvSpPr>
            <p:cNvPr id="18" name="Rectangle 17"/>
            <p:cNvSpPr/>
            <p:nvPr/>
          </p:nvSpPr>
          <p:spPr>
            <a:xfrm>
              <a:off x="7319006" y="1599624"/>
              <a:ext cx="1361613" cy="398391"/>
            </a:xfrm>
            <a:prstGeom prst="rect">
              <a:avLst/>
            </a:prstGeom>
          </p:spPr>
          <p:txBody>
            <a:bodyPr wrap="none">
              <a:spAutoFit/>
            </a:bodyPr>
            <a:lstStyle/>
            <a:p>
              <a:pPr defTabSz="913490">
                <a:defRPr/>
              </a:pPr>
              <a:r>
                <a:rPr lang="en-US" sz="1999" kern="0" dirty="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Long form</a:t>
              </a:r>
            </a:p>
          </p:txBody>
        </p:sp>
      </p:grpSp>
      <p:grpSp>
        <p:nvGrpSpPr>
          <p:cNvPr id="19" name="Group 18"/>
          <p:cNvGrpSpPr/>
          <p:nvPr/>
        </p:nvGrpSpPr>
        <p:grpSpPr>
          <a:xfrm>
            <a:off x="5616" y="4118951"/>
            <a:ext cx="5146691" cy="2740673"/>
            <a:chOff x="-1" y="3954463"/>
            <a:chExt cx="5151437" cy="2743200"/>
          </a:xfrm>
        </p:grpSpPr>
        <p:grpSp>
          <p:nvGrpSpPr>
            <p:cNvPr id="20" name="Group 19"/>
            <p:cNvGrpSpPr/>
            <p:nvPr/>
          </p:nvGrpSpPr>
          <p:grpSpPr>
            <a:xfrm>
              <a:off x="-1" y="3954463"/>
              <a:ext cx="5151437" cy="2743200"/>
              <a:chOff x="-1" y="3954463"/>
              <a:chExt cx="5151437" cy="2743200"/>
            </a:xfrm>
          </p:grpSpPr>
          <p:sp>
            <p:nvSpPr>
              <p:cNvPr id="22" name="Pentagon 21"/>
              <p:cNvSpPr/>
              <p:nvPr/>
            </p:nvSpPr>
            <p:spPr bwMode="auto">
              <a:xfrm>
                <a:off x="-1" y="3954463"/>
                <a:ext cx="5151437" cy="2743200"/>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23" name="Oval Callout 6"/>
              <p:cNvSpPr/>
              <p:nvPr/>
            </p:nvSpPr>
            <p:spPr bwMode="auto">
              <a:xfrm>
                <a:off x="1570037" y="4299347"/>
                <a:ext cx="2609563" cy="1139032"/>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1477">
                  <a:lnSpc>
                    <a:spcPts val="2398"/>
                  </a:lnSpc>
                  <a:defRPr/>
                </a:pP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450 6</a:t>
                </a:r>
                <a:r>
                  <a:rPr lang="en-US" sz="2398" kern="0" baseline="3000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th</a:t>
                </a: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 St. </a:t>
                </a:r>
                <a:b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2398" kern="0" dirty="0">
                    <a:gradFill>
                      <a:gsLst>
                        <a:gs pos="1250">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San Francisco</a:t>
                </a:r>
              </a:p>
            </p:txBody>
          </p:sp>
        </p:grpSp>
        <p:sp>
          <p:nvSpPr>
            <p:cNvPr id="21" name="Freeform 20"/>
            <p:cNvSpPr>
              <a:spLocks noChangeAspect="1"/>
            </p:cNvSpPr>
            <p:nvPr/>
          </p:nvSpPr>
          <p:spPr bwMode="auto">
            <a:xfrm>
              <a:off x="274638"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algn="just" defTabSz="913453">
                <a:defRPr/>
              </a:pPr>
              <a:endParaRPr lang="en-US" sz="1799" kern="0">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27"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8" name="Group 27"/>
          <p:cNvGrpSpPr/>
          <p:nvPr/>
        </p:nvGrpSpPr>
        <p:grpSpPr>
          <a:xfrm>
            <a:off x="222078" y="472375"/>
            <a:ext cx="781750" cy="594960"/>
            <a:chOff x="4543910" y="2378075"/>
            <a:chExt cx="1076325" cy="819150"/>
          </a:xfrm>
        </p:grpSpPr>
        <p:sp>
          <p:nvSpPr>
            <p:cNvPr id="2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5"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recognition</a:t>
            </a:r>
          </a:p>
        </p:txBody>
      </p:sp>
      <p:cxnSp>
        <p:nvCxnSpPr>
          <p:cNvPr id="36" name="Straight Connector 35"/>
          <p:cNvCxnSpPr/>
          <p:nvPr/>
        </p:nvCxnSpPr>
        <p:spPr>
          <a:xfrm>
            <a:off x="4281957" y="1671303"/>
            <a:ext cx="0" cy="1772757"/>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566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0"/>
                                  </p:stCondLst>
                                  <p:childTnLst>
                                    <p:animMotion origin="layout" path="M -1.07157E-6 -5.40172E-7 L -1.07157E-6 0.00023 " pathEditMode="relative" rAng="0" ptsTypes="AA">
                                      <p:cBhvr>
                                        <p:cTn id="22" dur="500" fill="hold"/>
                                        <p:tgtEl>
                                          <p:spTgt spid="15"/>
                                        </p:tgtEl>
                                        <p:attrNameLst>
                                          <p:attrName>ppt_x</p:attrName>
                                          <p:attrName>ppt_y</p:attrName>
                                        </p:attrNameLst>
                                      </p:cBhvr>
                                      <p:rCtr x="0" y="0"/>
                                    </p:animMotion>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grpSp>
        <p:nvGrpSpPr>
          <p:cNvPr id="4" name="Group 3"/>
          <p:cNvGrpSpPr/>
          <p:nvPr/>
        </p:nvGrpSpPr>
        <p:grpSpPr>
          <a:xfrm>
            <a:off x="5619" y="3975753"/>
            <a:ext cx="12181630" cy="2892933"/>
            <a:chOff x="1" y="3802062"/>
            <a:chExt cx="12192863" cy="2895601"/>
          </a:xfrm>
        </p:grpSpPr>
        <p:sp>
          <p:nvSpPr>
            <p:cNvPr id="5" name="Rectangle 4"/>
            <p:cNvSpPr/>
            <p:nvPr/>
          </p:nvSpPr>
          <p:spPr bwMode="auto">
            <a:xfrm>
              <a:off x="1" y="3802062"/>
              <a:ext cx="12192863" cy="2895601"/>
            </a:xfrm>
            <a:prstGeom prst="rect">
              <a:avLst/>
            </a:prstGeom>
            <a:solidFill>
              <a:schemeClr val="accent2"/>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dirty="0">
                <a:solidFill>
                  <a:srgbClr val="404040"/>
                </a:solidFill>
              </a:endParaRPr>
            </a:p>
          </p:txBody>
        </p:sp>
        <p:sp>
          <p:nvSpPr>
            <p:cNvPr id="6" name="Oval Callout 6"/>
            <p:cNvSpPr/>
            <p:nvPr/>
          </p:nvSpPr>
          <p:spPr bwMode="auto">
            <a:xfrm>
              <a:off x="9023042" y="4106862"/>
              <a:ext cx="3050553" cy="1676401"/>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31477">
                <a:lnSpc>
                  <a:spcPts val="2398"/>
                </a:lnSpc>
                <a:defRPr/>
              </a:pPr>
              <a:r>
                <a:rPr lang="en-US" sz="2398" kern="0" dirty="0">
                  <a:gradFill>
                    <a:gsLst>
                      <a:gs pos="0">
                        <a:srgbClr val="404040"/>
                      </a:gs>
                      <a:gs pos="100000">
                        <a:srgbClr val="404040"/>
                      </a:gs>
                    </a:gsLst>
                    <a:lin ang="5400000" scaled="0"/>
                  </a:gradFill>
                  <a:ea typeface="Segoe UI" pitchFamily="34" charset="0"/>
                  <a:cs typeface="Segoe UI" pitchFamily="34" charset="0"/>
                </a:rPr>
                <a:t>Synthesize audio from text, to speak to your users</a:t>
              </a:r>
            </a:p>
          </p:txBody>
        </p:sp>
        <p:sp>
          <p:nvSpPr>
            <p:cNvPr id="7" name="Freeform 6"/>
            <p:cNvSpPr>
              <a:spLocks noChangeAspect="1"/>
            </p:cNvSpPr>
            <p:nvPr/>
          </p:nvSpPr>
          <p:spPr bwMode="auto">
            <a:xfrm>
              <a:off x="7872841" y="5024631"/>
              <a:ext cx="1593244" cy="1673032"/>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91356" tIns="45677" rIns="91356" bIns="45677" numCol="1" anchor="t" anchorCtr="0" compatLnSpc="1">
              <a:prstTxWarp prst="textNoShape">
                <a:avLst/>
              </a:prstTxWarp>
            </a:bodyPr>
            <a:lstStyle/>
            <a:p>
              <a:pPr algn="just" defTabSz="913453">
                <a:defRPr/>
              </a:pPr>
              <a:endParaRPr lang="en-US" sz="1799" kern="0">
                <a:solidFill>
                  <a:srgbClr val="FFFFFF"/>
                </a:solidFill>
              </a:endParaRPr>
            </a:p>
          </p:txBody>
        </p:sp>
      </p:grpSp>
      <p:grpSp>
        <p:nvGrpSpPr>
          <p:cNvPr id="9" name="Group 8"/>
          <p:cNvGrpSpPr/>
          <p:nvPr/>
        </p:nvGrpSpPr>
        <p:grpSpPr>
          <a:xfrm>
            <a:off x="4256615" y="1570949"/>
            <a:ext cx="6934736" cy="1763981"/>
            <a:chOff x="4254916" y="1569236"/>
            <a:chExt cx="6941131" cy="1765608"/>
          </a:xfrm>
        </p:grpSpPr>
        <p:sp>
          <p:nvSpPr>
            <p:cNvPr id="10" name="Rectangle 9"/>
            <p:cNvSpPr/>
            <p:nvPr/>
          </p:nvSpPr>
          <p:spPr>
            <a:xfrm>
              <a:off x="4254916" y="1569236"/>
              <a:ext cx="6941131" cy="53181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Synthesize audio from text via POST request</a:t>
              </a:r>
            </a:p>
          </p:txBody>
        </p:sp>
        <p:sp>
          <p:nvSpPr>
            <p:cNvPr id="11" name="Rectangle 10"/>
            <p:cNvSpPr/>
            <p:nvPr/>
          </p:nvSpPr>
          <p:spPr>
            <a:xfrm>
              <a:off x="4254916" y="2190349"/>
              <a:ext cx="5834674" cy="53181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Maximum audio return of 15 seconds</a:t>
              </a:r>
            </a:p>
          </p:txBody>
        </p:sp>
        <p:sp>
          <p:nvSpPr>
            <p:cNvPr id="12" name="Rectangle 11"/>
            <p:cNvSpPr/>
            <p:nvPr/>
          </p:nvSpPr>
          <p:spPr>
            <a:xfrm>
              <a:off x="4254916" y="2811462"/>
              <a:ext cx="3767643" cy="523382"/>
            </a:xfrm>
            <a:prstGeom prst="rect">
              <a:avLst/>
            </a:prstGeom>
          </p:spPr>
          <p:txBody>
            <a:bodyPr wrap="none">
              <a:spAutoFit/>
            </a:bodyPr>
            <a:lstStyle/>
            <a:p>
              <a:pPr defTabSz="913490">
                <a:defRPr/>
              </a:pPr>
              <a:r>
                <a:rPr lang="en-US" sz="2798" kern="0" dirty="0">
                  <a:gradFill>
                    <a:gsLst>
                      <a:gs pos="1250">
                        <a:schemeClr val="bg1"/>
                      </a:gs>
                      <a:gs pos="100000">
                        <a:schemeClr val="bg1"/>
                      </a:gs>
                    </a:gsLst>
                    <a:lin ang="5400000" scaled="0"/>
                  </a:gradFill>
                  <a:latin typeface="Segoe UI Light"/>
                </a:rPr>
                <a:t>17 languages supported</a:t>
              </a:r>
            </a:p>
          </p:txBody>
        </p:sp>
      </p:grpSp>
      <p:grpSp>
        <p:nvGrpSpPr>
          <p:cNvPr id="17" name="Group 16"/>
          <p:cNvGrpSpPr/>
          <p:nvPr/>
        </p:nvGrpSpPr>
        <p:grpSpPr>
          <a:xfrm>
            <a:off x="5617" y="3903250"/>
            <a:ext cx="7686161" cy="2965436"/>
            <a:chOff x="-1" y="3729492"/>
            <a:chExt cx="7693249" cy="2968171"/>
          </a:xfrm>
        </p:grpSpPr>
        <p:sp>
          <p:nvSpPr>
            <p:cNvPr id="18" name="Pentagon 17"/>
            <p:cNvSpPr/>
            <p:nvPr/>
          </p:nvSpPr>
          <p:spPr bwMode="auto">
            <a:xfrm>
              <a:off x="-1" y="3802062"/>
              <a:ext cx="7437438" cy="2895601"/>
            </a:xfrm>
            <a:prstGeom prst="homePlate">
              <a:avLst>
                <a:gd name="adj" fmla="val 22388"/>
              </a:avLst>
            </a:prstGeom>
            <a:solidFill>
              <a:schemeClr val="accent4">
                <a:lumMod val="40000"/>
                <a:lumOff val="6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356" tIns="91356" rIns="34263" bIns="34263" rtlCol="0" anchor="b" anchorCtr="0"/>
            <a:lstStyle/>
            <a:p>
              <a:pPr algn="ctr" defTabSz="931477">
                <a:defRPr/>
              </a:pPr>
              <a:endParaRPr lang="en-US" sz="799" kern="0" dirty="0">
                <a:gradFill>
                  <a:gsLst>
                    <a:gs pos="0">
                      <a:srgbClr val="FFFFFF"/>
                    </a:gs>
                    <a:gs pos="100000">
                      <a:srgbClr val="FFFFFF"/>
                    </a:gs>
                  </a:gsLst>
                  <a:lin ang="5400000" scaled="0"/>
                </a:gradFill>
                <a:ea typeface="Segoe UI" pitchFamily="34" charset="0"/>
                <a:cs typeface="Segoe UI" pitchFamily="34" charset="0"/>
              </a:endParaRPr>
            </a:p>
          </p:txBody>
        </p:sp>
        <p:sp>
          <p:nvSpPr>
            <p:cNvPr id="19" name="TextBox 7"/>
            <p:cNvSpPr txBox="1"/>
            <p:nvPr/>
          </p:nvSpPr>
          <p:spPr>
            <a:xfrm>
              <a:off x="343124" y="3729492"/>
              <a:ext cx="7350124" cy="2788811"/>
            </a:xfrm>
            <a:prstGeom prst="rect">
              <a:avLst/>
            </a:prstGeom>
            <a:noFill/>
          </p:spPr>
          <p:txBody>
            <a:bodyPr wrap="square" lIns="182711" tIns="146170" rIns="182711" bIns="146170" rtlCol="0">
              <a:spAutoFit/>
            </a:bodyPr>
            <a:lstStyle/>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&lt;speak version="1.0"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xmlns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="http://www.w3.org/2001/10/synthesis"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xmlns:mstts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="http://www.w3.org/2001/mstts"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xml:lang</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en</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-US"&gt;</a:t>
              </a:r>
            </a:p>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&lt;voice name="Microsoft Server Speech Text to Speech Voice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en</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-US, </a:t>
              </a:r>
              <a:r>
                <a:rPr lang="en-US" sz="1799" kern="0" dirty="0" err="1">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ZiraRUS</a:t>
              </a: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)"&gt;</a:t>
              </a:r>
            </a:p>
            <a:p>
              <a:pPr defTabSz="913490">
                <a:defRPr/>
              </a:pPr>
              <a:endPar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endParaRPr>
            </a:p>
            <a:p>
              <a:pPr defTabSz="913490">
                <a:defRPr/>
              </a:pPr>
              <a:r>
                <a:rPr lang="en-US" sz="1799" b="1"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Synthesize audio from text, to speak to your users.</a:t>
              </a:r>
            </a:p>
            <a:p>
              <a:pPr defTabSz="913490">
                <a:defRPr/>
              </a:pPr>
              <a:r>
                <a:rPr lang="en-US" sz="1799" kern="0" dirty="0">
                  <a:gradFill>
                    <a:gsLst>
                      <a:gs pos="0">
                        <a:srgbClr val="404040"/>
                      </a:gs>
                      <a:gs pos="100000">
                        <a:srgbClr val="404040"/>
                      </a:gs>
                    </a:gsLst>
                    <a:lin ang="5400000" scaled="0"/>
                  </a:gradFill>
                  <a:latin typeface="Consolas" panose="020B0609020204030204" pitchFamily="49" charset="0"/>
                  <a:cs typeface="Consolas" panose="020B0609020204030204" pitchFamily="49" charset="0"/>
                </a:rPr>
                <a:t>&lt;/voice&gt;&lt;/speak&gt;</a:t>
              </a:r>
            </a:p>
          </p:txBody>
        </p:sp>
      </p:grpSp>
      <p:grpSp>
        <p:nvGrpSpPr>
          <p:cNvPr id="20" name="Group 4"/>
          <p:cNvGrpSpPr>
            <a:grpSpLocks noChangeAspect="1"/>
          </p:cNvGrpSpPr>
          <p:nvPr/>
        </p:nvGrpSpPr>
        <p:grpSpPr bwMode="auto">
          <a:xfrm>
            <a:off x="660651" y="1898474"/>
            <a:ext cx="3145385" cy="1319583"/>
            <a:chOff x="2811" y="1739"/>
            <a:chExt cx="2212" cy="928"/>
          </a:xfrm>
        </p:grpSpPr>
        <p:sp>
          <p:nvSpPr>
            <p:cNvPr id="21" name="AutoShape 3"/>
            <p:cNvSpPr>
              <a:spLocks noChangeAspect="1" noChangeArrowheads="1" noTextEdit="1"/>
            </p:cNvSpPr>
            <p:nvPr/>
          </p:nvSpPr>
          <p:spPr bwMode="auto">
            <a:xfrm>
              <a:off x="2811" y="1739"/>
              <a:ext cx="2212"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2" name="Freeform 5"/>
            <p:cNvSpPr>
              <a:spLocks noEditPoints="1"/>
            </p:cNvSpPr>
            <p:nvPr/>
          </p:nvSpPr>
          <p:spPr bwMode="auto">
            <a:xfrm>
              <a:off x="2811" y="1737"/>
              <a:ext cx="2210" cy="933"/>
            </a:xfrm>
            <a:custGeom>
              <a:avLst/>
              <a:gdLst>
                <a:gd name="T0" fmla="*/ 133 w 932"/>
                <a:gd name="T1" fmla="*/ 392 h 392"/>
                <a:gd name="T2" fmla="*/ 255 w 932"/>
                <a:gd name="T3" fmla="*/ 368 h 392"/>
                <a:gd name="T4" fmla="*/ 388 w 932"/>
                <a:gd name="T5" fmla="*/ 368 h 392"/>
                <a:gd name="T6" fmla="*/ 97 w 932"/>
                <a:gd name="T7" fmla="*/ 358 h 392"/>
                <a:gd name="T8" fmla="*/ 219 w 932"/>
                <a:gd name="T9" fmla="*/ 335 h 392"/>
                <a:gd name="T10" fmla="*/ 352 w 932"/>
                <a:gd name="T11" fmla="*/ 335 h 392"/>
                <a:gd name="T12" fmla="*/ 61 w 932"/>
                <a:gd name="T13" fmla="*/ 325 h 392"/>
                <a:gd name="T14" fmla="*/ 182 w 932"/>
                <a:gd name="T15" fmla="*/ 301 h 392"/>
                <a:gd name="T16" fmla="*/ 315 w 932"/>
                <a:gd name="T17" fmla="*/ 301 h 392"/>
                <a:gd name="T18" fmla="*/ 24 w 932"/>
                <a:gd name="T19" fmla="*/ 291 h 392"/>
                <a:gd name="T20" fmla="*/ 146 w 932"/>
                <a:gd name="T21" fmla="*/ 268 h 392"/>
                <a:gd name="T22" fmla="*/ 279 w 932"/>
                <a:gd name="T23" fmla="*/ 268 h 392"/>
                <a:gd name="T24" fmla="*/ 425 w 932"/>
                <a:gd name="T25" fmla="*/ 291 h 392"/>
                <a:gd name="T26" fmla="*/ 109 w 932"/>
                <a:gd name="T27" fmla="*/ 234 h 392"/>
                <a:gd name="T28" fmla="*/ 243 w 932"/>
                <a:gd name="T29" fmla="*/ 234 h 392"/>
                <a:gd name="T30" fmla="*/ 388 w 932"/>
                <a:gd name="T31" fmla="*/ 258 h 392"/>
                <a:gd name="T32" fmla="*/ 73 w 932"/>
                <a:gd name="T33" fmla="*/ 201 h 392"/>
                <a:gd name="T34" fmla="*/ 206 w 932"/>
                <a:gd name="T35" fmla="*/ 201 h 392"/>
                <a:gd name="T36" fmla="*/ 352 w 932"/>
                <a:gd name="T37" fmla="*/ 225 h 392"/>
                <a:gd name="T38" fmla="*/ 37 w 932"/>
                <a:gd name="T39" fmla="*/ 168 h 392"/>
                <a:gd name="T40" fmla="*/ 170 w 932"/>
                <a:gd name="T41" fmla="*/ 168 h 392"/>
                <a:gd name="T42" fmla="*/ 315 w 932"/>
                <a:gd name="T43" fmla="*/ 191 h 392"/>
                <a:gd name="T44" fmla="*/ 37 w 932"/>
                <a:gd name="T45" fmla="*/ 134 h 392"/>
                <a:gd name="T46" fmla="*/ 206 w 932"/>
                <a:gd name="T47" fmla="*/ 134 h 392"/>
                <a:gd name="T48" fmla="*/ 388 w 932"/>
                <a:gd name="T49" fmla="*/ 158 h 392"/>
                <a:gd name="T50" fmla="*/ 109 w 932"/>
                <a:gd name="T51" fmla="*/ 100 h 392"/>
                <a:gd name="T52" fmla="*/ 279 w 932"/>
                <a:gd name="T53" fmla="*/ 100 h 392"/>
                <a:gd name="T54" fmla="*/ 170 w 932"/>
                <a:gd name="T55" fmla="*/ 90 h 392"/>
                <a:gd name="T56" fmla="*/ 693 w 932"/>
                <a:gd name="T57" fmla="*/ 368 h 392"/>
                <a:gd name="T58" fmla="*/ 680 w 932"/>
                <a:gd name="T59" fmla="*/ 335 h 392"/>
                <a:gd name="T60" fmla="*/ 680 w 932"/>
                <a:gd name="T61" fmla="*/ 325 h 392"/>
                <a:gd name="T62" fmla="*/ 656 w 932"/>
                <a:gd name="T63" fmla="*/ 268 h 392"/>
                <a:gd name="T64" fmla="*/ 789 w 932"/>
                <a:gd name="T65" fmla="*/ 268 h 392"/>
                <a:gd name="T66" fmla="*/ 789 w 932"/>
                <a:gd name="T67" fmla="*/ 258 h 392"/>
                <a:gd name="T68" fmla="*/ 766 w 932"/>
                <a:gd name="T69" fmla="*/ 201 h 392"/>
                <a:gd name="T70" fmla="*/ 753 w 932"/>
                <a:gd name="T71" fmla="*/ 168 h 392"/>
                <a:gd name="T72" fmla="*/ 717 w 932"/>
                <a:gd name="T73" fmla="*/ 124 h 392"/>
                <a:gd name="T74" fmla="*/ 146 w 932"/>
                <a:gd name="T75" fmla="*/ 33 h 392"/>
                <a:gd name="T76" fmla="*/ 859 w 932"/>
                <a:gd name="T77" fmla="*/ 368 h 392"/>
                <a:gd name="T78" fmla="*/ 859 w 932"/>
                <a:gd name="T79" fmla="*/ 358 h 392"/>
                <a:gd name="T80" fmla="*/ 835 w 932"/>
                <a:gd name="T81" fmla="*/ 301 h 392"/>
                <a:gd name="T82" fmla="*/ 823 w 932"/>
                <a:gd name="T83" fmla="*/ 268 h 392"/>
                <a:gd name="T84" fmla="*/ 823 w 932"/>
                <a:gd name="T85" fmla="*/ 258 h 392"/>
                <a:gd name="T86" fmla="*/ 799 w 932"/>
                <a:gd name="T87" fmla="*/ 201 h 392"/>
                <a:gd name="T88" fmla="*/ 932 w 932"/>
                <a:gd name="T89" fmla="*/ 201 h 392"/>
                <a:gd name="T90" fmla="*/ 932 w 932"/>
                <a:gd name="T91" fmla="*/ 191 h 392"/>
                <a:gd name="T92" fmla="*/ 799 w 932"/>
                <a:gd name="T93" fmla="*/ 100 h 392"/>
                <a:gd name="T94" fmla="*/ 823 w 932"/>
                <a:gd name="T95" fmla="*/ 67 h 392"/>
                <a:gd name="T96" fmla="*/ 823 w 932"/>
                <a:gd name="T97" fmla="*/ 24 h 392"/>
                <a:gd name="T98" fmla="*/ 473 w 932"/>
                <a:gd name="T99" fmla="*/ 335 h 392"/>
                <a:gd name="T100" fmla="*/ 460 w 932"/>
                <a:gd name="T101" fmla="*/ 268 h 392"/>
                <a:gd name="T102" fmla="*/ 460 w 932"/>
                <a:gd name="T103" fmla="*/ 225 h 392"/>
                <a:gd name="T104" fmla="*/ 437 w 932"/>
                <a:gd name="T105" fmla="*/ 67 h 392"/>
                <a:gd name="T106" fmla="*/ 568 w 932"/>
                <a:gd name="T107" fmla="*/ 368 h 392"/>
                <a:gd name="T108" fmla="*/ 568 w 932"/>
                <a:gd name="T109" fmla="*/ 325 h 392"/>
                <a:gd name="T110" fmla="*/ 545 w 932"/>
                <a:gd name="T111" fmla="*/ 234 h 392"/>
                <a:gd name="T112" fmla="*/ 532 w 932"/>
                <a:gd name="T113" fmla="*/ 168 h 392"/>
                <a:gd name="T114" fmla="*/ 568 w 932"/>
                <a:gd name="T115" fmla="*/ 90 h 392"/>
                <a:gd name="T116" fmla="*/ 617 w 932"/>
                <a:gd name="T117" fmla="*/ 335 h 392"/>
                <a:gd name="T118" fmla="*/ 604 w 932"/>
                <a:gd name="T119" fmla="*/ 268 h 392"/>
                <a:gd name="T120" fmla="*/ 604 w 932"/>
                <a:gd name="T121" fmla="*/ 225 h 392"/>
                <a:gd name="T122" fmla="*/ 617 w 932"/>
                <a:gd name="T123" fmla="*/ 201 h 392"/>
                <a:gd name="T124" fmla="*/ 641 w 932"/>
                <a:gd name="T125" fmla="*/ 100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32" h="392">
                  <a:moveTo>
                    <a:pt x="24" y="368"/>
                  </a:moveTo>
                  <a:cubicBezTo>
                    <a:pt x="0" y="368"/>
                    <a:pt x="0" y="368"/>
                    <a:pt x="0" y="368"/>
                  </a:cubicBezTo>
                  <a:cubicBezTo>
                    <a:pt x="0" y="392"/>
                    <a:pt x="0" y="392"/>
                    <a:pt x="0" y="392"/>
                  </a:cubicBezTo>
                  <a:cubicBezTo>
                    <a:pt x="24" y="392"/>
                    <a:pt x="24" y="392"/>
                    <a:pt x="24" y="392"/>
                  </a:cubicBezTo>
                  <a:cubicBezTo>
                    <a:pt x="24" y="368"/>
                    <a:pt x="24" y="368"/>
                    <a:pt x="24" y="368"/>
                  </a:cubicBezTo>
                  <a:cubicBezTo>
                    <a:pt x="24" y="368"/>
                    <a:pt x="24" y="368"/>
                    <a:pt x="24" y="368"/>
                  </a:cubicBezTo>
                  <a:close/>
                  <a:moveTo>
                    <a:pt x="61" y="368"/>
                  </a:moveTo>
                  <a:cubicBezTo>
                    <a:pt x="37" y="368"/>
                    <a:pt x="37" y="368"/>
                    <a:pt x="37" y="368"/>
                  </a:cubicBezTo>
                  <a:cubicBezTo>
                    <a:pt x="37" y="392"/>
                    <a:pt x="37" y="392"/>
                    <a:pt x="37" y="392"/>
                  </a:cubicBezTo>
                  <a:cubicBezTo>
                    <a:pt x="61" y="392"/>
                    <a:pt x="61" y="392"/>
                    <a:pt x="61" y="392"/>
                  </a:cubicBezTo>
                  <a:cubicBezTo>
                    <a:pt x="61" y="368"/>
                    <a:pt x="61" y="368"/>
                    <a:pt x="61" y="368"/>
                  </a:cubicBezTo>
                  <a:cubicBezTo>
                    <a:pt x="61" y="368"/>
                    <a:pt x="61" y="368"/>
                    <a:pt x="61" y="368"/>
                  </a:cubicBezTo>
                  <a:close/>
                  <a:moveTo>
                    <a:pt x="97" y="368"/>
                  </a:moveTo>
                  <a:cubicBezTo>
                    <a:pt x="73" y="368"/>
                    <a:pt x="73" y="368"/>
                    <a:pt x="73" y="368"/>
                  </a:cubicBezTo>
                  <a:cubicBezTo>
                    <a:pt x="73" y="392"/>
                    <a:pt x="73" y="392"/>
                    <a:pt x="73" y="392"/>
                  </a:cubicBezTo>
                  <a:cubicBezTo>
                    <a:pt x="97" y="392"/>
                    <a:pt x="97" y="392"/>
                    <a:pt x="97" y="392"/>
                  </a:cubicBezTo>
                  <a:cubicBezTo>
                    <a:pt x="97" y="368"/>
                    <a:pt x="97" y="368"/>
                    <a:pt x="97" y="368"/>
                  </a:cubicBezTo>
                  <a:cubicBezTo>
                    <a:pt x="97" y="368"/>
                    <a:pt x="97" y="368"/>
                    <a:pt x="97" y="368"/>
                  </a:cubicBezTo>
                  <a:close/>
                  <a:moveTo>
                    <a:pt x="133" y="368"/>
                  </a:moveTo>
                  <a:cubicBezTo>
                    <a:pt x="109" y="368"/>
                    <a:pt x="109" y="368"/>
                    <a:pt x="109" y="368"/>
                  </a:cubicBezTo>
                  <a:cubicBezTo>
                    <a:pt x="109" y="392"/>
                    <a:pt x="109" y="392"/>
                    <a:pt x="109" y="392"/>
                  </a:cubicBezTo>
                  <a:cubicBezTo>
                    <a:pt x="133" y="392"/>
                    <a:pt x="133" y="392"/>
                    <a:pt x="133" y="392"/>
                  </a:cubicBezTo>
                  <a:cubicBezTo>
                    <a:pt x="133" y="368"/>
                    <a:pt x="133" y="368"/>
                    <a:pt x="133" y="368"/>
                  </a:cubicBezTo>
                  <a:cubicBezTo>
                    <a:pt x="133" y="368"/>
                    <a:pt x="133" y="368"/>
                    <a:pt x="133" y="368"/>
                  </a:cubicBezTo>
                  <a:close/>
                  <a:moveTo>
                    <a:pt x="170" y="368"/>
                  </a:moveTo>
                  <a:cubicBezTo>
                    <a:pt x="146" y="368"/>
                    <a:pt x="146" y="368"/>
                    <a:pt x="146" y="368"/>
                  </a:cubicBezTo>
                  <a:cubicBezTo>
                    <a:pt x="146" y="392"/>
                    <a:pt x="146" y="392"/>
                    <a:pt x="146" y="392"/>
                  </a:cubicBezTo>
                  <a:cubicBezTo>
                    <a:pt x="170" y="392"/>
                    <a:pt x="170" y="392"/>
                    <a:pt x="170" y="392"/>
                  </a:cubicBezTo>
                  <a:cubicBezTo>
                    <a:pt x="170" y="368"/>
                    <a:pt x="170" y="368"/>
                    <a:pt x="170" y="368"/>
                  </a:cubicBezTo>
                  <a:cubicBezTo>
                    <a:pt x="170" y="368"/>
                    <a:pt x="170" y="368"/>
                    <a:pt x="170" y="368"/>
                  </a:cubicBezTo>
                  <a:close/>
                  <a:moveTo>
                    <a:pt x="206" y="368"/>
                  </a:moveTo>
                  <a:cubicBezTo>
                    <a:pt x="182" y="368"/>
                    <a:pt x="182" y="368"/>
                    <a:pt x="182" y="368"/>
                  </a:cubicBezTo>
                  <a:cubicBezTo>
                    <a:pt x="182" y="392"/>
                    <a:pt x="182" y="392"/>
                    <a:pt x="182" y="392"/>
                  </a:cubicBezTo>
                  <a:cubicBezTo>
                    <a:pt x="206" y="392"/>
                    <a:pt x="206" y="392"/>
                    <a:pt x="206" y="392"/>
                  </a:cubicBezTo>
                  <a:cubicBezTo>
                    <a:pt x="206" y="368"/>
                    <a:pt x="206" y="368"/>
                    <a:pt x="206" y="368"/>
                  </a:cubicBezTo>
                  <a:cubicBezTo>
                    <a:pt x="206" y="368"/>
                    <a:pt x="206" y="368"/>
                    <a:pt x="206" y="368"/>
                  </a:cubicBezTo>
                  <a:close/>
                  <a:moveTo>
                    <a:pt x="243" y="368"/>
                  </a:moveTo>
                  <a:cubicBezTo>
                    <a:pt x="219" y="368"/>
                    <a:pt x="219" y="368"/>
                    <a:pt x="219" y="368"/>
                  </a:cubicBezTo>
                  <a:cubicBezTo>
                    <a:pt x="219" y="392"/>
                    <a:pt x="219" y="392"/>
                    <a:pt x="219" y="392"/>
                  </a:cubicBezTo>
                  <a:cubicBezTo>
                    <a:pt x="243" y="392"/>
                    <a:pt x="243" y="392"/>
                    <a:pt x="243" y="392"/>
                  </a:cubicBezTo>
                  <a:cubicBezTo>
                    <a:pt x="243" y="368"/>
                    <a:pt x="243" y="368"/>
                    <a:pt x="243" y="368"/>
                  </a:cubicBezTo>
                  <a:cubicBezTo>
                    <a:pt x="243" y="368"/>
                    <a:pt x="243" y="368"/>
                    <a:pt x="243" y="368"/>
                  </a:cubicBezTo>
                  <a:close/>
                  <a:moveTo>
                    <a:pt x="279" y="368"/>
                  </a:moveTo>
                  <a:cubicBezTo>
                    <a:pt x="255" y="368"/>
                    <a:pt x="255" y="368"/>
                    <a:pt x="255" y="368"/>
                  </a:cubicBezTo>
                  <a:cubicBezTo>
                    <a:pt x="255" y="392"/>
                    <a:pt x="255" y="392"/>
                    <a:pt x="255" y="392"/>
                  </a:cubicBezTo>
                  <a:cubicBezTo>
                    <a:pt x="279" y="392"/>
                    <a:pt x="279" y="392"/>
                    <a:pt x="279" y="392"/>
                  </a:cubicBezTo>
                  <a:cubicBezTo>
                    <a:pt x="279" y="368"/>
                    <a:pt x="279" y="368"/>
                    <a:pt x="279" y="368"/>
                  </a:cubicBezTo>
                  <a:cubicBezTo>
                    <a:pt x="279" y="368"/>
                    <a:pt x="279" y="368"/>
                    <a:pt x="279" y="368"/>
                  </a:cubicBezTo>
                  <a:close/>
                  <a:moveTo>
                    <a:pt x="315" y="368"/>
                  </a:moveTo>
                  <a:cubicBezTo>
                    <a:pt x="292" y="368"/>
                    <a:pt x="292" y="368"/>
                    <a:pt x="292" y="368"/>
                  </a:cubicBezTo>
                  <a:cubicBezTo>
                    <a:pt x="292" y="392"/>
                    <a:pt x="292" y="392"/>
                    <a:pt x="292" y="392"/>
                  </a:cubicBezTo>
                  <a:cubicBezTo>
                    <a:pt x="315" y="392"/>
                    <a:pt x="315" y="392"/>
                    <a:pt x="315" y="392"/>
                  </a:cubicBezTo>
                  <a:cubicBezTo>
                    <a:pt x="315" y="368"/>
                    <a:pt x="315" y="368"/>
                    <a:pt x="315" y="368"/>
                  </a:cubicBezTo>
                  <a:cubicBezTo>
                    <a:pt x="315" y="368"/>
                    <a:pt x="315" y="368"/>
                    <a:pt x="315" y="368"/>
                  </a:cubicBezTo>
                  <a:close/>
                  <a:moveTo>
                    <a:pt x="352" y="368"/>
                  </a:moveTo>
                  <a:cubicBezTo>
                    <a:pt x="328" y="368"/>
                    <a:pt x="328" y="368"/>
                    <a:pt x="328" y="368"/>
                  </a:cubicBezTo>
                  <a:cubicBezTo>
                    <a:pt x="328" y="392"/>
                    <a:pt x="328" y="392"/>
                    <a:pt x="328" y="392"/>
                  </a:cubicBezTo>
                  <a:cubicBezTo>
                    <a:pt x="352" y="392"/>
                    <a:pt x="352" y="392"/>
                    <a:pt x="352" y="392"/>
                  </a:cubicBezTo>
                  <a:cubicBezTo>
                    <a:pt x="352" y="368"/>
                    <a:pt x="352" y="368"/>
                    <a:pt x="352" y="368"/>
                  </a:cubicBezTo>
                  <a:cubicBezTo>
                    <a:pt x="352" y="368"/>
                    <a:pt x="352" y="368"/>
                    <a:pt x="352" y="368"/>
                  </a:cubicBezTo>
                  <a:close/>
                  <a:moveTo>
                    <a:pt x="388" y="368"/>
                  </a:moveTo>
                  <a:cubicBezTo>
                    <a:pt x="364" y="368"/>
                    <a:pt x="364" y="368"/>
                    <a:pt x="364" y="368"/>
                  </a:cubicBezTo>
                  <a:cubicBezTo>
                    <a:pt x="364" y="392"/>
                    <a:pt x="364" y="392"/>
                    <a:pt x="364" y="392"/>
                  </a:cubicBezTo>
                  <a:cubicBezTo>
                    <a:pt x="388" y="392"/>
                    <a:pt x="388" y="392"/>
                    <a:pt x="388" y="392"/>
                  </a:cubicBezTo>
                  <a:cubicBezTo>
                    <a:pt x="388" y="368"/>
                    <a:pt x="388" y="368"/>
                    <a:pt x="388" y="368"/>
                  </a:cubicBezTo>
                  <a:cubicBezTo>
                    <a:pt x="388" y="368"/>
                    <a:pt x="388" y="368"/>
                    <a:pt x="388" y="368"/>
                  </a:cubicBezTo>
                  <a:close/>
                  <a:moveTo>
                    <a:pt x="425" y="368"/>
                  </a:moveTo>
                  <a:cubicBezTo>
                    <a:pt x="401" y="368"/>
                    <a:pt x="401" y="368"/>
                    <a:pt x="401" y="368"/>
                  </a:cubicBezTo>
                  <a:cubicBezTo>
                    <a:pt x="401" y="392"/>
                    <a:pt x="401" y="392"/>
                    <a:pt x="401" y="392"/>
                  </a:cubicBezTo>
                  <a:cubicBezTo>
                    <a:pt x="425" y="392"/>
                    <a:pt x="425" y="392"/>
                    <a:pt x="425" y="392"/>
                  </a:cubicBezTo>
                  <a:cubicBezTo>
                    <a:pt x="425" y="368"/>
                    <a:pt x="425" y="368"/>
                    <a:pt x="425" y="368"/>
                  </a:cubicBezTo>
                  <a:cubicBezTo>
                    <a:pt x="425" y="368"/>
                    <a:pt x="425" y="368"/>
                    <a:pt x="425" y="368"/>
                  </a:cubicBezTo>
                  <a:close/>
                  <a:moveTo>
                    <a:pt x="24" y="335"/>
                  </a:moveTo>
                  <a:cubicBezTo>
                    <a:pt x="0" y="335"/>
                    <a:pt x="0" y="335"/>
                    <a:pt x="0" y="335"/>
                  </a:cubicBezTo>
                  <a:cubicBezTo>
                    <a:pt x="0" y="358"/>
                    <a:pt x="0" y="358"/>
                    <a:pt x="0" y="358"/>
                  </a:cubicBezTo>
                  <a:cubicBezTo>
                    <a:pt x="24" y="358"/>
                    <a:pt x="24" y="358"/>
                    <a:pt x="24" y="358"/>
                  </a:cubicBezTo>
                  <a:cubicBezTo>
                    <a:pt x="24" y="335"/>
                    <a:pt x="24" y="335"/>
                    <a:pt x="24" y="335"/>
                  </a:cubicBezTo>
                  <a:cubicBezTo>
                    <a:pt x="24" y="335"/>
                    <a:pt x="24" y="335"/>
                    <a:pt x="24" y="335"/>
                  </a:cubicBezTo>
                  <a:close/>
                  <a:moveTo>
                    <a:pt x="61" y="335"/>
                  </a:moveTo>
                  <a:cubicBezTo>
                    <a:pt x="37" y="335"/>
                    <a:pt x="37" y="335"/>
                    <a:pt x="37" y="335"/>
                  </a:cubicBezTo>
                  <a:cubicBezTo>
                    <a:pt x="37" y="358"/>
                    <a:pt x="37" y="358"/>
                    <a:pt x="37" y="358"/>
                  </a:cubicBezTo>
                  <a:cubicBezTo>
                    <a:pt x="61" y="358"/>
                    <a:pt x="61" y="358"/>
                    <a:pt x="61" y="358"/>
                  </a:cubicBezTo>
                  <a:cubicBezTo>
                    <a:pt x="61" y="335"/>
                    <a:pt x="61" y="335"/>
                    <a:pt x="61" y="335"/>
                  </a:cubicBezTo>
                  <a:cubicBezTo>
                    <a:pt x="61" y="335"/>
                    <a:pt x="61" y="335"/>
                    <a:pt x="61" y="335"/>
                  </a:cubicBezTo>
                  <a:close/>
                  <a:moveTo>
                    <a:pt x="97" y="335"/>
                  </a:moveTo>
                  <a:cubicBezTo>
                    <a:pt x="73" y="335"/>
                    <a:pt x="73" y="335"/>
                    <a:pt x="73" y="335"/>
                  </a:cubicBezTo>
                  <a:cubicBezTo>
                    <a:pt x="73" y="358"/>
                    <a:pt x="73" y="358"/>
                    <a:pt x="73" y="358"/>
                  </a:cubicBezTo>
                  <a:cubicBezTo>
                    <a:pt x="97" y="358"/>
                    <a:pt x="97" y="358"/>
                    <a:pt x="97" y="358"/>
                  </a:cubicBezTo>
                  <a:cubicBezTo>
                    <a:pt x="97" y="335"/>
                    <a:pt x="97" y="335"/>
                    <a:pt x="97" y="335"/>
                  </a:cubicBezTo>
                  <a:cubicBezTo>
                    <a:pt x="97" y="335"/>
                    <a:pt x="97" y="335"/>
                    <a:pt x="97" y="335"/>
                  </a:cubicBezTo>
                  <a:close/>
                  <a:moveTo>
                    <a:pt x="133" y="335"/>
                  </a:moveTo>
                  <a:cubicBezTo>
                    <a:pt x="109" y="335"/>
                    <a:pt x="109" y="335"/>
                    <a:pt x="109" y="335"/>
                  </a:cubicBezTo>
                  <a:cubicBezTo>
                    <a:pt x="109" y="358"/>
                    <a:pt x="109" y="358"/>
                    <a:pt x="109" y="358"/>
                  </a:cubicBezTo>
                  <a:cubicBezTo>
                    <a:pt x="133" y="358"/>
                    <a:pt x="133" y="358"/>
                    <a:pt x="133" y="358"/>
                  </a:cubicBezTo>
                  <a:cubicBezTo>
                    <a:pt x="133" y="335"/>
                    <a:pt x="133" y="335"/>
                    <a:pt x="133" y="335"/>
                  </a:cubicBezTo>
                  <a:cubicBezTo>
                    <a:pt x="133" y="335"/>
                    <a:pt x="133" y="335"/>
                    <a:pt x="133" y="335"/>
                  </a:cubicBezTo>
                  <a:close/>
                  <a:moveTo>
                    <a:pt x="170" y="335"/>
                  </a:moveTo>
                  <a:cubicBezTo>
                    <a:pt x="146" y="335"/>
                    <a:pt x="146" y="335"/>
                    <a:pt x="146" y="335"/>
                  </a:cubicBezTo>
                  <a:cubicBezTo>
                    <a:pt x="146" y="358"/>
                    <a:pt x="146" y="358"/>
                    <a:pt x="146" y="358"/>
                  </a:cubicBezTo>
                  <a:cubicBezTo>
                    <a:pt x="170" y="358"/>
                    <a:pt x="170" y="358"/>
                    <a:pt x="170" y="358"/>
                  </a:cubicBezTo>
                  <a:cubicBezTo>
                    <a:pt x="170" y="335"/>
                    <a:pt x="170" y="335"/>
                    <a:pt x="170" y="335"/>
                  </a:cubicBezTo>
                  <a:cubicBezTo>
                    <a:pt x="170" y="335"/>
                    <a:pt x="170" y="335"/>
                    <a:pt x="170" y="335"/>
                  </a:cubicBezTo>
                  <a:close/>
                  <a:moveTo>
                    <a:pt x="206" y="335"/>
                  </a:moveTo>
                  <a:cubicBezTo>
                    <a:pt x="182" y="335"/>
                    <a:pt x="182" y="335"/>
                    <a:pt x="182" y="335"/>
                  </a:cubicBezTo>
                  <a:cubicBezTo>
                    <a:pt x="182" y="358"/>
                    <a:pt x="182" y="358"/>
                    <a:pt x="182" y="358"/>
                  </a:cubicBezTo>
                  <a:cubicBezTo>
                    <a:pt x="206" y="358"/>
                    <a:pt x="206" y="358"/>
                    <a:pt x="206" y="358"/>
                  </a:cubicBezTo>
                  <a:cubicBezTo>
                    <a:pt x="206" y="335"/>
                    <a:pt x="206" y="335"/>
                    <a:pt x="206" y="335"/>
                  </a:cubicBezTo>
                  <a:cubicBezTo>
                    <a:pt x="206" y="335"/>
                    <a:pt x="206" y="335"/>
                    <a:pt x="206" y="335"/>
                  </a:cubicBezTo>
                  <a:close/>
                  <a:moveTo>
                    <a:pt x="243" y="335"/>
                  </a:moveTo>
                  <a:cubicBezTo>
                    <a:pt x="219" y="335"/>
                    <a:pt x="219" y="335"/>
                    <a:pt x="219" y="335"/>
                  </a:cubicBezTo>
                  <a:cubicBezTo>
                    <a:pt x="219" y="358"/>
                    <a:pt x="219" y="358"/>
                    <a:pt x="219" y="358"/>
                  </a:cubicBezTo>
                  <a:cubicBezTo>
                    <a:pt x="243" y="358"/>
                    <a:pt x="243" y="358"/>
                    <a:pt x="243" y="358"/>
                  </a:cubicBezTo>
                  <a:cubicBezTo>
                    <a:pt x="243" y="335"/>
                    <a:pt x="243" y="335"/>
                    <a:pt x="243" y="335"/>
                  </a:cubicBezTo>
                  <a:cubicBezTo>
                    <a:pt x="243" y="335"/>
                    <a:pt x="243" y="335"/>
                    <a:pt x="243" y="335"/>
                  </a:cubicBezTo>
                  <a:close/>
                  <a:moveTo>
                    <a:pt x="279" y="335"/>
                  </a:moveTo>
                  <a:cubicBezTo>
                    <a:pt x="255" y="335"/>
                    <a:pt x="255" y="335"/>
                    <a:pt x="255" y="335"/>
                  </a:cubicBezTo>
                  <a:cubicBezTo>
                    <a:pt x="255" y="358"/>
                    <a:pt x="255" y="358"/>
                    <a:pt x="255" y="358"/>
                  </a:cubicBezTo>
                  <a:cubicBezTo>
                    <a:pt x="279" y="358"/>
                    <a:pt x="279" y="358"/>
                    <a:pt x="279" y="358"/>
                  </a:cubicBezTo>
                  <a:cubicBezTo>
                    <a:pt x="279" y="335"/>
                    <a:pt x="279" y="335"/>
                    <a:pt x="279" y="335"/>
                  </a:cubicBezTo>
                  <a:cubicBezTo>
                    <a:pt x="279" y="335"/>
                    <a:pt x="279" y="335"/>
                    <a:pt x="279" y="335"/>
                  </a:cubicBezTo>
                  <a:close/>
                  <a:moveTo>
                    <a:pt x="315" y="335"/>
                  </a:moveTo>
                  <a:cubicBezTo>
                    <a:pt x="292" y="335"/>
                    <a:pt x="292" y="335"/>
                    <a:pt x="292" y="335"/>
                  </a:cubicBezTo>
                  <a:cubicBezTo>
                    <a:pt x="292" y="358"/>
                    <a:pt x="292" y="358"/>
                    <a:pt x="292" y="358"/>
                  </a:cubicBezTo>
                  <a:cubicBezTo>
                    <a:pt x="315" y="358"/>
                    <a:pt x="315" y="358"/>
                    <a:pt x="315" y="358"/>
                  </a:cubicBezTo>
                  <a:cubicBezTo>
                    <a:pt x="315" y="335"/>
                    <a:pt x="315" y="335"/>
                    <a:pt x="315" y="335"/>
                  </a:cubicBezTo>
                  <a:cubicBezTo>
                    <a:pt x="315" y="335"/>
                    <a:pt x="315" y="335"/>
                    <a:pt x="315" y="335"/>
                  </a:cubicBezTo>
                  <a:close/>
                  <a:moveTo>
                    <a:pt x="352" y="335"/>
                  </a:moveTo>
                  <a:cubicBezTo>
                    <a:pt x="328" y="335"/>
                    <a:pt x="328" y="335"/>
                    <a:pt x="328" y="335"/>
                  </a:cubicBezTo>
                  <a:cubicBezTo>
                    <a:pt x="328" y="358"/>
                    <a:pt x="328" y="358"/>
                    <a:pt x="328" y="358"/>
                  </a:cubicBezTo>
                  <a:cubicBezTo>
                    <a:pt x="352" y="358"/>
                    <a:pt x="352" y="358"/>
                    <a:pt x="352" y="358"/>
                  </a:cubicBezTo>
                  <a:cubicBezTo>
                    <a:pt x="352" y="335"/>
                    <a:pt x="352" y="335"/>
                    <a:pt x="352" y="335"/>
                  </a:cubicBezTo>
                  <a:cubicBezTo>
                    <a:pt x="352" y="335"/>
                    <a:pt x="352" y="335"/>
                    <a:pt x="352" y="335"/>
                  </a:cubicBezTo>
                  <a:close/>
                  <a:moveTo>
                    <a:pt x="388" y="335"/>
                  </a:moveTo>
                  <a:cubicBezTo>
                    <a:pt x="364" y="335"/>
                    <a:pt x="364" y="335"/>
                    <a:pt x="364" y="335"/>
                  </a:cubicBezTo>
                  <a:cubicBezTo>
                    <a:pt x="364" y="358"/>
                    <a:pt x="364" y="358"/>
                    <a:pt x="364" y="358"/>
                  </a:cubicBezTo>
                  <a:cubicBezTo>
                    <a:pt x="388" y="358"/>
                    <a:pt x="388" y="358"/>
                    <a:pt x="388" y="358"/>
                  </a:cubicBezTo>
                  <a:cubicBezTo>
                    <a:pt x="388" y="335"/>
                    <a:pt x="388" y="335"/>
                    <a:pt x="388" y="335"/>
                  </a:cubicBezTo>
                  <a:cubicBezTo>
                    <a:pt x="388" y="335"/>
                    <a:pt x="388" y="335"/>
                    <a:pt x="388" y="335"/>
                  </a:cubicBezTo>
                  <a:close/>
                  <a:moveTo>
                    <a:pt x="425" y="335"/>
                  </a:moveTo>
                  <a:cubicBezTo>
                    <a:pt x="401" y="335"/>
                    <a:pt x="401" y="335"/>
                    <a:pt x="401" y="335"/>
                  </a:cubicBezTo>
                  <a:cubicBezTo>
                    <a:pt x="401" y="358"/>
                    <a:pt x="401" y="358"/>
                    <a:pt x="401" y="358"/>
                  </a:cubicBezTo>
                  <a:cubicBezTo>
                    <a:pt x="425" y="358"/>
                    <a:pt x="425" y="358"/>
                    <a:pt x="425" y="358"/>
                  </a:cubicBezTo>
                  <a:cubicBezTo>
                    <a:pt x="425" y="335"/>
                    <a:pt x="425" y="335"/>
                    <a:pt x="425" y="335"/>
                  </a:cubicBezTo>
                  <a:cubicBezTo>
                    <a:pt x="425" y="335"/>
                    <a:pt x="425" y="335"/>
                    <a:pt x="425" y="335"/>
                  </a:cubicBezTo>
                  <a:close/>
                  <a:moveTo>
                    <a:pt x="24" y="301"/>
                  </a:moveTo>
                  <a:cubicBezTo>
                    <a:pt x="0" y="301"/>
                    <a:pt x="0" y="301"/>
                    <a:pt x="0" y="301"/>
                  </a:cubicBezTo>
                  <a:cubicBezTo>
                    <a:pt x="0" y="325"/>
                    <a:pt x="0" y="325"/>
                    <a:pt x="0" y="325"/>
                  </a:cubicBezTo>
                  <a:cubicBezTo>
                    <a:pt x="24" y="325"/>
                    <a:pt x="24" y="325"/>
                    <a:pt x="24" y="325"/>
                  </a:cubicBezTo>
                  <a:cubicBezTo>
                    <a:pt x="24" y="301"/>
                    <a:pt x="24" y="301"/>
                    <a:pt x="24" y="301"/>
                  </a:cubicBezTo>
                  <a:cubicBezTo>
                    <a:pt x="24" y="301"/>
                    <a:pt x="24" y="301"/>
                    <a:pt x="24" y="301"/>
                  </a:cubicBezTo>
                  <a:close/>
                  <a:moveTo>
                    <a:pt x="61" y="301"/>
                  </a:moveTo>
                  <a:cubicBezTo>
                    <a:pt x="37" y="301"/>
                    <a:pt x="37" y="301"/>
                    <a:pt x="37" y="301"/>
                  </a:cubicBezTo>
                  <a:cubicBezTo>
                    <a:pt x="37" y="325"/>
                    <a:pt x="37" y="325"/>
                    <a:pt x="37" y="325"/>
                  </a:cubicBezTo>
                  <a:cubicBezTo>
                    <a:pt x="61" y="325"/>
                    <a:pt x="61" y="325"/>
                    <a:pt x="61" y="325"/>
                  </a:cubicBezTo>
                  <a:cubicBezTo>
                    <a:pt x="61" y="301"/>
                    <a:pt x="61" y="301"/>
                    <a:pt x="61" y="301"/>
                  </a:cubicBezTo>
                  <a:cubicBezTo>
                    <a:pt x="61" y="301"/>
                    <a:pt x="61" y="301"/>
                    <a:pt x="61" y="301"/>
                  </a:cubicBezTo>
                  <a:close/>
                  <a:moveTo>
                    <a:pt x="97" y="301"/>
                  </a:moveTo>
                  <a:cubicBezTo>
                    <a:pt x="73" y="301"/>
                    <a:pt x="73" y="301"/>
                    <a:pt x="73" y="301"/>
                  </a:cubicBezTo>
                  <a:cubicBezTo>
                    <a:pt x="73" y="325"/>
                    <a:pt x="73" y="325"/>
                    <a:pt x="73" y="325"/>
                  </a:cubicBezTo>
                  <a:cubicBezTo>
                    <a:pt x="97" y="325"/>
                    <a:pt x="97" y="325"/>
                    <a:pt x="97" y="325"/>
                  </a:cubicBezTo>
                  <a:cubicBezTo>
                    <a:pt x="97" y="301"/>
                    <a:pt x="97" y="301"/>
                    <a:pt x="97" y="301"/>
                  </a:cubicBezTo>
                  <a:cubicBezTo>
                    <a:pt x="97" y="301"/>
                    <a:pt x="97" y="301"/>
                    <a:pt x="97" y="301"/>
                  </a:cubicBezTo>
                  <a:close/>
                  <a:moveTo>
                    <a:pt x="133" y="301"/>
                  </a:moveTo>
                  <a:cubicBezTo>
                    <a:pt x="109" y="301"/>
                    <a:pt x="109" y="301"/>
                    <a:pt x="109" y="301"/>
                  </a:cubicBezTo>
                  <a:cubicBezTo>
                    <a:pt x="109" y="325"/>
                    <a:pt x="109" y="325"/>
                    <a:pt x="109" y="325"/>
                  </a:cubicBezTo>
                  <a:cubicBezTo>
                    <a:pt x="133" y="325"/>
                    <a:pt x="133" y="325"/>
                    <a:pt x="133" y="325"/>
                  </a:cubicBezTo>
                  <a:cubicBezTo>
                    <a:pt x="133" y="301"/>
                    <a:pt x="133" y="301"/>
                    <a:pt x="133" y="301"/>
                  </a:cubicBezTo>
                  <a:cubicBezTo>
                    <a:pt x="133" y="301"/>
                    <a:pt x="133" y="301"/>
                    <a:pt x="133" y="301"/>
                  </a:cubicBezTo>
                  <a:close/>
                  <a:moveTo>
                    <a:pt x="170" y="301"/>
                  </a:moveTo>
                  <a:cubicBezTo>
                    <a:pt x="146" y="301"/>
                    <a:pt x="146" y="301"/>
                    <a:pt x="146" y="301"/>
                  </a:cubicBezTo>
                  <a:cubicBezTo>
                    <a:pt x="146" y="325"/>
                    <a:pt x="146" y="325"/>
                    <a:pt x="146" y="325"/>
                  </a:cubicBezTo>
                  <a:cubicBezTo>
                    <a:pt x="170" y="325"/>
                    <a:pt x="170" y="325"/>
                    <a:pt x="170" y="325"/>
                  </a:cubicBezTo>
                  <a:cubicBezTo>
                    <a:pt x="170" y="301"/>
                    <a:pt x="170" y="301"/>
                    <a:pt x="170" y="301"/>
                  </a:cubicBezTo>
                  <a:cubicBezTo>
                    <a:pt x="170" y="301"/>
                    <a:pt x="170" y="301"/>
                    <a:pt x="170" y="301"/>
                  </a:cubicBezTo>
                  <a:close/>
                  <a:moveTo>
                    <a:pt x="206" y="301"/>
                  </a:moveTo>
                  <a:cubicBezTo>
                    <a:pt x="182" y="301"/>
                    <a:pt x="182" y="301"/>
                    <a:pt x="182" y="301"/>
                  </a:cubicBezTo>
                  <a:cubicBezTo>
                    <a:pt x="182" y="325"/>
                    <a:pt x="182" y="325"/>
                    <a:pt x="182" y="325"/>
                  </a:cubicBezTo>
                  <a:cubicBezTo>
                    <a:pt x="206" y="325"/>
                    <a:pt x="206" y="325"/>
                    <a:pt x="206" y="325"/>
                  </a:cubicBezTo>
                  <a:cubicBezTo>
                    <a:pt x="206" y="301"/>
                    <a:pt x="206" y="301"/>
                    <a:pt x="206" y="301"/>
                  </a:cubicBezTo>
                  <a:cubicBezTo>
                    <a:pt x="206" y="301"/>
                    <a:pt x="206" y="301"/>
                    <a:pt x="206" y="301"/>
                  </a:cubicBezTo>
                  <a:close/>
                  <a:moveTo>
                    <a:pt x="243" y="301"/>
                  </a:moveTo>
                  <a:cubicBezTo>
                    <a:pt x="219" y="301"/>
                    <a:pt x="219" y="301"/>
                    <a:pt x="219" y="301"/>
                  </a:cubicBezTo>
                  <a:cubicBezTo>
                    <a:pt x="219" y="325"/>
                    <a:pt x="219" y="325"/>
                    <a:pt x="219" y="325"/>
                  </a:cubicBezTo>
                  <a:cubicBezTo>
                    <a:pt x="243" y="325"/>
                    <a:pt x="243" y="325"/>
                    <a:pt x="243" y="325"/>
                  </a:cubicBezTo>
                  <a:cubicBezTo>
                    <a:pt x="243" y="301"/>
                    <a:pt x="243" y="301"/>
                    <a:pt x="243" y="301"/>
                  </a:cubicBezTo>
                  <a:cubicBezTo>
                    <a:pt x="243" y="301"/>
                    <a:pt x="243" y="301"/>
                    <a:pt x="243" y="301"/>
                  </a:cubicBezTo>
                  <a:close/>
                  <a:moveTo>
                    <a:pt x="279" y="301"/>
                  </a:moveTo>
                  <a:cubicBezTo>
                    <a:pt x="255" y="301"/>
                    <a:pt x="255" y="301"/>
                    <a:pt x="255" y="301"/>
                  </a:cubicBezTo>
                  <a:cubicBezTo>
                    <a:pt x="255" y="325"/>
                    <a:pt x="255" y="325"/>
                    <a:pt x="255" y="325"/>
                  </a:cubicBezTo>
                  <a:cubicBezTo>
                    <a:pt x="279" y="325"/>
                    <a:pt x="279" y="325"/>
                    <a:pt x="279" y="325"/>
                  </a:cubicBezTo>
                  <a:cubicBezTo>
                    <a:pt x="279" y="301"/>
                    <a:pt x="279" y="301"/>
                    <a:pt x="279" y="301"/>
                  </a:cubicBezTo>
                  <a:cubicBezTo>
                    <a:pt x="279" y="301"/>
                    <a:pt x="279" y="301"/>
                    <a:pt x="279" y="301"/>
                  </a:cubicBezTo>
                  <a:close/>
                  <a:moveTo>
                    <a:pt x="315" y="301"/>
                  </a:moveTo>
                  <a:cubicBezTo>
                    <a:pt x="292" y="301"/>
                    <a:pt x="292" y="301"/>
                    <a:pt x="292" y="301"/>
                  </a:cubicBezTo>
                  <a:cubicBezTo>
                    <a:pt x="292" y="325"/>
                    <a:pt x="292" y="325"/>
                    <a:pt x="292" y="325"/>
                  </a:cubicBezTo>
                  <a:cubicBezTo>
                    <a:pt x="315" y="325"/>
                    <a:pt x="315" y="325"/>
                    <a:pt x="315" y="325"/>
                  </a:cubicBezTo>
                  <a:cubicBezTo>
                    <a:pt x="315" y="301"/>
                    <a:pt x="315" y="301"/>
                    <a:pt x="315" y="301"/>
                  </a:cubicBezTo>
                  <a:cubicBezTo>
                    <a:pt x="315" y="301"/>
                    <a:pt x="315" y="301"/>
                    <a:pt x="315" y="301"/>
                  </a:cubicBezTo>
                  <a:close/>
                  <a:moveTo>
                    <a:pt x="352" y="301"/>
                  </a:moveTo>
                  <a:cubicBezTo>
                    <a:pt x="328" y="301"/>
                    <a:pt x="328" y="301"/>
                    <a:pt x="328" y="301"/>
                  </a:cubicBezTo>
                  <a:cubicBezTo>
                    <a:pt x="328" y="325"/>
                    <a:pt x="328" y="325"/>
                    <a:pt x="328" y="325"/>
                  </a:cubicBezTo>
                  <a:cubicBezTo>
                    <a:pt x="352" y="325"/>
                    <a:pt x="352" y="325"/>
                    <a:pt x="352" y="325"/>
                  </a:cubicBezTo>
                  <a:cubicBezTo>
                    <a:pt x="352" y="301"/>
                    <a:pt x="352" y="301"/>
                    <a:pt x="352" y="301"/>
                  </a:cubicBezTo>
                  <a:cubicBezTo>
                    <a:pt x="352" y="301"/>
                    <a:pt x="352" y="301"/>
                    <a:pt x="352" y="301"/>
                  </a:cubicBezTo>
                  <a:close/>
                  <a:moveTo>
                    <a:pt x="388" y="301"/>
                  </a:moveTo>
                  <a:cubicBezTo>
                    <a:pt x="364" y="301"/>
                    <a:pt x="364" y="301"/>
                    <a:pt x="364" y="301"/>
                  </a:cubicBezTo>
                  <a:cubicBezTo>
                    <a:pt x="364" y="325"/>
                    <a:pt x="364" y="325"/>
                    <a:pt x="364" y="325"/>
                  </a:cubicBezTo>
                  <a:cubicBezTo>
                    <a:pt x="388" y="325"/>
                    <a:pt x="388" y="325"/>
                    <a:pt x="388" y="325"/>
                  </a:cubicBezTo>
                  <a:cubicBezTo>
                    <a:pt x="388" y="301"/>
                    <a:pt x="388" y="301"/>
                    <a:pt x="388" y="301"/>
                  </a:cubicBezTo>
                  <a:cubicBezTo>
                    <a:pt x="388" y="301"/>
                    <a:pt x="388" y="301"/>
                    <a:pt x="388" y="301"/>
                  </a:cubicBezTo>
                  <a:close/>
                  <a:moveTo>
                    <a:pt x="425" y="301"/>
                  </a:moveTo>
                  <a:cubicBezTo>
                    <a:pt x="401" y="301"/>
                    <a:pt x="401" y="301"/>
                    <a:pt x="401" y="301"/>
                  </a:cubicBezTo>
                  <a:cubicBezTo>
                    <a:pt x="401" y="325"/>
                    <a:pt x="401" y="325"/>
                    <a:pt x="401" y="325"/>
                  </a:cubicBezTo>
                  <a:cubicBezTo>
                    <a:pt x="425" y="325"/>
                    <a:pt x="425" y="325"/>
                    <a:pt x="425" y="325"/>
                  </a:cubicBezTo>
                  <a:cubicBezTo>
                    <a:pt x="425" y="301"/>
                    <a:pt x="425" y="301"/>
                    <a:pt x="425" y="301"/>
                  </a:cubicBezTo>
                  <a:cubicBezTo>
                    <a:pt x="425" y="301"/>
                    <a:pt x="425" y="301"/>
                    <a:pt x="425" y="301"/>
                  </a:cubicBezTo>
                  <a:close/>
                  <a:moveTo>
                    <a:pt x="24" y="268"/>
                  </a:moveTo>
                  <a:cubicBezTo>
                    <a:pt x="0" y="268"/>
                    <a:pt x="0" y="268"/>
                    <a:pt x="0" y="268"/>
                  </a:cubicBezTo>
                  <a:cubicBezTo>
                    <a:pt x="0" y="291"/>
                    <a:pt x="0" y="291"/>
                    <a:pt x="0" y="291"/>
                  </a:cubicBezTo>
                  <a:cubicBezTo>
                    <a:pt x="24" y="291"/>
                    <a:pt x="24" y="291"/>
                    <a:pt x="24" y="291"/>
                  </a:cubicBezTo>
                  <a:cubicBezTo>
                    <a:pt x="24" y="268"/>
                    <a:pt x="24" y="268"/>
                    <a:pt x="24" y="268"/>
                  </a:cubicBezTo>
                  <a:cubicBezTo>
                    <a:pt x="24" y="268"/>
                    <a:pt x="24" y="268"/>
                    <a:pt x="24" y="268"/>
                  </a:cubicBezTo>
                  <a:close/>
                  <a:moveTo>
                    <a:pt x="61" y="268"/>
                  </a:moveTo>
                  <a:cubicBezTo>
                    <a:pt x="37" y="268"/>
                    <a:pt x="37" y="268"/>
                    <a:pt x="37" y="268"/>
                  </a:cubicBezTo>
                  <a:cubicBezTo>
                    <a:pt x="37" y="291"/>
                    <a:pt x="37" y="291"/>
                    <a:pt x="37" y="291"/>
                  </a:cubicBezTo>
                  <a:cubicBezTo>
                    <a:pt x="61" y="291"/>
                    <a:pt x="61" y="291"/>
                    <a:pt x="61" y="291"/>
                  </a:cubicBezTo>
                  <a:cubicBezTo>
                    <a:pt x="61" y="268"/>
                    <a:pt x="61" y="268"/>
                    <a:pt x="61" y="268"/>
                  </a:cubicBezTo>
                  <a:cubicBezTo>
                    <a:pt x="61" y="268"/>
                    <a:pt x="61" y="268"/>
                    <a:pt x="61" y="268"/>
                  </a:cubicBezTo>
                  <a:close/>
                  <a:moveTo>
                    <a:pt x="97" y="268"/>
                  </a:moveTo>
                  <a:cubicBezTo>
                    <a:pt x="73" y="268"/>
                    <a:pt x="73" y="268"/>
                    <a:pt x="73" y="268"/>
                  </a:cubicBezTo>
                  <a:cubicBezTo>
                    <a:pt x="73" y="291"/>
                    <a:pt x="73" y="291"/>
                    <a:pt x="73" y="291"/>
                  </a:cubicBezTo>
                  <a:cubicBezTo>
                    <a:pt x="97" y="291"/>
                    <a:pt x="97" y="291"/>
                    <a:pt x="97" y="291"/>
                  </a:cubicBezTo>
                  <a:cubicBezTo>
                    <a:pt x="97" y="268"/>
                    <a:pt x="97" y="268"/>
                    <a:pt x="97" y="268"/>
                  </a:cubicBezTo>
                  <a:cubicBezTo>
                    <a:pt x="97" y="268"/>
                    <a:pt x="97" y="268"/>
                    <a:pt x="97" y="268"/>
                  </a:cubicBezTo>
                  <a:close/>
                  <a:moveTo>
                    <a:pt x="133" y="268"/>
                  </a:moveTo>
                  <a:cubicBezTo>
                    <a:pt x="109" y="268"/>
                    <a:pt x="109" y="268"/>
                    <a:pt x="109" y="268"/>
                  </a:cubicBezTo>
                  <a:cubicBezTo>
                    <a:pt x="109" y="291"/>
                    <a:pt x="109" y="291"/>
                    <a:pt x="109" y="291"/>
                  </a:cubicBezTo>
                  <a:cubicBezTo>
                    <a:pt x="133" y="291"/>
                    <a:pt x="133" y="291"/>
                    <a:pt x="133" y="291"/>
                  </a:cubicBezTo>
                  <a:cubicBezTo>
                    <a:pt x="133" y="268"/>
                    <a:pt x="133" y="268"/>
                    <a:pt x="133" y="268"/>
                  </a:cubicBezTo>
                  <a:cubicBezTo>
                    <a:pt x="133" y="268"/>
                    <a:pt x="133" y="268"/>
                    <a:pt x="133" y="268"/>
                  </a:cubicBezTo>
                  <a:close/>
                  <a:moveTo>
                    <a:pt x="170" y="268"/>
                  </a:moveTo>
                  <a:cubicBezTo>
                    <a:pt x="146" y="268"/>
                    <a:pt x="146" y="268"/>
                    <a:pt x="146" y="268"/>
                  </a:cubicBezTo>
                  <a:cubicBezTo>
                    <a:pt x="146" y="291"/>
                    <a:pt x="146" y="291"/>
                    <a:pt x="146" y="291"/>
                  </a:cubicBezTo>
                  <a:cubicBezTo>
                    <a:pt x="170" y="291"/>
                    <a:pt x="170" y="291"/>
                    <a:pt x="170" y="291"/>
                  </a:cubicBezTo>
                  <a:cubicBezTo>
                    <a:pt x="170" y="268"/>
                    <a:pt x="170" y="268"/>
                    <a:pt x="170" y="268"/>
                  </a:cubicBezTo>
                  <a:cubicBezTo>
                    <a:pt x="170" y="268"/>
                    <a:pt x="170" y="268"/>
                    <a:pt x="170" y="268"/>
                  </a:cubicBezTo>
                  <a:close/>
                  <a:moveTo>
                    <a:pt x="206" y="268"/>
                  </a:moveTo>
                  <a:cubicBezTo>
                    <a:pt x="182" y="268"/>
                    <a:pt x="182" y="268"/>
                    <a:pt x="182" y="268"/>
                  </a:cubicBezTo>
                  <a:cubicBezTo>
                    <a:pt x="182" y="291"/>
                    <a:pt x="182" y="291"/>
                    <a:pt x="182" y="291"/>
                  </a:cubicBezTo>
                  <a:cubicBezTo>
                    <a:pt x="206" y="291"/>
                    <a:pt x="206" y="291"/>
                    <a:pt x="206" y="291"/>
                  </a:cubicBezTo>
                  <a:cubicBezTo>
                    <a:pt x="206" y="268"/>
                    <a:pt x="206" y="268"/>
                    <a:pt x="206" y="268"/>
                  </a:cubicBezTo>
                  <a:cubicBezTo>
                    <a:pt x="206" y="268"/>
                    <a:pt x="206" y="268"/>
                    <a:pt x="206" y="268"/>
                  </a:cubicBezTo>
                  <a:close/>
                  <a:moveTo>
                    <a:pt x="243" y="268"/>
                  </a:moveTo>
                  <a:cubicBezTo>
                    <a:pt x="219" y="268"/>
                    <a:pt x="219" y="268"/>
                    <a:pt x="219" y="268"/>
                  </a:cubicBezTo>
                  <a:cubicBezTo>
                    <a:pt x="219" y="291"/>
                    <a:pt x="219" y="291"/>
                    <a:pt x="219" y="291"/>
                  </a:cubicBezTo>
                  <a:cubicBezTo>
                    <a:pt x="243" y="291"/>
                    <a:pt x="243" y="291"/>
                    <a:pt x="243" y="291"/>
                  </a:cubicBezTo>
                  <a:cubicBezTo>
                    <a:pt x="243" y="268"/>
                    <a:pt x="243" y="268"/>
                    <a:pt x="243" y="268"/>
                  </a:cubicBezTo>
                  <a:cubicBezTo>
                    <a:pt x="243" y="268"/>
                    <a:pt x="243" y="268"/>
                    <a:pt x="243" y="268"/>
                  </a:cubicBezTo>
                  <a:close/>
                  <a:moveTo>
                    <a:pt x="279" y="268"/>
                  </a:moveTo>
                  <a:cubicBezTo>
                    <a:pt x="255" y="268"/>
                    <a:pt x="255" y="268"/>
                    <a:pt x="255" y="268"/>
                  </a:cubicBezTo>
                  <a:cubicBezTo>
                    <a:pt x="255" y="291"/>
                    <a:pt x="255" y="291"/>
                    <a:pt x="255" y="291"/>
                  </a:cubicBezTo>
                  <a:cubicBezTo>
                    <a:pt x="279" y="291"/>
                    <a:pt x="279" y="291"/>
                    <a:pt x="279" y="291"/>
                  </a:cubicBezTo>
                  <a:cubicBezTo>
                    <a:pt x="279" y="268"/>
                    <a:pt x="279" y="268"/>
                    <a:pt x="279" y="268"/>
                  </a:cubicBezTo>
                  <a:cubicBezTo>
                    <a:pt x="279" y="268"/>
                    <a:pt x="279" y="268"/>
                    <a:pt x="279" y="268"/>
                  </a:cubicBezTo>
                  <a:close/>
                  <a:moveTo>
                    <a:pt x="315" y="268"/>
                  </a:moveTo>
                  <a:cubicBezTo>
                    <a:pt x="292" y="268"/>
                    <a:pt x="292" y="268"/>
                    <a:pt x="292" y="268"/>
                  </a:cubicBezTo>
                  <a:cubicBezTo>
                    <a:pt x="292" y="291"/>
                    <a:pt x="292" y="291"/>
                    <a:pt x="292" y="291"/>
                  </a:cubicBezTo>
                  <a:cubicBezTo>
                    <a:pt x="315" y="291"/>
                    <a:pt x="315" y="291"/>
                    <a:pt x="315" y="291"/>
                  </a:cubicBezTo>
                  <a:cubicBezTo>
                    <a:pt x="315" y="268"/>
                    <a:pt x="315" y="268"/>
                    <a:pt x="315" y="268"/>
                  </a:cubicBezTo>
                  <a:cubicBezTo>
                    <a:pt x="315" y="268"/>
                    <a:pt x="315" y="268"/>
                    <a:pt x="315" y="268"/>
                  </a:cubicBezTo>
                  <a:close/>
                  <a:moveTo>
                    <a:pt x="352" y="268"/>
                  </a:moveTo>
                  <a:cubicBezTo>
                    <a:pt x="328" y="268"/>
                    <a:pt x="328" y="268"/>
                    <a:pt x="328" y="268"/>
                  </a:cubicBezTo>
                  <a:cubicBezTo>
                    <a:pt x="328" y="291"/>
                    <a:pt x="328" y="291"/>
                    <a:pt x="328" y="291"/>
                  </a:cubicBezTo>
                  <a:cubicBezTo>
                    <a:pt x="352" y="291"/>
                    <a:pt x="352" y="291"/>
                    <a:pt x="352" y="291"/>
                  </a:cubicBezTo>
                  <a:cubicBezTo>
                    <a:pt x="352" y="268"/>
                    <a:pt x="352" y="268"/>
                    <a:pt x="352" y="268"/>
                  </a:cubicBezTo>
                  <a:cubicBezTo>
                    <a:pt x="352" y="268"/>
                    <a:pt x="352" y="268"/>
                    <a:pt x="352" y="268"/>
                  </a:cubicBezTo>
                  <a:close/>
                  <a:moveTo>
                    <a:pt x="388" y="268"/>
                  </a:moveTo>
                  <a:cubicBezTo>
                    <a:pt x="364" y="268"/>
                    <a:pt x="364" y="268"/>
                    <a:pt x="364" y="268"/>
                  </a:cubicBezTo>
                  <a:cubicBezTo>
                    <a:pt x="364" y="291"/>
                    <a:pt x="364" y="291"/>
                    <a:pt x="364" y="291"/>
                  </a:cubicBezTo>
                  <a:cubicBezTo>
                    <a:pt x="388" y="291"/>
                    <a:pt x="388" y="291"/>
                    <a:pt x="388" y="291"/>
                  </a:cubicBezTo>
                  <a:cubicBezTo>
                    <a:pt x="388" y="268"/>
                    <a:pt x="388" y="268"/>
                    <a:pt x="388" y="268"/>
                  </a:cubicBezTo>
                  <a:cubicBezTo>
                    <a:pt x="388" y="268"/>
                    <a:pt x="388" y="268"/>
                    <a:pt x="388" y="268"/>
                  </a:cubicBezTo>
                  <a:close/>
                  <a:moveTo>
                    <a:pt x="425" y="268"/>
                  </a:moveTo>
                  <a:cubicBezTo>
                    <a:pt x="401" y="268"/>
                    <a:pt x="401" y="268"/>
                    <a:pt x="401" y="268"/>
                  </a:cubicBezTo>
                  <a:cubicBezTo>
                    <a:pt x="401" y="291"/>
                    <a:pt x="401" y="291"/>
                    <a:pt x="401" y="291"/>
                  </a:cubicBezTo>
                  <a:cubicBezTo>
                    <a:pt x="425" y="291"/>
                    <a:pt x="425" y="291"/>
                    <a:pt x="425" y="291"/>
                  </a:cubicBezTo>
                  <a:cubicBezTo>
                    <a:pt x="425" y="268"/>
                    <a:pt x="425" y="268"/>
                    <a:pt x="425" y="268"/>
                  </a:cubicBezTo>
                  <a:cubicBezTo>
                    <a:pt x="425" y="268"/>
                    <a:pt x="425" y="268"/>
                    <a:pt x="425" y="268"/>
                  </a:cubicBezTo>
                  <a:close/>
                  <a:moveTo>
                    <a:pt x="24" y="234"/>
                  </a:moveTo>
                  <a:cubicBezTo>
                    <a:pt x="0" y="234"/>
                    <a:pt x="0" y="234"/>
                    <a:pt x="0" y="234"/>
                  </a:cubicBezTo>
                  <a:cubicBezTo>
                    <a:pt x="0" y="258"/>
                    <a:pt x="0" y="258"/>
                    <a:pt x="0" y="258"/>
                  </a:cubicBezTo>
                  <a:cubicBezTo>
                    <a:pt x="24" y="258"/>
                    <a:pt x="24" y="258"/>
                    <a:pt x="24" y="258"/>
                  </a:cubicBezTo>
                  <a:cubicBezTo>
                    <a:pt x="24" y="234"/>
                    <a:pt x="24" y="234"/>
                    <a:pt x="24" y="234"/>
                  </a:cubicBezTo>
                  <a:cubicBezTo>
                    <a:pt x="24" y="234"/>
                    <a:pt x="24" y="234"/>
                    <a:pt x="24" y="234"/>
                  </a:cubicBezTo>
                  <a:close/>
                  <a:moveTo>
                    <a:pt x="61" y="234"/>
                  </a:moveTo>
                  <a:cubicBezTo>
                    <a:pt x="37" y="234"/>
                    <a:pt x="37" y="234"/>
                    <a:pt x="37" y="234"/>
                  </a:cubicBezTo>
                  <a:cubicBezTo>
                    <a:pt x="37" y="258"/>
                    <a:pt x="37" y="258"/>
                    <a:pt x="37" y="258"/>
                  </a:cubicBezTo>
                  <a:cubicBezTo>
                    <a:pt x="61" y="258"/>
                    <a:pt x="61" y="258"/>
                    <a:pt x="61" y="258"/>
                  </a:cubicBezTo>
                  <a:cubicBezTo>
                    <a:pt x="61" y="234"/>
                    <a:pt x="61" y="234"/>
                    <a:pt x="61" y="234"/>
                  </a:cubicBezTo>
                  <a:cubicBezTo>
                    <a:pt x="61" y="234"/>
                    <a:pt x="61" y="234"/>
                    <a:pt x="61" y="234"/>
                  </a:cubicBezTo>
                  <a:close/>
                  <a:moveTo>
                    <a:pt x="97" y="234"/>
                  </a:moveTo>
                  <a:cubicBezTo>
                    <a:pt x="73" y="234"/>
                    <a:pt x="73" y="234"/>
                    <a:pt x="73" y="234"/>
                  </a:cubicBezTo>
                  <a:cubicBezTo>
                    <a:pt x="73" y="258"/>
                    <a:pt x="73" y="258"/>
                    <a:pt x="73" y="258"/>
                  </a:cubicBezTo>
                  <a:cubicBezTo>
                    <a:pt x="97" y="258"/>
                    <a:pt x="97" y="258"/>
                    <a:pt x="97" y="258"/>
                  </a:cubicBezTo>
                  <a:cubicBezTo>
                    <a:pt x="97" y="234"/>
                    <a:pt x="97" y="234"/>
                    <a:pt x="97" y="234"/>
                  </a:cubicBezTo>
                  <a:cubicBezTo>
                    <a:pt x="97" y="234"/>
                    <a:pt x="97" y="234"/>
                    <a:pt x="97" y="234"/>
                  </a:cubicBezTo>
                  <a:close/>
                  <a:moveTo>
                    <a:pt x="133" y="234"/>
                  </a:moveTo>
                  <a:cubicBezTo>
                    <a:pt x="109" y="234"/>
                    <a:pt x="109" y="234"/>
                    <a:pt x="109" y="234"/>
                  </a:cubicBezTo>
                  <a:cubicBezTo>
                    <a:pt x="109" y="258"/>
                    <a:pt x="109" y="258"/>
                    <a:pt x="109" y="258"/>
                  </a:cubicBezTo>
                  <a:cubicBezTo>
                    <a:pt x="133" y="258"/>
                    <a:pt x="133" y="258"/>
                    <a:pt x="133" y="258"/>
                  </a:cubicBezTo>
                  <a:cubicBezTo>
                    <a:pt x="133" y="234"/>
                    <a:pt x="133" y="234"/>
                    <a:pt x="133" y="234"/>
                  </a:cubicBezTo>
                  <a:cubicBezTo>
                    <a:pt x="133" y="234"/>
                    <a:pt x="133" y="234"/>
                    <a:pt x="133" y="234"/>
                  </a:cubicBezTo>
                  <a:close/>
                  <a:moveTo>
                    <a:pt x="170" y="234"/>
                  </a:moveTo>
                  <a:cubicBezTo>
                    <a:pt x="146" y="234"/>
                    <a:pt x="146" y="234"/>
                    <a:pt x="146" y="234"/>
                  </a:cubicBezTo>
                  <a:cubicBezTo>
                    <a:pt x="146" y="258"/>
                    <a:pt x="146" y="258"/>
                    <a:pt x="146" y="258"/>
                  </a:cubicBezTo>
                  <a:cubicBezTo>
                    <a:pt x="170" y="258"/>
                    <a:pt x="170" y="258"/>
                    <a:pt x="170" y="258"/>
                  </a:cubicBezTo>
                  <a:cubicBezTo>
                    <a:pt x="170" y="234"/>
                    <a:pt x="170" y="234"/>
                    <a:pt x="170" y="234"/>
                  </a:cubicBezTo>
                  <a:cubicBezTo>
                    <a:pt x="170" y="234"/>
                    <a:pt x="170" y="234"/>
                    <a:pt x="170" y="234"/>
                  </a:cubicBezTo>
                  <a:close/>
                  <a:moveTo>
                    <a:pt x="206" y="234"/>
                  </a:moveTo>
                  <a:cubicBezTo>
                    <a:pt x="182" y="234"/>
                    <a:pt x="182" y="234"/>
                    <a:pt x="182" y="234"/>
                  </a:cubicBezTo>
                  <a:cubicBezTo>
                    <a:pt x="182" y="258"/>
                    <a:pt x="182" y="258"/>
                    <a:pt x="182" y="258"/>
                  </a:cubicBezTo>
                  <a:cubicBezTo>
                    <a:pt x="206" y="258"/>
                    <a:pt x="206" y="258"/>
                    <a:pt x="206" y="258"/>
                  </a:cubicBezTo>
                  <a:cubicBezTo>
                    <a:pt x="206" y="234"/>
                    <a:pt x="206" y="234"/>
                    <a:pt x="206" y="234"/>
                  </a:cubicBezTo>
                  <a:cubicBezTo>
                    <a:pt x="206" y="234"/>
                    <a:pt x="206" y="234"/>
                    <a:pt x="206" y="234"/>
                  </a:cubicBezTo>
                  <a:close/>
                  <a:moveTo>
                    <a:pt x="243" y="234"/>
                  </a:moveTo>
                  <a:cubicBezTo>
                    <a:pt x="219" y="234"/>
                    <a:pt x="219" y="234"/>
                    <a:pt x="219" y="234"/>
                  </a:cubicBezTo>
                  <a:cubicBezTo>
                    <a:pt x="219" y="258"/>
                    <a:pt x="219" y="258"/>
                    <a:pt x="219" y="258"/>
                  </a:cubicBezTo>
                  <a:cubicBezTo>
                    <a:pt x="243" y="258"/>
                    <a:pt x="243" y="258"/>
                    <a:pt x="243" y="258"/>
                  </a:cubicBezTo>
                  <a:cubicBezTo>
                    <a:pt x="243" y="234"/>
                    <a:pt x="243" y="234"/>
                    <a:pt x="243" y="234"/>
                  </a:cubicBezTo>
                  <a:cubicBezTo>
                    <a:pt x="243" y="234"/>
                    <a:pt x="243" y="234"/>
                    <a:pt x="243" y="234"/>
                  </a:cubicBezTo>
                  <a:close/>
                  <a:moveTo>
                    <a:pt x="279" y="234"/>
                  </a:moveTo>
                  <a:cubicBezTo>
                    <a:pt x="255" y="234"/>
                    <a:pt x="255" y="234"/>
                    <a:pt x="255" y="234"/>
                  </a:cubicBezTo>
                  <a:cubicBezTo>
                    <a:pt x="255" y="258"/>
                    <a:pt x="255" y="258"/>
                    <a:pt x="255" y="258"/>
                  </a:cubicBezTo>
                  <a:cubicBezTo>
                    <a:pt x="279" y="258"/>
                    <a:pt x="279" y="258"/>
                    <a:pt x="279" y="258"/>
                  </a:cubicBezTo>
                  <a:cubicBezTo>
                    <a:pt x="279" y="234"/>
                    <a:pt x="279" y="234"/>
                    <a:pt x="279" y="234"/>
                  </a:cubicBezTo>
                  <a:cubicBezTo>
                    <a:pt x="279" y="234"/>
                    <a:pt x="279" y="234"/>
                    <a:pt x="279" y="234"/>
                  </a:cubicBezTo>
                  <a:close/>
                  <a:moveTo>
                    <a:pt x="315" y="234"/>
                  </a:moveTo>
                  <a:cubicBezTo>
                    <a:pt x="292" y="234"/>
                    <a:pt x="292" y="234"/>
                    <a:pt x="292" y="234"/>
                  </a:cubicBezTo>
                  <a:cubicBezTo>
                    <a:pt x="292" y="258"/>
                    <a:pt x="292" y="258"/>
                    <a:pt x="292" y="258"/>
                  </a:cubicBezTo>
                  <a:cubicBezTo>
                    <a:pt x="315" y="258"/>
                    <a:pt x="315" y="258"/>
                    <a:pt x="315" y="258"/>
                  </a:cubicBezTo>
                  <a:cubicBezTo>
                    <a:pt x="315" y="234"/>
                    <a:pt x="315" y="234"/>
                    <a:pt x="315" y="234"/>
                  </a:cubicBezTo>
                  <a:cubicBezTo>
                    <a:pt x="315" y="234"/>
                    <a:pt x="315" y="234"/>
                    <a:pt x="315" y="234"/>
                  </a:cubicBezTo>
                  <a:close/>
                  <a:moveTo>
                    <a:pt x="352" y="234"/>
                  </a:moveTo>
                  <a:cubicBezTo>
                    <a:pt x="328" y="234"/>
                    <a:pt x="328" y="234"/>
                    <a:pt x="328" y="234"/>
                  </a:cubicBezTo>
                  <a:cubicBezTo>
                    <a:pt x="328" y="258"/>
                    <a:pt x="328" y="258"/>
                    <a:pt x="328" y="258"/>
                  </a:cubicBezTo>
                  <a:cubicBezTo>
                    <a:pt x="352" y="258"/>
                    <a:pt x="352" y="258"/>
                    <a:pt x="352" y="258"/>
                  </a:cubicBezTo>
                  <a:cubicBezTo>
                    <a:pt x="352" y="234"/>
                    <a:pt x="352" y="234"/>
                    <a:pt x="352" y="234"/>
                  </a:cubicBezTo>
                  <a:cubicBezTo>
                    <a:pt x="352" y="234"/>
                    <a:pt x="352" y="234"/>
                    <a:pt x="352" y="234"/>
                  </a:cubicBezTo>
                  <a:close/>
                  <a:moveTo>
                    <a:pt x="388" y="234"/>
                  </a:moveTo>
                  <a:cubicBezTo>
                    <a:pt x="364" y="234"/>
                    <a:pt x="364" y="234"/>
                    <a:pt x="364" y="234"/>
                  </a:cubicBezTo>
                  <a:cubicBezTo>
                    <a:pt x="364" y="258"/>
                    <a:pt x="364" y="258"/>
                    <a:pt x="364" y="258"/>
                  </a:cubicBezTo>
                  <a:cubicBezTo>
                    <a:pt x="388" y="258"/>
                    <a:pt x="388" y="258"/>
                    <a:pt x="388" y="258"/>
                  </a:cubicBezTo>
                  <a:cubicBezTo>
                    <a:pt x="388" y="234"/>
                    <a:pt x="388" y="234"/>
                    <a:pt x="388" y="234"/>
                  </a:cubicBezTo>
                  <a:cubicBezTo>
                    <a:pt x="388" y="234"/>
                    <a:pt x="388" y="234"/>
                    <a:pt x="388" y="234"/>
                  </a:cubicBezTo>
                  <a:close/>
                  <a:moveTo>
                    <a:pt x="425" y="234"/>
                  </a:moveTo>
                  <a:cubicBezTo>
                    <a:pt x="401" y="234"/>
                    <a:pt x="401" y="234"/>
                    <a:pt x="401" y="234"/>
                  </a:cubicBezTo>
                  <a:cubicBezTo>
                    <a:pt x="401" y="258"/>
                    <a:pt x="401" y="258"/>
                    <a:pt x="401" y="258"/>
                  </a:cubicBezTo>
                  <a:cubicBezTo>
                    <a:pt x="425" y="258"/>
                    <a:pt x="425" y="258"/>
                    <a:pt x="425" y="258"/>
                  </a:cubicBezTo>
                  <a:cubicBezTo>
                    <a:pt x="425" y="234"/>
                    <a:pt x="425" y="234"/>
                    <a:pt x="425" y="234"/>
                  </a:cubicBezTo>
                  <a:cubicBezTo>
                    <a:pt x="425" y="234"/>
                    <a:pt x="425" y="234"/>
                    <a:pt x="425" y="234"/>
                  </a:cubicBezTo>
                  <a:close/>
                  <a:moveTo>
                    <a:pt x="24" y="201"/>
                  </a:moveTo>
                  <a:cubicBezTo>
                    <a:pt x="0" y="201"/>
                    <a:pt x="0" y="201"/>
                    <a:pt x="0" y="201"/>
                  </a:cubicBezTo>
                  <a:cubicBezTo>
                    <a:pt x="0" y="225"/>
                    <a:pt x="0" y="225"/>
                    <a:pt x="0" y="225"/>
                  </a:cubicBezTo>
                  <a:cubicBezTo>
                    <a:pt x="24" y="225"/>
                    <a:pt x="24" y="225"/>
                    <a:pt x="24" y="225"/>
                  </a:cubicBezTo>
                  <a:cubicBezTo>
                    <a:pt x="24" y="201"/>
                    <a:pt x="24" y="201"/>
                    <a:pt x="24" y="201"/>
                  </a:cubicBezTo>
                  <a:cubicBezTo>
                    <a:pt x="24" y="201"/>
                    <a:pt x="24" y="201"/>
                    <a:pt x="24" y="201"/>
                  </a:cubicBezTo>
                  <a:close/>
                  <a:moveTo>
                    <a:pt x="61" y="201"/>
                  </a:moveTo>
                  <a:cubicBezTo>
                    <a:pt x="37" y="201"/>
                    <a:pt x="37" y="201"/>
                    <a:pt x="37" y="201"/>
                  </a:cubicBezTo>
                  <a:cubicBezTo>
                    <a:pt x="37" y="225"/>
                    <a:pt x="37" y="225"/>
                    <a:pt x="37" y="225"/>
                  </a:cubicBezTo>
                  <a:cubicBezTo>
                    <a:pt x="61" y="225"/>
                    <a:pt x="61" y="225"/>
                    <a:pt x="61" y="225"/>
                  </a:cubicBezTo>
                  <a:cubicBezTo>
                    <a:pt x="61" y="201"/>
                    <a:pt x="61" y="201"/>
                    <a:pt x="61" y="201"/>
                  </a:cubicBezTo>
                  <a:cubicBezTo>
                    <a:pt x="61" y="201"/>
                    <a:pt x="61" y="201"/>
                    <a:pt x="61" y="201"/>
                  </a:cubicBezTo>
                  <a:close/>
                  <a:moveTo>
                    <a:pt x="97" y="201"/>
                  </a:moveTo>
                  <a:cubicBezTo>
                    <a:pt x="73" y="201"/>
                    <a:pt x="73" y="201"/>
                    <a:pt x="73" y="201"/>
                  </a:cubicBezTo>
                  <a:cubicBezTo>
                    <a:pt x="73" y="225"/>
                    <a:pt x="73" y="225"/>
                    <a:pt x="73" y="225"/>
                  </a:cubicBezTo>
                  <a:cubicBezTo>
                    <a:pt x="97" y="225"/>
                    <a:pt x="97" y="225"/>
                    <a:pt x="97" y="225"/>
                  </a:cubicBezTo>
                  <a:cubicBezTo>
                    <a:pt x="97" y="201"/>
                    <a:pt x="97" y="201"/>
                    <a:pt x="97" y="201"/>
                  </a:cubicBezTo>
                  <a:cubicBezTo>
                    <a:pt x="97" y="201"/>
                    <a:pt x="97" y="201"/>
                    <a:pt x="97" y="201"/>
                  </a:cubicBezTo>
                  <a:close/>
                  <a:moveTo>
                    <a:pt x="133" y="201"/>
                  </a:moveTo>
                  <a:cubicBezTo>
                    <a:pt x="109" y="201"/>
                    <a:pt x="109" y="201"/>
                    <a:pt x="109" y="201"/>
                  </a:cubicBezTo>
                  <a:cubicBezTo>
                    <a:pt x="109" y="225"/>
                    <a:pt x="109" y="225"/>
                    <a:pt x="109" y="225"/>
                  </a:cubicBezTo>
                  <a:cubicBezTo>
                    <a:pt x="133" y="225"/>
                    <a:pt x="133" y="225"/>
                    <a:pt x="133" y="225"/>
                  </a:cubicBezTo>
                  <a:cubicBezTo>
                    <a:pt x="133" y="201"/>
                    <a:pt x="133" y="201"/>
                    <a:pt x="133" y="201"/>
                  </a:cubicBezTo>
                  <a:cubicBezTo>
                    <a:pt x="133" y="201"/>
                    <a:pt x="133" y="201"/>
                    <a:pt x="133" y="201"/>
                  </a:cubicBezTo>
                  <a:close/>
                  <a:moveTo>
                    <a:pt x="170" y="201"/>
                  </a:moveTo>
                  <a:cubicBezTo>
                    <a:pt x="146" y="201"/>
                    <a:pt x="146" y="201"/>
                    <a:pt x="146" y="201"/>
                  </a:cubicBezTo>
                  <a:cubicBezTo>
                    <a:pt x="146" y="225"/>
                    <a:pt x="146" y="225"/>
                    <a:pt x="146" y="225"/>
                  </a:cubicBezTo>
                  <a:cubicBezTo>
                    <a:pt x="170" y="225"/>
                    <a:pt x="170" y="225"/>
                    <a:pt x="170" y="225"/>
                  </a:cubicBezTo>
                  <a:cubicBezTo>
                    <a:pt x="170" y="201"/>
                    <a:pt x="170" y="201"/>
                    <a:pt x="170" y="201"/>
                  </a:cubicBezTo>
                  <a:cubicBezTo>
                    <a:pt x="170" y="201"/>
                    <a:pt x="170" y="201"/>
                    <a:pt x="170" y="201"/>
                  </a:cubicBezTo>
                  <a:close/>
                  <a:moveTo>
                    <a:pt x="206" y="201"/>
                  </a:moveTo>
                  <a:cubicBezTo>
                    <a:pt x="182" y="201"/>
                    <a:pt x="182" y="201"/>
                    <a:pt x="182" y="201"/>
                  </a:cubicBezTo>
                  <a:cubicBezTo>
                    <a:pt x="182" y="225"/>
                    <a:pt x="182" y="225"/>
                    <a:pt x="182" y="225"/>
                  </a:cubicBezTo>
                  <a:cubicBezTo>
                    <a:pt x="206" y="225"/>
                    <a:pt x="206" y="225"/>
                    <a:pt x="206" y="225"/>
                  </a:cubicBezTo>
                  <a:cubicBezTo>
                    <a:pt x="206" y="201"/>
                    <a:pt x="206" y="201"/>
                    <a:pt x="206" y="201"/>
                  </a:cubicBezTo>
                  <a:cubicBezTo>
                    <a:pt x="206" y="201"/>
                    <a:pt x="206" y="201"/>
                    <a:pt x="206" y="201"/>
                  </a:cubicBezTo>
                  <a:close/>
                  <a:moveTo>
                    <a:pt x="243" y="201"/>
                  </a:moveTo>
                  <a:cubicBezTo>
                    <a:pt x="219" y="201"/>
                    <a:pt x="219" y="201"/>
                    <a:pt x="219" y="201"/>
                  </a:cubicBezTo>
                  <a:cubicBezTo>
                    <a:pt x="219" y="225"/>
                    <a:pt x="219" y="225"/>
                    <a:pt x="219" y="225"/>
                  </a:cubicBezTo>
                  <a:cubicBezTo>
                    <a:pt x="243" y="225"/>
                    <a:pt x="243" y="225"/>
                    <a:pt x="243" y="225"/>
                  </a:cubicBezTo>
                  <a:cubicBezTo>
                    <a:pt x="243" y="201"/>
                    <a:pt x="243" y="201"/>
                    <a:pt x="243" y="201"/>
                  </a:cubicBezTo>
                  <a:cubicBezTo>
                    <a:pt x="243" y="201"/>
                    <a:pt x="243" y="201"/>
                    <a:pt x="243" y="201"/>
                  </a:cubicBezTo>
                  <a:close/>
                  <a:moveTo>
                    <a:pt x="279" y="201"/>
                  </a:moveTo>
                  <a:cubicBezTo>
                    <a:pt x="255" y="201"/>
                    <a:pt x="255" y="201"/>
                    <a:pt x="255" y="201"/>
                  </a:cubicBezTo>
                  <a:cubicBezTo>
                    <a:pt x="255" y="225"/>
                    <a:pt x="255" y="225"/>
                    <a:pt x="255" y="225"/>
                  </a:cubicBezTo>
                  <a:cubicBezTo>
                    <a:pt x="279" y="225"/>
                    <a:pt x="279" y="225"/>
                    <a:pt x="279" y="225"/>
                  </a:cubicBezTo>
                  <a:cubicBezTo>
                    <a:pt x="279" y="201"/>
                    <a:pt x="279" y="201"/>
                    <a:pt x="279" y="201"/>
                  </a:cubicBezTo>
                  <a:cubicBezTo>
                    <a:pt x="279" y="201"/>
                    <a:pt x="279" y="201"/>
                    <a:pt x="279" y="201"/>
                  </a:cubicBezTo>
                  <a:close/>
                  <a:moveTo>
                    <a:pt x="315" y="201"/>
                  </a:moveTo>
                  <a:cubicBezTo>
                    <a:pt x="292" y="201"/>
                    <a:pt x="292" y="201"/>
                    <a:pt x="292" y="201"/>
                  </a:cubicBezTo>
                  <a:cubicBezTo>
                    <a:pt x="292" y="225"/>
                    <a:pt x="292" y="225"/>
                    <a:pt x="292" y="225"/>
                  </a:cubicBezTo>
                  <a:cubicBezTo>
                    <a:pt x="315" y="225"/>
                    <a:pt x="315" y="225"/>
                    <a:pt x="315" y="225"/>
                  </a:cubicBezTo>
                  <a:cubicBezTo>
                    <a:pt x="315" y="201"/>
                    <a:pt x="315" y="201"/>
                    <a:pt x="315" y="201"/>
                  </a:cubicBezTo>
                  <a:cubicBezTo>
                    <a:pt x="315" y="201"/>
                    <a:pt x="315" y="201"/>
                    <a:pt x="315" y="201"/>
                  </a:cubicBezTo>
                  <a:close/>
                  <a:moveTo>
                    <a:pt x="352" y="201"/>
                  </a:moveTo>
                  <a:cubicBezTo>
                    <a:pt x="328" y="201"/>
                    <a:pt x="328" y="201"/>
                    <a:pt x="328" y="201"/>
                  </a:cubicBezTo>
                  <a:cubicBezTo>
                    <a:pt x="328" y="225"/>
                    <a:pt x="328" y="225"/>
                    <a:pt x="328" y="225"/>
                  </a:cubicBezTo>
                  <a:cubicBezTo>
                    <a:pt x="352" y="225"/>
                    <a:pt x="352" y="225"/>
                    <a:pt x="352" y="225"/>
                  </a:cubicBezTo>
                  <a:cubicBezTo>
                    <a:pt x="352" y="201"/>
                    <a:pt x="352" y="201"/>
                    <a:pt x="352" y="201"/>
                  </a:cubicBezTo>
                  <a:cubicBezTo>
                    <a:pt x="352" y="201"/>
                    <a:pt x="352" y="201"/>
                    <a:pt x="352" y="201"/>
                  </a:cubicBezTo>
                  <a:close/>
                  <a:moveTo>
                    <a:pt x="388" y="201"/>
                  </a:moveTo>
                  <a:cubicBezTo>
                    <a:pt x="364" y="201"/>
                    <a:pt x="364" y="201"/>
                    <a:pt x="364" y="201"/>
                  </a:cubicBezTo>
                  <a:cubicBezTo>
                    <a:pt x="364" y="225"/>
                    <a:pt x="364" y="225"/>
                    <a:pt x="364" y="225"/>
                  </a:cubicBezTo>
                  <a:cubicBezTo>
                    <a:pt x="388" y="225"/>
                    <a:pt x="388" y="225"/>
                    <a:pt x="388" y="225"/>
                  </a:cubicBezTo>
                  <a:cubicBezTo>
                    <a:pt x="388" y="201"/>
                    <a:pt x="388" y="201"/>
                    <a:pt x="388" y="201"/>
                  </a:cubicBezTo>
                  <a:cubicBezTo>
                    <a:pt x="388" y="201"/>
                    <a:pt x="388" y="201"/>
                    <a:pt x="388" y="201"/>
                  </a:cubicBezTo>
                  <a:close/>
                  <a:moveTo>
                    <a:pt x="425" y="201"/>
                  </a:moveTo>
                  <a:cubicBezTo>
                    <a:pt x="401" y="201"/>
                    <a:pt x="401" y="201"/>
                    <a:pt x="401" y="201"/>
                  </a:cubicBezTo>
                  <a:cubicBezTo>
                    <a:pt x="401" y="225"/>
                    <a:pt x="401" y="225"/>
                    <a:pt x="401" y="225"/>
                  </a:cubicBezTo>
                  <a:cubicBezTo>
                    <a:pt x="425" y="225"/>
                    <a:pt x="425" y="225"/>
                    <a:pt x="425" y="225"/>
                  </a:cubicBezTo>
                  <a:cubicBezTo>
                    <a:pt x="425" y="201"/>
                    <a:pt x="425" y="201"/>
                    <a:pt x="425" y="201"/>
                  </a:cubicBezTo>
                  <a:cubicBezTo>
                    <a:pt x="425" y="201"/>
                    <a:pt x="425" y="201"/>
                    <a:pt x="425" y="201"/>
                  </a:cubicBezTo>
                  <a:close/>
                  <a:moveTo>
                    <a:pt x="24" y="168"/>
                  </a:moveTo>
                  <a:cubicBezTo>
                    <a:pt x="0" y="168"/>
                    <a:pt x="0" y="168"/>
                    <a:pt x="0" y="168"/>
                  </a:cubicBezTo>
                  <a:cubicBezTo>
                    <a:pt x="0" y="191"/>
                    <a:pt x="0" y="191"/>
                    <a:pt x="0" y="191"/>
                  </a:cubicBezTo>
                  <a:cubicBezTo>
                    <a:pt x="24" y="191"/>
                    <a:pt x="24" y="191"/>
                    <a:pt x="24" y="191"/>
                  </a:cubicBezTo>
                  <a:cubicBezTo>
                    <a:pt x="24" y="168"/>
                    <a:pt x="24" y="168"/>
                    <a:pt x="24" y="168"/>
                  </a:cubicBezTo>
                  <a:cubicBezTo>
                    <a:pt x="24" y="168"/>
                    <a:pt x="24" y="168"/>
                    <a:pt x="24" y="168"/>
                  </a:cubicBezTo>
                  <a:close/>
                  <a:moveTo>
                    <a:pt x="61" y="168"/>
                  </a:moveTo>
                  <a:cubicBezTo>
                    <a:pt x="37" y="168"/>
                    <a:pt x="37" y="168"/>
                    <a:pt x="37" y="168"/>
                  </a:cubicBezTo>
                  <a:cubicBezTo>
                    <a:pt x="37" y="191"/>
                    <a:pt x="37" y="191"/>
                    <a:pt x="37" y="191"/>
                  </a:cubicBezTo>
                  <a:cubicBezTo>
                    <a:pt x="61" y="191"/>
                    <a:pt x="61" y="191"/>
                    <a:pt x="61" y="191"/>
                  </a:cubicBezTo>
                  <a:cubicBezTo>
                    <a:pt x="61" y="168"/>
                    <a:pt x="61" y="168"/>
                    <a:pt x="61" y="168"/>
                  </a:cubicBezTo>
                  <a:cubicBezTo>
                    <a:pt x="61" y="168"/>
                    <a:pt x="61" y="168"/>
                    <a:pt x="61" y="168"/>
                  </a:cubicBezTo>
                  <a:close/>
                  <a:moveTo>
                    <a:pt x="97" y="168"/>
                  </a:moveTo>
                  <a:cubicBezTo>
                    <a:pt x="73" y="168"/>
                    <a:pt x="73" y="168"/>
                    <a:pt x="73" y="168"/>
                  </a:cubicBezTo>
                  <a:cubicBezTo>
                    <a:pt x="73" y="191"/>
                    <a:pt x="73" y="191"/>
                    <a:pt x="73" y="191"/>
                  </a:cubicBezTo>
                  <a:cubicBezTo>
                    <a:pt x="97" y="191"/>
                    <a:pt x="97" y="191"/>
                    <a:pt x="97" y="191"/>
                  </a:cubicBezTo>
                  <a:cubicBezTo>
                    <a:pt x="97" y="168"/>
                    <a:pt x="97" y="168"/>
                    <a:pt x="97" y="168"/>
                  </a:cubicBezTo>
                  <a:cubicBezTo>
                    <a:pt x="97" y="168"/>
                    <a:pt x="97" y="168"/>
                    <a:pt x="97" y="168"/>
                  </a:cubicBezTo>
                  <a:close/>
                  <a:moveTo>
                    <a:pt x="133" y="168"/>
                  </a:moveTo>
                  <a:cubicBezTo>
                    <a:pt x="109" y="168"/>
                    <a:pt x="109" y="168"/>
                    <a:pt x="109" y="168"/>
                  </a:cubicBezTo>
                  <a:cubicBezTo>
                    <a:pt x="109" y="191"/>
                    <a:pt x="109" y="191"/>
                    <a:pt x="109" y="191"/>
                  </a:cubicBezTo>
                  <a:cubicBezTo>
                    <a:pt x="133" y="191"/>
                    <a:pt x="133" y="191"/>
                    <a:pt x="133" y="191"/>
                  </a:cubicBezTo>
                  <a:cubicBezTo>
                    <a:pt x="133" y="168"/>
                    <a:pt x="133" y="168"/>
                    <a:pt x="133" y="168"/>
                  </a:cubicBezTo>
                  <a:cubicBezTo>
                    <a:pt x="133" y="168"/>
                    <a:pt x="133" y="168"/>
                    <a:pt x="133" y="168"/>
                  </a:cubicBezTo>
                  <a:close/>
                  <a:moveTo>
                    <a:pt x="170" y="168"/>
                  </a:moveTo>
                  <a:cubicBezTo>
                    <a:pt x="146" y="168"/>
                    <a:pt x="146" y="168"/>
                    <a:pt x="146" y="168"/>
                  </a:cubicBezTo>
                  <a:cubicBezTo>
                    <a:pt x="146" y="191"/>
                    <a:pt x="146" y="191"/>
                    <a:pt x="146" y="191"/>
                  </a:cubicBezTo>
                  <a:cubicBezTo>
                    <a:pt x="170" y="191"/>
                    <a:pt x="170" y="191"/>
                    <a:pt x="170" y="191"/>
                  </a:cubicBezTo>
                  <a:cubicBezTo>
                    <a:pt x="170" y="168"/>
                    <a:pt x="170" y="168"/>
                    <a:pt x="170" y="168"/>
                  </a:cubicBezTo>
                  <a:cubicBezTo>
                    <a:pt x="170" y="168"/>
                    <a:pt x="170" y="168"/>
                    <a:pt x="170" y="168"/>
                  </a:cubicBezTo>
                  <a:close/>
                  <a:moveTo>
                    <a:pt x="206" y="168"/>
                  </a:moveTo>
                  <a:cubicBezTo>
                    <a:pt x="182" y="168"/>
                    <a:pt x="182" y="168"/>
                    <a:pt x="182" y="168"/>
                  </a:cubicBezTo>
                  <a:cubicBezTo>
                    <a:pt x="182" y="191"/>
                    <a:pt x="182" y="191"/>
                    <a:pt x="182" y="191"/>
                  </a:cubicBezTo>
                  <a:cubicBezTo>
                    <a:pt x="206" y="191"/>
                    <a:pt x="206" y="191"/>
                    <a:pt x="206" y="191"/>
                  </a:cubicBezTo>
                  <a:cubicBezTo>
                    <a:pt x="206" y="168"/>
                    <a:pt x="206" y="168"/>
                    <a:pt x="206" y="168"/>
                  </a:cubicBezTo>
                  <a:cubicBezTo>
                    <a:pt x="206" y="168"/>
                    <a:pt x="206" y="168"/>
                    <a:pt x="206" y="168"/>
                  </a:cubicBezTo>
                  <a:close/>
                  <a:moveTo>
                    <a:pt x="243" y="168"/>
                  </a:moveTo>
                  <a:cubicBezTo>
                    <a:pt x="219" y="168"/>
                    <a:pt x="219" y="168"/>
                    <a:pt x="219" y="168"/>
                  </a:cubicBezTo>
                  <a:cubicBezTo>
                    <a:pt x="219" y="191"/>
                    <a:pt x="219" y="191"/>
                    <a:pt x="219" y="191"/>
                  </a:cubicBezTo>
                  <a:cubicBezTo>
                    <a:pt x="243" y="191"/>
                    <a:pt x="243" y="191"/>
                    <a:pt x="243" y="191"/>
                  </a:cubicBezTo>
                  <a:cubicBezTo>
                    <a:pt x="243" y="168"/>
                    <a:pt x="243" y="168"/>
                    <a:pt x="243" y="168"/>
                  </a:cubicBezTo>
                  <a:cubicBezTo>
                    <a:pt x="243" y="168"/>
                    <a:pt x="243" y="168"/>
                    <a:pt x="243" y="168"/>
                  </a:cubicBezTo>
                  <a:close/>
                  <a:moveTo>
                    <a:pt x="279" y="168"/>
                  </a:moveTo>
                  <a:cubicBezTo>
                    <a:pt x="255" y="168"/>
                    <a:pt x="255" y="168"/>
                    <a:pt x="255" y="168"/>
                  </a:cubicBezTo>
                  <a:cubicBezTo>
                    <a:pt x="255" y="191"/>
                    <a:pt x="255" y="191"/>
                    <a:pt x="255" y="191"/>
                  </a:cubicBezTo>
                  <a:cubicBezTo>
                    <a:pt x="279" y="191"/>
                    <a:pt x="279" y="191"/>
                    <a:pt x="279" y="191"/>
                  </a:cubicBezTo>
                  <a:cubicBezTo>
                    <a:pt x="279" y="168"/>
                    <a:pt x="279" y="168"/>
                    <a:pt x="279" y="168"/>
                  </a:cubicBezTo>
                  <a:cubicBezTo>
                    <a:pt x="279" y="168"/>
                    <a:pt x="279" y="168"/>
                    <a:pt x="279" y="168"/>
                  </a:cubicBezTo>
                  <a:close/>
                  <a:moveTo>
                    <a:pt x="315" y="168"/>
                  </a:moveTo>
                  <a:cubicBezTo>
                    <a:pt x="292" y="168"/>
                    <a:pt x="292" y="168"/>
                    <a:pt x="292" y="168"/>
                  </a:cubicBezTo>
                  <a:cubicBezTo>
                    <a:pt x="292" y="191"/>
                    <a:pt x="292" y="191"/>
                    <a:pt x="292" y="191"/>
                  </a:cubicBezTo>
                  <a:cubicBezTo>
                    <a:pt x="315" y="191"/>
                    <a:pt x="315" y="191"/>
                    <a:pt x="315" y="191"/>
                  </a:cubicBezTo>
                  <a:cubicBezTo>
                    <a:pt x="315" y="168"/>
                    <a:pt x="315" y="168"/>
                    <a:pt x="315" y="168"/>
                  </a:cubicBezTo>
                  <a:cubicBezTo>
                    <a:pt x="315" y="168"/>
                    <a:pt x="315" y="168"/>
                    <a:pt x="315" y="168"/>
                  </a:cubicBezTo>
                  <a:close/>
                  <a:moveTo>
                    <a:pt x="388" y="168"/>
                  </a:moveTo>
                  <a:cubicBezTo>
                    <a:pt x="364" y="168"/>
                    <a:pt x="364" y="168"/>
                    <a:pt x="364" y="168"/>
                  </a:cubicBezTo>
                  <a:cubicBezTo>
                    <a:pt x="364" y="191"/>
                    <a:pt x="364" y="191"/>
                    <a:pt x="364" y="191"/>
                  </a:cubicBezTo>
                  <a:cubicBezTo>
                    <a:pt x="388" y="191"/>
                    <a:pt x="388" y="191"/>
                    <a:pt x="388" y="191"/>
                  </a:cubicBezTo>
                  <a:cubicBezTo>
                    <a:pt x="388" y="168"/>
                    <a:pt x="388" y="168"/>
                    <a:pt x="388" y="168"/>
                  </a:cubicBezTo>
                  <a:cubicBezTo>
                    <a:pt x="388" y="168"/>
                    <a:pt x="388" y="168"/>
                    <a:pt x="388" y="168"/>
                  </a:cubicBezTo>
                  <a:close/>
                  <a:moveTo>
                    <a:pt x="425" y="168"/>
                  </a:moveTo>
                  <a:cubicBezTo>
                    <a:pt x="401" y="168"/>
                    <a:pt x="401" y="168"/>
                    <a:pt x="401" y="168"/>
                  </a:cubicBezTo>
                  <a:cubicBezTo>
                    <a:pt x="401" y="191"/>
                    <a:pt x="401" y="191"/>
                    <a:pt x="401" y="191"/>
                  </a:cubicBezTo>
                  <a:cubicBezTo>
                    <a:pt x="425" y="191"/>
                    <a:pt x="425" y="191"/>
                    <a:pt x="425" y="191"/>
                  </a:cubicBezTo>
                  <a:cubicBezTo>
                    <a:pt x="425" y="168"/>
                    <a:pt x="425" y="168"/>
                    <a:pt x="425" y="168"/>
                  </a:cubicBezTo>
                  <a:cubicBezTo>
                    <a:pt x="425" y="168"/>
                    <a:pt x="425" y="168"/>
                    <a:pt x="425" y="168"/>
                  </a:cubicBezTo>
                  <a:close/>
                  <a:moveTo>
                    <a:pt x="24" y="134"/>
                  </a:moveTo>
                  <a:cubicBezTo>
                    <a:pt x="0" y="134"/>
                    <a:pt x="0" y="134"/>
                    <a:pt x="0" y="134"/>
                  </a:cubicBezTo>
                  <a:cubicBezTo>
                    <a:pt x="0" y="158"/>
                    <a:pt x="0" y="158"/>
                    <a:pt x="0" y="158"/>
                  </a:cubicBezTo>
                  <a:cubicBezTo>
                    <a:pt x="24" y="158"/>
                    <a:pt x="24" y="158"/>
                    <a:pt x="24" y="158"/>
                  </a:cubicBezTo>
                  <a:cubicBezTo>
                    <a:pt x="24" y="134"/>
                    <a:pt x="24" y="134"/>
                    <a:pt x="24" y="134"/>
                  </a:cubicBezTo>
                  <a:cubicBezTo>
                    <a:pt x="24" y="134"/>
                    <a:pt x="24" y="134"/>
                    <a:pt x="24" y="134"/>
                  </a:cubicBezTo>
                  <a:close/>
                  <a:moveTo>
                    <a:pt x="61" y="134"/>
                  </a:moveTo>
                  <a:cubicBezTo>
                    <a:pt x="37" y="134"/>
                    <a:pt x="37" y="134"/>
                    <a:pt x="37" y="134"/>
                  </a:cubicBezTo>
                  <a:cubicBezTo>
                    <a:pt x="37" y="158"/>
                    <a:pt x="37" y="158"/>
                    <a:pt x="37" y="158"/>
                  </a:cubicBezTo>
                  <a:cubicBezTo>
                    <a:pt x="61" y="158"/>
                    <a:pt x="61" y="158"/>
                    <a:pt x="61" y="158"/>
                  </a:cubicBezTo>
                  <a:cubicBezTo>
                    <a:pt x="61" y="134"/>
                    <a:pt x="61" y="134"/>
                    <a:pt x="61" y="134"/>
                  </a:cubicBezTo>
                  <a:cubicBezTo>
                    <a:pt x="61" y="134"/>
                    <a:pt x="61" y="134"/>
                    <a:pt x="61" y="134"/>
                  </a:cubicBezTo>
                  <a:close/>
                  <a:moveTo>
                    <a:pt x="133" y="134"/>
                  </a:moveTo>
                  <a:cubicBezTo>
                    <a:pt x="109" y="134"/>
                    <a:pt x="109" y="134"/>
                    <a:pt x="109" y="134"/>
                  </a:cubicBezTo>
                  <a:cubicBezTo>
                    <a:pt x="109" y="158"/>
                    <a:pt x="109" y="158"/>
                    <a:pt x="109" y="158"/>
                  </a:cubicBezTo>
                  <a:cubicBezTo>
                    <a:pt x="133" y="158"/>
                    <a:pt x="133" y="158"/>
                    <a:pt x="133" y="158"/>
                  </a:cubicBezTo>
                  <a:cubicBezTo>
                    <a:pt x="133" y="134"/>
                    <a:pt x="133" y="134"/>
                    <a:pt x="133" y="134"/>
                  </a:cubicBezTo>
                  <a:cubicBezTo>
                    <a:pt x="133" y="134"/>
                    <a:pt x="133" y="134"/>
                    <a:pt x="133" y="134"/>
                  </a:cubicBezTo>
                  <a:close/>
                  <a:moveTo>
                    <a:pt x="170" y="134"/>
                  </a:moveTo>
                  <a:cubicBezTo>
                    <a:pt x="146" y="134"/>
                    <a:pt x="146" y="134"/>
                    <a:pt x="146" y="134"/>
                  </a:cubicBezTo>
                  <a:cubicBezTo>
                    <a:pt x="146" y="158"/>
                    <a:pt x="146" y="158"/>
                    <a:pt x="146" y="158"/>
                  </a:cubicBezTo>
                  <a:cubicBezTo>
                    <a:pt x="170" y="158"/>
                    <a:pt x="170" y="158"/>
                    <a:pt x="170" y="158"/>
                  </a:cubicBezTo>
                  <a:cubicBezTo>
                    <a:pt x="170" y="134"/>
                    <a:pt x="170" y="134"/>
                    <a:pt x="170" y="134"/>
                  </a:cubicBezTo>
                  <a:cubicBezTo>
                    <a:pt x="170" y="134"/>
                    <a:pt x="170" y="134"/>
                    <a:pt x="170" y="134"/>
                  </a:cubicBezTo>
                  <a:close/>
                  <a:moveTo>
                    <a:pt x="206" y="134"/>
                  </a:moveTo>
                  <a:cubicBezTo>
                    <a:pt x="182" y="134"/>
                    <a:pt x="182" y="134"/>
                    <a:pt x="182" y="134"/>
                  </a:cubicBezTo>
                  <a:cubicBezTo>
                    <a:pt x="182" y="158"/>
                    <a:pt x="182" y="158"/>
                    <a:pt x="182" y="158"/>
                  </a:cubicBezTo>
                  <a:cubicBezTo>
                    <a:pt x="206" y="158"/>
                    <a:pt x="206" y="158"/>
                    <a:pt x="206" y="158"/>
                  </a:cubicBezTo>
                  <a:cubicBezTo>
                    <a:pt x="206" y="134"/>
                    <a:pt x="206" y="134"/>
                    <a:pt x="206" y="134"/>
                  </a:cubicBezTo>
                  <a:cubicBezTo>
                    <a:pt x="206" y="134"/>
                    <a:pt x="206" y="134"/>
                    <a:pt x="206" y="134"/>
                  </a:cubicBezTo>
                  <a:close/>
                  <a:moveTo>
                    <a:pt x="243" y="134"/>
                  </a:moveTo>
                  <a:cubicBezTo>
                    <a:pt x="219" y="134"/>
                    <a:pt x="219" y="134"/>
                    <a:pt x="219" y="134"/>
                  </a:cubicBezTo>
                  <a:cubicBezTo>
                    <a:pt x="219" y="158"/>
                    <a:pt x="219" y="158"/>
                    <a:pt x="219" y="158"/>
                  </a:cubicBezTo>
                  <a:cubicBezTo>
                    <a:pt x="243" y="158"/>
                    <a:pt x="243" y="158"/>
                    <a:pt x="243" y="158"/>
                  </a:cubicBezTo>
                  <a:cubicBezTo>
                    <a:pt x="243" y="134"/>
                    <a:pt x="243" y="134"/>
                    <a:pt x="243" y="134"/>
                  </a:cubicBezTo>
                  <a:cubicBezTo>
                    <a:pt x="243" y="134"/>
                    <a:pt x="243" y="134"/>
                    <a:pt x="243" y="134"/>
                  </a:cubicBezTo>
                  <a:close/>
                  <a:moveTo>
                    <a:pt x="279" y="134"/>
                  </a:moveTo>
                  <a:cubicBezTo>
                    <a:pt x="255" y="134"/>
                    <a:pt x="255" y="134"/>
                    <a:pt x="255" y="134"/>
                  </a:cubicBezTo>
                  <a:cubicBezTo>
                    <a:pt x="255" y="158"/>
                    <a:pt x="255" y="158"/>
                    <a:pt x="255" y="158"/>
                  </a:cubicBezTo>
                  <a:cubicBezTo>
                    <a:pt x="279" y="158"/>
                    <a:pt x="279" y="158"/>
                    <a:pt x="279" y="158"/>
                  </a:cubicBezTo>
                  <a:cubicBezTo>
                    <a:pt x="279" y="134"/>
                    <a:pt x="279" y="134"/>
                    <a:pt x="279" y="134"/>
                  </a:cubicBezTo>
                  <a:cubicBezTo>
                    <a:pt x="279" y="134"/>
                    <a:pt x="279" y="134"/>
                    <a:pt x="279" y="134"/>
                  </a:cubicBezTo>
                  <a:close/>
                  <a:moveTo>
                    <a:pt x="315" y="134"/>
                  </a:moveTo>
                  <a:cubicBezTo>
                    <a:pt x="292" y="134"/>
                    <a:pt x="292" y="134"/>
                    <a:pt x="292" y="134"/>
                  </a:cubicBezTo>
                  <a:cubicBezTo>
                    <a:pt x="292" y="158"/>
                    <a:pt x="292" y="158"/>
                    <a:pt x="292" y="158"/>
                  </a:cubicBezTo>
                  <a:cubicBezTo>
                    <a:pt x="315" y="158"/>
                    <a:pt x="315" y="158"/>
                    <a:pt x="315" y="158"/>
                  </a:cubicBezTo>
                  <a:cubicBezTo>
                    <a:pt x="315" y="134"/>
                    <a:pt x="315" y="134"/>
                    <a:pt x="315" y="134"/>
                  </a:cubicBezTo>
                  <a:cubicBezTo>
                    <a:pt x="315" y="134"/>
                    <a:pt x="315" y="134"/>
                    <a:pt x="315" y="134"/>
                  </a:cubicBezTo>
                  <a:close/>
                  <a:moveTo>
                    <a:pt x="388" y="134"/>
                  </a:moveTo>
                  <a:cubicBezTo>
                    <a:pt x="364" y="134"/>
                    <a:pt x="364" y="134"/>
                    <a:pt x="364" y="134"/>
                  </a:cubicBezTo>
                  <a:cubicBezTo>
                    <a:pt x="364" y="158"/>
                    <a:pt x="364" y="158"/>
                    <a:pt x="364" y="158"/>
                  </a:cubicBezTo>
                  <a:cubicBezTo>
                    <a:pt x="388" y="158"/>
                    <a:pt x="388" y="158"/>
                    <a:pt x="388" y="158"/>
                  </a:cubicBezTo>
                  <a:cubicBezTo>
                    <a:pt x="388" y="134"/>
                    <a:pt x="388" y="134"/>
                    <a:pt x="388" y="134"/>
                  </a:cubicBezTo>
                  <a:cubicBezTo>
                    <a:pt x="388" y="134"/>
                    <a:pt x="388" y="134"/>
                    <a:pt x="388" y="134"/>
                  </a:cubicBezTo>
                  <a:close/>
                  <a:moveTo>
                    <a:pt x="425" y="134"/>
                  </a:moveTo>
                  <a:cubicBezTo>
                    <a:pt x="401" y="134"/>
                    <a:pt x="401" y="134"/>
                    <a:pt x="401" y="134"/>
                  </a:cubicBezTo>
                  <a:cubicBezTo>
                    <a:pt x="401" y="158"/>
                    <a:pt x="401" y="158"/>
                    <a:pt x="401" y="158"/>
                  </a:cubicBezTo>
                  <a:cubicBezTo>
                    <a:pt x="425" y="158"/>
                    <a:pt x="425" y="158"/>
                    <a:pt x="425" y="158"/>
                  </a:cubicBezTo>
                  <a:cubicBezTo>
                    <a:pt x="425" y="134"/>
                    <a:pt x="425" y="134"/>
                    <a:pt x="425" y="134"/>
                  </a:cubicBezTo>
                  <a:cubicBezTo>
                    <a:pt x="425" y="134"/>
                    <a:pt x="425" y="134"/>
                    <a:pt x="425" y="134"/>
                  </a:cubicBezTo>
                  <a:close/>
                  <a:moveTo>
                    <a:pt x="24" y="100"/>
                  </a:moveTo>
                  <a:cubicBezTo>
                    <a:pt x="0" y="100"/>
                    <a:pt x="0" y="100"/>
                    <a:pt x="0" y="100"/>
                  </a:cubicBezTo>
                  <a:cubicBezTo>
                    <a:pt x="0" y="124"/>
                    <a:pt x="0" y="124"/>
                    <a:pt x="0" y="124"/>
                  </a:cubicBezTo>
                  <a:cubicBezTo>
                    <a:pt x="24" y="124"/>
                    <a:pt x="24" y="124"/>
                    <a:pt x="24" y="124"/>
                  </a:cubicBezTo>
                  <a:cubicBezTo>
                    <a:pt x="24" y="100"/>
                    <a:pt x="24" y="100"/>
                    <a:pt x="24" y="100"/>
                  </a:cubicBezTo>
                  <a:cubicBezTo>
                    <a:pt x="24" y="100"/>
                    <a:pt x="24" y="100"/>
                    <a:pt x="24" y="100"/>
                  </a:cubicBezTo>
                  <a:close/>
                  <a:moveTo>
                    <a:pt x="61" y="100"/>
                  </a:moveTo>
                  <a:cubicBezTo>
                    <a:pt x="37" y="100"/>
                    <a:pt x="37" y="100"/>
                    <a:pt x="37" y="100"/>
                  </a:cubicBezTo>
                  <a:cubicBezTo>
                    <a:pt x="37" y="124"/>
                    <a:pt x="37" y="124"/>
                    <a:pt x="37" y="124"/>
                  </a:cubicBezTo>
                  <a:cubicBezTo>
                    <a:pt x="61" y="124"/>
                    <a:pt x="61" y="124"/>
                    <a:pt x="61" y="124"/>
                  </a:cubicBezTo>
                  <a:cubicBezTo>
                    <a:pt x="61" y="100"/>
                    <a:pt x="61" y="100"/>
                    <a:pt x="61" y="100"/>
                  </a:cubicBezTo>
                  <a:cubicBezTo>
                    <a:pt x="61" y="100"/>
                    <a:pt x="61" y="100"/>
                    <a:pt x="61" y="100"/>
                  </a:cubicBezTo>
                  <a:close/>
                  <a:moveTo>
                    <a:pt x="133" y="100"/>
                  </a:moveTo>
                  <a:cubicBezTo>
                    <a:pt x="109" y="100"/>
                    <a:pt x="109" y="100"/>
                    <a:pt x="109" y="100"/>
                  </a:cubicBezTo>
                  <a:cubicBezTo>
                    <a:pt x="109" y="124"/>
                    <a:pt x="109" y="124"/>
                    <a:pt x="109" y="124"/>
                  </a:cubicBezTo>
                  <a:cubicBezTo>
                    <a:pt x="133" y="124"/>
                    <a:pt x="133" y="124"/>
                    <a:pt x="133" y="124"/>
                  </a:cubicBezTo>
                  <a:cubicBezTo>
                    <a:pt x="133" y="100"/>
                    <a:pt x="133" y="100"/>
                    <a:pt x="133" y="100"/>
                  </a:cubicBezTo>
                  <a:cubicBezTo>
                    <a:pt x="133" y="100"/>
                    <a:pt x="133" y="100"/>
                    <a:pt x="133" y="100"/>
                  </a:cubicBezTo>
                  <a:close/>
                  <a:moveTo>
                    <a:pt x="170" y="100"/>
                  </a:moveTo>
                  <a:cubicBezTo>
                    <a:pt x="146" y="100"/>
                    <a:pt x="146" y="100"/>
                    <a:pt x="146" y="100"/>
                  </a:cubicBezTo>
                  <a:cubicBezTo>
                    <a:pt x="146" y="124"/>
                    <a:pt x="146" y="124"/>
                    <a:pt x="146" y="124"/>
                  </a:cubicBezTo>
                  <a:cubicBezTo>
                    <a:pt x="170" y="124"/>
                    <a:pt x="170" y="124"/>
                    <a:pt x="170" y="124"/>
                  </a:cubicBezTo>
                  <a:cubicBezTo>
                    <a:pt x="170" y="100"/>
                    <a:pt x="170" y="100"/>
                    <a:pt x="170" y="100"/>
                  </a:cubicBezTo>
                  <a:cubicBezTo>
                    <a:pt x="170" y="100"/>
                    <a:pt x="170" y="100"/>
                    <a:pt x="170" y="100"/>
                  </a:cubicBezTo>
                  <a:close/>
                  <a:moveTo>
                    <a:pt x="206" y="100"/>
                  </a:moveTo>
                  <a:cubicBezTo>
                    <a:pt x="182" y="100"/>
                    <a:pt x="182" y="100"/>
                    <a:pt x="182" y="100"/>
                  </a:cubicBezTo>
                  <a:cubicBezTo>
                    <a:pt x="182" y="124"/>
                    <a:pt x="182" y="124"/>
                    <a:pt x="182" y="124"/>
                  </a:cubicBezTo>
                  <a:cubicBezTo>
                    <a:pt x="206" y="124"/>
                    <a:pt x="206" y="124"/>
                    <a:pt x="206" y="124"/>
                  </a:cubicBezTo>
                  <a:cubicBezTo>
                    <a:pt x="206" y="100"/>
                    <a:pt x="206" y="100"/>
                    <a:pt x="206" y="100"/>
                  </a:cubicBezTo>
                  <a:cubicBezTo>
                    <a:pt x="206" y="100"/>
                    <a:pt x="206" y="100"/>
                    <a:pt x="206" y="100"/>
                  </a:cubicBezTo>
                  <a:close/>
                  <a:moveTo>
                    <a:pt x="279" y="100"/>
                  </a:moveTo>
                  <a:cubicBezTo>
                    <a:pt x="255" y="100"/>
                    <a:pt x="255" y="100"/>
                    <a:pt x="255" y="100"/>
                  </a:cubicBezTo>
                  <a:cubicBezTo>
                    <a:pt x="255" y="124"/>
                    <a:pt x="255" y="124"/>
                    <a:pt x="255" y="124"/>
                  </a:cubicBezTo>
                  <a:cubicBezTo>
                    <a:pt x="279" y="124"/>
                    <a:pt x="279" y="124"/>
                    <a:pt x="279" y="124"/>
                  </a:cubicBezTo>
                  <a:cubicBezTo>
                    <a:pt x="279" y="100"/>
                    <a:pt x="279" y="100"/>
                    <a:pt x="279" y="100"/>
                  </a:cubicBezTo>
                  <a:cubicBezTo>
                    <a:pt x="279" y="100"/>
                    <a:pt x="279" y="100"/>
                    <a:pt x="279" y="100"/>
                  </a:cubicBezTo>
                  <a:close/>
                  <a:moveTo>
                    <a:pt x="388" y="100"/>
                  </a:moveTo>
                  <a:cubicBezTo>
                    <a:pt x="364" y="100"/>
                    <a:pt x="364" y="100"/>
                    <a:pt x="364" y="100"/>
                  </a:cubicBezTo>
                  <a:cubicBezTo>
                    <a:pt x="364" y="124"/>
                    <a:pt x="364" y="124"/>
                    <a:pt x="364" y="124"/>
                  </a:cubicBezTo>
                  <a:cubicBezTo>
                    <a:pt x="388" y="124"/>
                    <a:pt x="388" y="124"/>
                    <a:pt x="388" y="124"/>
                  </a:cubicBezTo>
                  <a:cubicBezTo>
                    <a:pt x="388" y="100"/>
                    <a:pt x="388" y="100"/>
                    <a:pt x="388" y="100"/>
                  </a:cubicBezTo>
                  <a:cubicBezTo>
                    <a:pt x="388" y="100"/>
                    <a:pt x="388" y="100"/>
                    <a:pt x="388" y="100"/>
                  </a:cubicBezTo>
                  <a:close/>
                  <a:moveTo>
                    <a:pt x="425" y="100"/>
                  </a:moveTo>
                  <a:cubicBezTo>
                    <a:pt x="401" y="100"/>
                    <a:pt x="401" y="100"/>
                    <a:pt x="401" y="100"/>
                  </a:cubicBezTo>
                  <a:cubicBezTo>
                    <a:pt x="401" y="124"/>
                    <a:pt x="401" y="124"/>
                    <a:pt x="401" y="124"/>
                  </a:cubicBezTo>
                  <a:cubicBezTo>
                    <a:pt x="425" y="124"/>
                    <a:pt x="425" y="124"/>
                    <a:pt x="425" y="124"/>
                  </a:cubicBezTo>
                  <a:cubicBezTo>
                    <a:pt x="425" y="100"/>
                    <a:pt x="425" y="100"/>
                    <a:pt x="425" y="100"/>
                  </a:cubicBezTo>
                  <a:cubicBezTo>
                    <a:pt x="425" y="100"/>
                    <a:pt x="425" y="100"/>
                    <a:pt x="425" y="100"/>
                  </a:cubicBezTo>
                  <a:close/>
                  <a:moveTo>
                    <a:pt x="61" y="67"/>
                  </a:moveTo>
                  <a:cubicBezTo>
                    <a:pt x="37" y="67"/>
                    <a:pt x="37" y="67"/>
                    <a:pt x="37" y="67"/>
                  </a:cubicBezTo>
                  <a:cubicBezTo>
                    <a:pt x="37" y="90"/>
                    <a:pt x="37" y="90"/>
                    <a:pt x="37" y="90"/>
                  </a:cubicBezTo>
                  <a:cubicBezTo>
                    <a:pt x="61" y="90"/>
                    <a:pt x="61" y="90"/>
                    <a:pt x="61" y="90"/>
                  </a:cubicBezTo>
                  <a:cubicBezTo>
                    <a:pt x="61" y="67"/>
                    <a:pt x="61" y="67"/>
                    <a:pt x="61" y="67"/>
                  </a:cubicBezTo>
                  <a:cubicBezTo>
                    <a:pt x="61" y="67"/>
                    <a:pt x="61" y="67"/>
                    <a:pt x="61" y="67"/>
                  </a:cubicBezTo>
                  <a:close/>
                  <a:moveTo>
                    <a:pt x="170" y="67"/>
                  </a:moveTo>
                  <a:cubicBezTo>
                    <a:pt x="146" y="67"/>
                    <a:pt x="146" y="67"/>
                    <a:pt x="146" y="67"/>
                  </a:cubicBezTo>
                  <a:cubicBezTo>
                    <a:pt x="146" y="90"/>
                    <a:pt x="146" y="90"/>
                    <a:pt x="146" y="90"/>
                  </a:cubicBezTo>
                  <a:cubicBezTo>
                    <a:pt x="170" y="90"/>
                    <a:pt x="170" y="90"/>
                    <a:pt x="170" y="90"/>
                  </a:cubicBezTo>
                  <a:cubicBezTo>
                    <a:pt x="170" y="67"/>
                    <a:pt x="170" y="67"/>
                    <a:pt x="170" y="67"/>
                  </a:cubicBezTo>
                  <a:cubicBezTo>
                    <a:pt x="170" y="67"/>
                    <a:pt x="170" y="67"/>
                    <a:pt x="170" y="67"/>
                  </a:cubicBezTo>
                  <a:close/>
                  <a:moveTo>
                    <a:pt x="206" y="67"/>
                  </a:moveTo>
                  <a:cubicBezTo>
                    <a:pt x="182" y="67"/>
                    <a:pt x="182" y="67"/>
                    <a:pt x="182" y="67"/>
                  </a:cubicBezTo>
                  <a:cubicBezTo>
                    <a:pt x="182" y="90"/>
                    <a:pt x="182" y="90"/>
                    <a:pt x="182" y="90"/>
                  </a:cubicBezTo>
                  <a:cubicBezTo>
                    <a:pt x="206" y="90"/>
                    <a:pt x="206" y="90"/>
                    <a:pt x="206" y="90"/>
                  </a:cubicBezTo>
                  <a:cubicBezTo>
                    <a:pt x="206" y="67"/>
                    <a:pt x="206" y="67"/>
                    <a:pt x="206" y="67"/>
                  </a:cubicBezTo>
                  <a:cubicBezTo>
                    <a:pt x="206" y="67"/>
                    <a:pt x="206" y="67"/>
                    <a:pt x="206" y="67"/>
                  </a:cubicBezTo>
                  <a:close/>
                  <a:moveTo>
                    <a:pt x="279" y="67"/>
                  </a:moveTo>
                  <a:cubicBezTo>
                    <a:pt x="255" y="67"/>
                    <a:pt x="255" y="67"/>
                    <a:pt x="255" y="67"/>
                  </a:cubicBezTo>
                  <a:cubicBezTo>
                    <a:pt x="255" y="90"/>
                    <a:pt x="255" y="90"/>
                    <a:pt x="255" y="90"/>
                  </a:cubicBezTo>
                  <a:cubicBezTo>
                    <a:pt x="279" y="90"/>
                    <a:pt x="279" y="90"/>
                    <a:pt x="279" y="90"/>
                  </a:cubicBezTo>
                  <a:cubicBezTo>
                    <a:pt x="279" y="67"/>
                    <a:pt x="279" y="67"/>
                    <a:pt x="279" y="67"/>
                  </a:cubicBezTo>
                  <a:cubicBezTo>
                    <a:pt x="279" y="67"/>
                    <a:pt x="279" y="67"/>
                    <a:pt x="279" y="67"/>
                  </a:cubicBezTo>
                  <a:close/>
                  <a:moveTo>
                    <a:pt x="680" y="368"/>
                  </a:moveTo>
                  <a:cubicBezTo>
                    <a:pt x="656" y="368"/>
                    <a:pt x="656" y="368"/>
                    <a:pt x="656" y="368"/>
                  </a:cubicBezTo>
                  <a:cubicBezTo>
                    <a:pt x="656" y="392"/>
                    <a:pt x="656" y="392"/>
                    <a:pt x="656" y="392"/>
                  </a:cubicBezTo>
                  <a:cubicBezTo>
                    <a:pt x="680" y="392"/>
                    <a:pt x="680" y="392"/>
                    <a:pt x="680" y="392"/>
                  </a:cubicBezTo>
                  <a:cubicBezTo>
                    <a:pt x="680" y="368"/>
                    <a:pt x="680" y="368"/>
                    <a:pt x="680" y="368"/>
                  </a:cubicBezTo>
                  <a:cubicBezTo>
                    <a:pt x="680" y="368"/>
                    <a:pt x="680" y="368"/>
                    <a:pt x="680" y="368"/>
                  </a:cubicBezTo>
                  <a:close/>
                  <a:moveTo>
                    <a:pt x="717" y="368"/>
                  </a:moveTo>
                  <a:cubicBezTo>
                    <a:pt x="693" y="368"/>
                    <a:pt x="693" y="368"/>
                    <a:pt x="693" y="368"/>
                  </a:cubicBezTo>
                  <a:cubicBezTo>
                    <a:pt x="693" y="392"/>
                    <a:pt x="693" y="392"/>
                    <a:pt x="693" y="392"/>
                  </a:cubicBezTo>
                  <a:cubicBezTo>
                    <a:pt x="717" y="392"/>
                    <a:pt x="717" y="392"/>
                    <a:pt x="717" y="392"/>
                  </a:cubicBezTo>
                  <a:cubicBezTo>
                    <a:pt x="717" y="368"/>
                    <a:pt x="717" y="368"/>
                    <a:pt x="717" y="368"/>
                  </a:cubicBezTo>
                  <a:cubicBezTo>
                    <a:pt x="717" y="368"/>
                    <a:pt x="717" y="368"/>
                    <a:pt x="717" y="368"/>
                  </a:cubicBezTo>
                  <a:close/>
                  <a:moveTo>
                    <a:pt x="753" y="368"/>
                  </a:moveTo>
                  <a:cubicBezTo>
                    <a:pt x="729" y="368"/>
                    <a:pt x="729" y="368"/>
                    <a:pt x="729" y="368"/>
                  </a:cubicBezTo>
                  <a:cubicBezTo>
                    <a:pt x="729" y="392"/>
                    <a:pt x="729" y="392"/>
                    <a:pt x="729" y="392"/>
                  </a:cubicBezTo>
                  <a:cubicBezTo>
                    <a:pt x="753" y="392"/>
                    <a:pt x="753" y="392"/>
                    <a:pt x="753" y="392"/>
                  </a:cubicBezTo>
                  <a:cubicBezTo>
                    <a:pt x="753" y="368"/>
                    <a:pt x="753" y="368"/>
                    <a:pt x="753" y="368"/>
                  </a:cubicBezTo>
                  <a:cubicBezTo>
                    <a:pt x="753" y="368"/>
                    <a:pt x="753" y="368"/>
                    <a:pt x="753" y="368"/>
                  </a:cubicBezTo>
                  <a:close/>
                  <a:moveTo>
                    <a:pt x="789" y="368"/>
                  </a:moveTo>
                  <a:cubicBezTo>
                    <a:pt x="766" y="368"/>
                    <a:pt x="766" y="368"/>
                    <a:pt x="766" y="368"/>
                  </a:cubicBezTo>
                  <a:cubicBezTo>
                    <a:pt x="766" y="392"/>
                    <a:pt x="766" y="392"/>
                    <a:pt x="766" y="392"/>
                  </a:cubicBezTo>
                  <a:cubicBezTo>
                    <a:pt x="789" y="392"/>
                    <a:pt x="789" y="392"/>
                    <a:pt x="789" y="392"/>
                  </a:cubicBezTo>
                  <a:cubicBezTo>
                    <a:pt x="789" y="368"/>
                    <a:pt x="789" y="368"/>
                    <a:pt x="789" y="368"/>
                  </a:cubicBezTo>
                  <a:cubicBezTo>
                    <a:pt x="789" y="368"/>
                    <a:pt x="789" y="368"/>
                    <a:pt x="789" y="368"/>
                  </a:cubicBezTo>
                  <a:close/>
                  <a:moveTo>
                    <a:pt x="680" y="335"/>
                  </a:moveTo>
                  <a:cubicBezTo>
                    <a:pt x="656" y="335"/>
                    <a:pt x="656" y="335"/>
                    <a:pt x="656" y="335"/>
                  </a:cubicBezTo>
                  <a:cubicBezTo>
                    <a:pt x="656" y="358"/>
                    <a:pt x="656" y="358"/>
                    <a:pt x="656" y="358"/>
                  </a:cubicBezTo>
                  <a:cubicBezTo>
                    <a:pt x="680" y="358"/>
                    <a:pt x="680" y="358"/>
                    <a:pt x="680" y="358"/>
                  </a:cubicBezTo>
                  <a:cubicBezTo>
                    <a:pt x="680" y="335"/>
                    <a:pt x="680" y="335"/>
                    <a:pt x="680" y="335"/>
                  </a:cubicBezTo>
                  <a:cubicBezTo>
                    <a:pt x="680" y="335"/>
                    <a:pt x="680" y="335"/>
                    <a:pt x="680" y="335"/>
                  </a:cubicBezTo>
                  <a:close/>
                  <a:moveTo>
                    <a:pt x="717" y="335"/>
                  </a:moveTo>
                  <a:cubicBezTo>
                    <a:pt x="693" y="335"/>
                    <a:pt x="693" y="335"/>
                    <a:pt x="693" y="335"/>
                  </a:cubicBezTo>
                  <a:cubicBezTo>
                    <a:pt x="693" y="358"/>
                    <a:pt x="693" y="358"/>
                    <a:pt x="693" y="358"/>
                  </a:cubicBezTo>
                  <a:cubicBezTo>
                    <a:pt x="717" y="358"/>
                    <a:pt x="717" y="358"/>
                    <a:pt x="717" y="358"/>
                  </a:cubicBezTo>
                  <a:cubicBezTo>
                    <a:pt x="717" y="335"/>
                    <a:pt x="717" y="335"/>
                    <a:pt x="717" y="335"/>
                  </a:cubicBezTo>
                  <a:cubicBezTo>
                    <a:pt x="717" y="335"/>
                    <a:pt x="717" y="335"/>
                    <a:pt x="717" y="335"/>
                  </a:cubicBezTo>
                  <a:close/>
                  <a:moveTo>
                    <a:pt x="753" y="335"/>
                  </a:moveTo>
                  <a:cubicBezTo>
                    <a:pt x="729" y="335"/>
                    <a:pt x="729" y="335"/>
                    <a:pt x="729" y="335"/>
                  </a:cubicBezTo>
                  <a:cubicBezTo>
                    <a:pt x="729" y="358"/>
                    <a:pt x="729" y="358"/>
                    <a:pt x="729" y="358"/>
                  </a:cubicBezTo>
                  <a:cubicBezTo>
                    <a:pt x="753" y="358"/>
                    <a:pt x="753" y="358"/>
                    <a:pt x="753" y="358"/>
                  </a:cubicBezTo>
                  <a:cubicBezTo>
                    <a:pt x="753" y="335"/>
                    <a:pt x="753" y="335"/>
                    <a:pt x="753" y="335"/>
                  </a:cubicBezTo>
                  <a:cubicBezTo>
                    <a:pt x="753" y="335"/>
                    <a:pt x="753" y="335"/>
                    <a:pt x="753" y="335"/>
                  </a:cubicBezTo>
                  <a:close/>
                  <a:moveTo>
                    <a:pt x="789" y="335"/>
                  </a:moveTo>
                  <a:cubicBezTo>
                    <a:pt x="766" y="335"/>
                    <a:pt x="766" y="335"/>
                    <a:pt x="766" y="335"/>
                  </a:cubicBezTo>
                  <a:cubicBezTo>
                    <a:pt x="766" y="358"/>
                    <a:pt x="766" y="358"/>
                    <a:pt x="766" y="358"/>
                  </a:cubicBezTo>
                  <a:cubicBezTo>
                    <a:pt x="789" y="358"/>
                    <a:pt x="789" y="358"/>
                    <a:pt x="789" y="358"/>
                  </a:cubicBezTo>
                  <a:cubicBezTo>
                    <a:pt x="789" y="335"/>
                    <a:pt x="789" y="335"/>
                    <a:pt x="789" y="335"/>
                  </a:cubicBezTo>
                  <a:cubicBezTo>
                    <a:pt x="789" y="335"/>
                    <a:pt x="789" y="335"/>
                    <a:pt x="789" y="335"/>
                  </a:cubicBezTo>
                  <a:close/>
                  <a:moveTo>
                    <a:pt x="680" y="301"/>
                  </a:moveTo>
                  <a:cubicBezTo>
                    <a:pt x="656" y="301"/>
                    <a:pt x="656" y="301"/>
                    <a:pt x="656" y="301"/>
                  </a:cubicBezTo>
                  <a:cubicBezTo>
                    <a:pt x="656" y="325"/>
                    <a:pt x="656" y="325"/>
                    <a:pt x="656" y="325"/>
                  </a:cubicBezTo>
                  <a:cubicBezTo>
                    <a:pt x="680" y="325"/>
                    <a:pt x="680" y="325"/>
                    <a:pt x="680" y="325"/>
                  </a:cubicBezTo>
                  <a:cubicBezTo>
                    <a:pt x="680" y="301"/>
                    <a:pt x="680" y="301"/>
                    <a:pt x="680" y="301"/>
                  </a:cubicBezTo>
                  <a:cubicBezTo>
                    <a:pt x="680" y="301"/>
                    <a:pt x="680" y="301"/>
                    <a:pt x="680" y="301"/>
                  </a:cubicBezTo>
                  <a:close/>
                  <a:moveTo>
                    <a:pt x="717" y="301"/>
                  </a:moveTo>
                  <a:cubicBezTo>
                    <a:pt x="693" y="301"/>
                    <a:pt x="693" y="301"/>
                    <a:pt x="693" y="301"/>
                  </a:cubicBezTo>
                  <a:cubicBezTo>
                    <a:pt x="693" y="325"/>
                    <a:pt x="693" y="325"/>
                    <a:pt x="693" y="325"/>
                  </a:cubicBezTo>
                  <a:cubicBezTo>
                    <a:pt x="717" y="325"/>
                    <a:pt x="717" y="325"/>
                    <a:pt x="717" y="325"/>
                  </a:cubicBezTo>
                  <a:cubicBezTo>
                    <a:pt x="717" y="301"/>
                    <a:pt x="717" y="301"/>
                    <a:pt x="717" y="301"/>
                  </a:cubicBezTo>
                  <a:cubicBezTo>
                    <a:pt x="717" y="301"/>
                    <a:pt x="717" y="301"/>
                    <a:pt x="717" y="301"/>
                  </a:cubicBezTo>
                  <a:close/>
                  <a:moveTo>
                    <a:pt x="753" y="301"/>
                  </a:moveTo>
                  <a:cubicBezTo>
                    <a:pt x="729" y="301"/>
                    <a:pt x="729" y="301"/>
                    <a:pt x="729" y="301"/>
                  </a:cubicBezTo>
                  <a:cubicBezTo>
                    <a:pt x="729" y="325"/>
                    <a:pt x="729" y="325"/>
                    <a:pt x="729" y="325"/>
                  </a:cubicBezTo>
                  <a:cubicBezTo>
                    <a:pt x="753" y="325"/>
                    <a:pt x="753" y="325"/>
                    <a:pt x="753" y="325"/>
                  </a:cubicBezTo>
                  <a:cubicBezTo>
                    <a:pt x="753" y="301"/>
                    <a:pt x="753" y="301"/>
                    <a:pt x="753" y="301"/>
                  </a:cubicBezTo>
                  <a:cubicBezTo>
                    <a:pt x="753" y="301"/>
                    <a:pt x="753" y="301"/>
                    <a:pt x="753" y="301"/>
                  </a:cubicBezTo>
                  <a:close/>
                  <a:moveTo>
                    <a:pt x="789" y="301"/>
                  </a:moveTo>
                  <a:cubicBezTo>
                    <a:pt x="766" y="301"/>
                    <a:pt x="766" y="301"/>
                    <a:pt x="766" y="301"/>
                  </a:cubicBezTo>
                  <a:cubicBezTo>
                    <a:pt x="766" y="325"/>
                    <a:pt x="766" y="325"/>
                    <a:pt x="766" y="325"/>
                  </a:cubicBezTo>
                  <a:cubicBezTo>
                    <a:pt x="789" y="325"/>
                    <a:pt x="789" y="325"/>
                    <a:pt x="789" y="325"/>
                  </a:cubicBezTo>
                  <a:cubicBezTo>
                    <a:pt x="789" y="301"/>
                    <a:pt x="789" y="301"/>
                    <a:pt x="789" y="301"/>
                  </a:cubicBezTo>
                  <a:cubicBezTo>
                    <a:pt x="789" y="301"/>
                    <a:pt x="789" y="301"/>
                    <a:pt x="789" y="301"/>
                  </a:cubicBezTo>
                  <a:close/>
                  <a:moveTo>
                    <a:pt x="680" y="268"/>
                  </a:moveTo>
                  <a:cubicBezTo>
                    <a:pt x="656" y="268"/>
                    <a:pt x="656" y="268"/>
                    <a:pt x="656" y="268"/>
                  </a:cubicBezTo>
                  <a:cubicBezTo>
                    <a:pt x="656" y="291"/>
                    <a:pt x="656" y="291"/>
                    <a:pt x="656" y="291"/>
                  </a:cubicBezTo>
                  <a:cubicBezTo>
                    <a:pt x="680" y="291"/>
                    <a:pt x="680" y="291"/>
                    <a:pt x="680" y="291"/>
                  </a:cubicBezTo>
                  <a:cubicBezTo>
                    <a:pt x="680" y="268"/>
                    <a:pt x="680" y="268"/>
                    <a:pt x="680" y="268"/>
                  </a:cubicBezTo>
                  <a:cubicBezTo>
                    <a:pt x="680" y="268"/>
                    <a:pt x="680" y="268"/>
                    <a:pt x="680" y="268"/>
                  </a:cubicBezTo>
                  <a:close/>
                  <a:moveTo>
                    <a:pt x="717" y="268"/>
                  </a:moveTo>
                  <a:cubicBezTo>
                    <a:pt x="693" y="268"/>
                    <a:pt x="693" y="268"/>
                    <a:pt x="693" y="268"/>
                  </a:cubicBezTo>
                  <a:cubicBezTo>
                    <a:pt x="693" y="291"/>
                    <a:pt x="693" y="291"/>
                    <a:pt x="693" y="291"/>
                  </a:cubicBezTo>
                  <a:cubicBezTo>
                    <a:pt x="717" y="291"/>
                    <a:pt x="717" y="291"/>
                    <a:pt x="717" y="291"/>
                  </a:cubicBezTo>
                  <a:cubicBezTo>
                    <a:pt x="717" y="268"/>
                    <a:pt x="717" y="268"/>
                    <a:pt x="717" y="268"/>
                  </a:cubicBezTo>
                  <a:cubicBezTo>
                    <a:pt x="717" y="268"/>
                    <a:pt x="717" y="268"/>
                    <a:pt x="717" y="268"/>
                  </a:cubicBezTo>
                  <a:close/>
                  <a:moveTo>
                    <a:pt x="753" y="268"/>
                  </a:moveTo>
                  <a:cubicBezTo>
                    <a:pt x="729" y="268"/>
                    <a:pt x="729" y="268"/>
                    <a:pt x="729" y="268"/>
                  </a:cubicBezTo>
                  <a:cubicBezTo>
                    <a:pt x="729" y="291"/>
                    <a:pt x="729" y="291"/>
                    <a:pt x="729" y="291"/>
                  </a:cubicBezTo>
                  <a:cubicBezTo>
                    <a:pt x="753" y="291"/>
                    <a:pt x="753" y="291"/>
                    <a:pt x="753" y="291"/>
                  </a:cubicBezTo>
                  <a:cubicBezTo>
                    <a:pt x="753" y="268"/>
                    <a:pt x="753" y="268"/>
                    <a:pt x="753" y="268"/>
                  </a:cubicBezTo>
                  <a:cubicBezTo>
                    <a:pt x="753" y="268"/>
                    <a:pt x="753" y="268"/>
                    <a:pt x="753" y="268"/>
                  </a:cubicBezTo>
                  <a:close/>
                  <a:moveTo>
                    <a:pt x="789" y="268"/>
                  </a:moveTo>
                  <a:cubicBezTo>
                    <a:pt x="766" y="268"/>
                    <a:pt x="766" y="268"/>
                    <a:pt x="766" y="268"/>
                  </a:cubicBezTo>
                  <a:cubicBezTo>
                    <a:pt x="766" y="291"/>
                    <a:pt x="766" y="291"/>
                    <a:pt x="766" y="291"/>
                  </a:cubicBezTo>
                  <a:cubicBezTo>
                    <a:pt x="789" y="291"/>
                    <a:pt x="789" y="291"/>
                    <a:pt x="789" y="291"/>
                  </a:cubicBezTo>
                  <a:cubicBezTo>
                    <a:pt x="789" y="268"/>
                    <a:pt x="789" y="268"/>
                    <a:pt x="789" y="268"/>
                  </a:cubicBezTo>
                  <a:cubicBezTo>
                    <a:pt x="789" y="268"/>
                    <a:pt x="789" y="268"/>
                    <a:pt x="789" y="268"/>
                  </a:cubicBezTo>
                  <a:close/>
                  <a:moveTo>
                    <a:pt x="680" y="234"/>
                  </a:moveTo>
                  <a:cubicBezTo>
                    <a:pt x="656" y="234"/>
                    <a:pt x="656" y="234"/>
                    <a:pt x="656" y="234"/>
                  </a:cubicBezTo>
                  <a:cubicBezTo>
                    <a:pt x="656" y="258"/>
                    <a:pt x="656" y="258"/>
                    <a:pt x="656" y="258"/>
                  </a:cubicBezTo>
                  <a:cubicBezTo>
                    <a:pt x="680" y="258"/>
                    <a:pt x="680" y="258"/>
                    <a:pt x="680" y="258"/>
                  </a:cubicBezTo>
                  <a:cubicBezTo>
                    <a:pt x="680" y="234"/>
                    <a:pt x="680" y="234"/>
                    <a:pt x="680" y="234"/>
                  </a:cubicBezTo>
                  <a:cubicBezTo>
                    <a:pt x="680" y="234"/>
                    <a:pt x="680" y="234"/>
                    <a:pt x="680" y="234"/>
                  </a:cubicBezTo>
                  <a:close/>
                  <a:moveTo>
                    <a:pt x="717" y="234"/>
                  </a:moveTo>
                  <a:cubicBezTo>
                    <a:pt x="693" y="234"/>
                    <a:pt x="693" y="234"/>
                    <a:pt x="693" y="234"/>
                  </a:cubicBezTo>
                  <a:cubicBezTo>
                    <a:pt x="693" y="258"/>
                    <a:pt x="693" y="258"/>
                    <a:pt x="693" y="258"/>
                  </a:cubicBezTo>
                  <a:cubicBezTo>
                    <a:pt x="717" y="258"/>
                    <a:pt x="717" y="258"/>
                    <a:pt x="717" y="258"/>
                  </a:cubicBezTo>
                  <a:cubicBezTo>
                    <a:pt x="717" y="234"/>
                    <a:pt x="717" y="234"/>
                    <a:pt x="717" y="234"/>
                  </a:cubicBezTo>
                  <a:cubicBezTo>
                    <a:pt x="717" y="234"/>
                    <a:pt x="717" y="234"/>
                    <a:pt x="717" y="234"/>
                  </a:cubicBezTo>
                  <a:close/>
                  <a:moveTo>
                    <a:pt x="753" y="234"/>
                  </a:moveTo>
                  <a:cubicBezTo>
                    <a:pt x="729" y="234"/>
                    <a:pt x="729" y="234"/>
                    <a:pt x="729" y="234"/>
                  </a:cubicBezTo>
                  <a:cubicBezTo>
                    <a:pt x="729" y="258"/>
                    <a:pt x="729" y="258"/>
                    <a:pt x="729" y="258"/>
                  </a:cubicBezTo>
                  <a:cubicBezTo>
                    <a:pt x="753" y="258"/>
                    <a:pt x="753" y="258"/>
                    <a:pt x="753" y="258"/>
                  </a:cubicBezTo>
                  <a:cubicBezTo>
                    <a:pt x="753" y="234"/>
                    <a:pt x="753" y="234"/>
                    <a:pt x="753" y="234"/>
                  </a:cubicBezTo>
                  <a:cubicBezTo>
                    <a:pt x="753" y="234"/>
                    <a:pt x="753" y="234"/>
                    <a:pt x="753" y="234"/>
                  </a:cubicBezTo>
                  <a:close/>
                  <a:moveTo>
                    <a:pt x="789" y="234"/>
                  </a:moveTo>
                  <a:cubicBezTo>
                    <a:pt x="766" y="234"/>
                    <a:pt x="766" y="234"/>
                    <a:pt x="766" y="234"/>
                  </a:cubicBezTo>
                  <a:cubicBezTo>
                    <a:pt x="766" y="258"/>
                    <a:pt x="766" y="258"/>
                    <a:pt x="766" y="258"/>
                  </a:cubicBezTo>
                  <a:cubicBezTo>
                    <a:pt x="789" y="258"/>
                    <a:pt x="789" y="258"/>
                    <a:pt x="789" y="258"/>
                  </a:cubicBezTo>
                  <a:cubicBezTo>
                    <a:pt x="789" y="234"/>
                    <a:pt x="789" y="234"/>
                    <a:pt x="789" y="234"/>
                  </a:cubicBezTo>
                  <a:cubicBezTo>
                    <a:pt x="789" y="234"/>
                    <a:pt x="789" y="234"/>
                    <a:pt x="789" y="234"/>
                  </a:cubicBezTo>
                  <a:close/>
                  <a:moveTo>
                    <a:pt x="680" y="201"/>
                  </a:moveTo>
                  <a:cubicBezTo>
                    <a:pt x="656" y="201"/>
                    <a:pt x="656" y="201"/>
                    <a:pt x="656" y="201"/>
                  </a:cubicBezTo>
                  <a:cubicBezTo>
                    <a:pt x="656" y="225"/>
                    <a:pt x="656" y="225"/>
                    <a:pt x="656" y="225"/>
                  </a:cubicBezTo>
                  <a:cubicBezTo>
                    <a:pt x="680" y="225"/>
                    <a:pt x="680" y="225"/>
                    <a:pt x="680" y="225"/>
                  </a:cubicBezTo>
                  <a:cubicBezTo>
                    <a:pt x="680" y="201"/>
                    <a:pt x="680" y="201"/>
                    <a:pt x="680" y="201"/>
                  </a:cubicBezTo>
                  <a:cubicBezTo>
                    <a:pt x="680" y="201"/>
                    <a:pt x="680" y="201"/>
                    <a:pt x="680" y="201"/>
                  </a:cubicBezTo>
                  <a:close/>
                  <a:moveTo>
                    <a:pt x="717" y="201"/>
                  </a:moveTo>
                  <a:cubicBezTo>
                    <a:pt x="693" y="201"/>
                    <a:pt x="693" y="201"/>
                    <a:pt x="693" y="201"/>
                  </a:cubicBezTo>
                  <a:cubicBezTo>
                    <a:pt x="693" y="225"/>
                    <a:pt x="693" y="225"/>
                    <a:pt x="693" y="225"/>
                  </a:cubicBezTo>
                  <a:cubicBezTo>
                    <a:pt x="717" y="225"/>
                    <a:pt x="717" y="225"/>
                    <a:pt x="717" y="225"/>
                  </a:cubicBezTo>
                  <a:cubicBezTo>
                    <a:pt x="717" y="201"/>
                    <a:pt x="717" y="201"/>
                    <a:pt x="717" y="201"/>
                  </a:cubicBezTo>
                  <a:cubicBezTo>
                    <a:pt x="717" y="201"/>
                    <a:pt x="717" y="201"/>
                    <a:pt x="717" y="201"/>
                  </a:cubicBezTo>
                  <a:close/>
                  <a:moveTo>
                    <a:pt x="753" y="201"/>
                  </a:moveTo>
                  <a:cubicBezTo>
                    <a:pt x="729" y="201"/>
                    <a:pt x="729" y="201"/>
                    <a:pt x="729" y="201"/>
                  </a:cubicBezTo>
                  <a:cubicBezTo>
                    <a:pt x="729" y="225"/>
                    <a:pt x="729" y="225"/>
                    <a:pt x="729" y="225"/>
                  </a:cubicBezTo>
                  <a:cubicBezTo>
                    <a:pt x="753" y="225"/>
                    <a:pt x="753" y="225"/>
                    <a:pt x="753" y="225"/>
                  </a:cubicBezTo>
                  <a:cubicBezTo>
                    <a:pt x="753" y="201"/>
                    <a:pt x="753" y="201"/>
                    <a:pt x="753" y="201"/>
                  </a:cubicBezTo>
                  <a:cubicBezTo>
                    <a:pt x="753" y="201"/>
                    <a:pt x="753" y="201"/>
                    <a:pt x="753" y="201"/>
                  </a:cubicBezTo>
                  <a:close/>
                  <a:moveTo>
                    <a:pt x="789" y="201"/>
                  </a:moveTo>
                  <a:cubicBezTo>
                    <a:pt x="766" y="201"/>
                    <a:pt x="766" y="201"/>
                    <a:pt x="766" y="201"/>
                  </a:cubicBezTo>
                  <a:cubicBezTo>
                    <a:pt x="766" y="225"/>
                    <a:pt x="766" y="225"/>
                    <a:pt x="766" y="225"/>
                  </a:cubicBezTo>
                  <a:cubicBezTo>
                    <a:pt x="789" y="225"/>
                    <a:pt x="789" y="225"/>
                    <a:pt x="789" y="225"/>
                  </a:cubicBezTo>
                  <a:cubicBezTo>
                    <a:pt x="789" y="201"/>
                    <a:pt x="789" y="201"/>
                    <a:pt x="789" y="201"/>
                  </a:cubicBezTo>
                  <a:cubicBezTo>
                    <a:pt x="789" y="201"/>
                    <a:pt x="789" y="201"/>
                    <a:pt x="789" y="201"/>
                  </a:cubicBezTo>
                  <a:close/>
                  <a:moveTo>
                    <a:pt x="680" y="168"/>
                  </a:moveTo>
                  <a:cubicBezTo>
                    <a:pt x="656" y="168"/>
                    <a:pt x="656" y="168"/>
                    <a:pt x="656" y="168"/>
                  </a:cubicBezTo>
                  <a:cubicBezTo>
                    <a:pt x="656" y="191"/>
                    <a:pt x="656" y="191"/>
                    <a:pt x="656" y="191"/>
                  </a:cubicBezTo>
                  <a:cubicBezTo>
                    <a:pt x="680" y="191"/>
                    <a:pt x="680" y="191"/>
                    <a:pt x="680" y="191"/>
                  </a:cubicBezTo>
                  <a:cubicBezTo>
                    <a:pt x="680" y="168"/>
                    <a:pt x="680" y="168"/>
                    <a:pt x="680" y="168"/>
                  </a:cubicBezTo>
                  <a:cubicBezTo>
                    <a:pt x="680" y="168"/>
                    <a:pt x="680" y="168"/>
                    <a:pt x="680" y="168"/>
                  </a:cubicBezTo>
                  <a:close/>
                  <a:moveTo>
                    <a:pt x="717" y="168"/>
                  </a:moveTo>
                  <a:cubicBezTo>
                    <a:pt x="693" y="168"/>
                    <a:pt x="693" y="168"/>
                    <a:pt x="693" y="168"/>
                  </a:cubicBezTo>
                  <a:cubicBezTo>
                    <a:pt x="693" y="191"/>
                    <a:pt x="693" y="191"/>
                    <a:pt x="693" y="191"/>
                  </a:cubicBezTo>
                  <a:cubicBezTo>
                    <a:pt x="717" y="191"/>
                    <a:pt x="717" y="191"/>
                    <a:pt x="717" y="191"/>
                  </a:cubicBezTo>
                  <a:cubicBezTo>
                    <a:pt x="717" y="168"/>
                    <a:pt x="717" y="168"/>
                    <a:pt x="717" y="168"/>
                  </a:cubicBezTo>
                  <a:cubicBezTo>
                    <a:pt x="717" y="168"/>
                    <a:pt x="717" y="168"/>
                    <a:pt x="717" y="168"/>
                  </a:cubicBezTo>
                  <a:close/>
                  <a:moveTo>
                    <a:pt x="753" y="168"/>
                  </a:moveTo>
                  <a:cubicBezTo>
                    <a:pt x="729" y="168"/>
                    <a:pt x="729" y="168"/>
                    <a:pt x="729" y="168"/>
                  </a:cubicBezTo>
                  <a:cubicBezTo>
                    <a:pt x="729" y="191"/>
                    <a:pt x="729" y="191"/>
                    <a:pt x="729" y="191"/>
                  </a:cubicBezTo>
                  <a:cubicBezTo>
                    <a:pt x="753" y="191"/>
                    <a:pt x="753" y="191"/>
                    <a:pt x="753" y="191"/>
                  </a:cubicBezTo>
                  <a:cubicBezTo>
                    <a:pt x="753" y="168"/>
                    <a:pt x="753" y="168"/>
                    <a:pt x="753" y="168"/>
                  </a:cubicBezTo>
                  <a:cubicBezTo>
                    <a:pt x="753" y="168"/>
                    <a:pt x="753" y="168"/>
                    <a:pt x="753" y="168"/>
                  </a:cubicBezTo>
                  <a:close/>
                  <a:moveTo>
                    <a:pt x="680" y="134"/>
                  </a:moveTo>
                  <a:cubicBezTo>
                    <a:pt x="656" y="134"/>
                    <a:pt x="656" y="134"/>
                    <a:pt x="656" y="134"/>
                  </a:cubicBezTo>
                  <a:cubicBezTo>
                    <a:pt x="656" y="158"/>
                    <a:pt x="656" y="158"/>
                    <a:pt x="656" y="158"/>
                  </a:cubicBezTo>
                  <a:cubicBezTo>
                    <a:pt x="680" y="158"/>
                    <a:pt x="680" y="158"/>
                    <a:pt x="680" y="158"/>
                  </a:cubicBezTo>
                  <a:cubicBezTo>
                    <a:pt x="680" y="134"/>
                    <a:pt x="680" y="134"/>
                    <a:pt x="680" y="134"/>
                  </a:cubicBezTo>
                  <a:cubicBezTo>
                    <a:pt x="680" y="134"/>
                    <a:pt x="680" y="134"/>
                    <a:pt x="680" y="134"/>
                  </a:cubicBezTo>
                  <a:close/>
                  <a:moveTo>
                    <a:pt x="717" y="134"/>
                  </a:moveTo>
                  <a:cubicBezTo>
                    <a:pt x="693" y="134"/>
                    <a:pt x="693" y="134"/>
                    <a:pt x="693" y="134"/>
                  </a:cubicBezTo>
                  <a:cubicBezTo>
                    <a:pt x="693" y="158"/>
                    <a:pt x="693" y="158"/>
                    <a:pt x="693" y="158"/>
                  </a:cubicBezTo>
                  <a:cubicBezTo>
                    <a:pt x="717" y="158"/>
                    <a:pt x="717" y="158"/>
                    <a:pt x="717" y="158"/>
                  </a:cubicBezTo>
                  <a:cubicBezTo>
                    <a:pt x="717" y="134"/>
                    <a:pt x="717" y="134"/>
                    <a:pt x="717" y="134"/>
                  </a:cubicBezTo>
                  <a:cubicBezTo>
                    <a:pt x="717" y="134"/>
                    <a:pt x="717" y="134"/>
                    <a:pt x="717" y="134"/>
                  </a:cubicBezTo>
                  <a:close/>
                  <a:moveTo>
                    <a:pt x="753" y="134"/>
                  </a:moveTo>
                  <a:cubicBezTo>
                    <a:pt x="729" y="134"/>
                    <a:pt x="729" y="134"/>
                    <a:pt x="729" y="134"/>
                  </a:cubicBezTo>
                  <a:cubicBezTo>
                    <a:pt x="729" y="158"/>
                    <a:pt x="729" y="158"/>
                    <a:pt x="729" y="158"/>
                  </a:cubicBezTo>
                  <a:cubicBezTo>
                    <a:pt x="753" y="158"/>
                    <a:pt x="753" y="158"/>
                    <a:pt x="753" y="158"/>
                  </a:cubicBezTo>
                  <a:cubicBezTo>
                    <a:pt x="753" y="134"/>
                    <a:pt x="753" y="134"/>
                    <a:pt x="753" y="134"/>
                  </a:cubicBezTo>
                  <a:cubicBezTo>
                    <a:pt x="753" y="134"/>
                    <a:pt x="753" y="134"/>
                    <a:pt x="753" y="134"/>
                  </a:cubicBezTo>
                  <a:close/>
                  <a:moveTo>
                    <a:pt x="717" y="100"/>
                  </a:moveTo>
                  <a:cubicBezTo>
                    <a:pt x="693" y="100"/>
                    <a:pt x="693" y="100"/>
                    <a:pt x="693" y="100"/>
                  </a:cubicBezTo>
                  <a:cubicBezTo>
                    <a:pt x="693" y="124"/>
                    <a:pt x="693" y="124"/>
                    <a:pt x="693" y="124"/>
                  </a:cubicBezTo>
                  <a:cubicBezTo>
                    <a:pt x="717" y="124"/>
                    <a:pt x="717" y="124"/>
                    <a:pt x="717" y="124"/>
                  </a:cubicBezTo>
                  <a:cubicBezTo>
                    <a:pt x="717" y="100"/>
                    <a:pt x="717" y="100"/>
                    <a:pt x="717" y="100"/>
                  </a:cubicBezTo>
                  <a:cubicBezTo>
                    <a:pt x="717" y="100"/>
                    <a:pt x="717" y="100"/>
                    <a:pt x="717" y="100"/>
                  </a:cubicBezTo>
                  <a:close/>
                  <a:moveTo>
                    <a:pt x="717" y="67"/>
                  </a:moveTo>
                  <a:cubicBezTo>
                    <a:pt x="693" y="67"/>
                    <a:pt x="693" y="67"/>
                    <a:pt x="693" y="67"/>
                  </a:cubicBezTo>
                  <a:cubicBezTo>
                    <a:pt x="693" y="90"/>
                    <a:pt x="693" y="90"/>
                    <a:pt x="693" y="90"/>
                  </a:cubicBezTo>
                  <a:cubicBezTo>
                    <a:pt x="717" y="90"/>
                    <a:pt x="717" y="90"/>
                    <a:pt x="717" y="90"/>
                  </a:cubicBezTo>
                  <a:cubicBezTo>
                    <a:pt x="717" y="67"/>
                    <a:pt x="717" y="67"/>
                    <a:pt x="717" y="67"/>
                  </a:cubicBezTo>
                  <a:cubicBezTo>
                    <a:pt x="717" y="67"/>
                    <a:pt x="717" y="67"/>
                    <a:pt x="717" y="67"/>
                  </a:cubicBezTo>
                  <a:close/>
                  <a:moveTo>
                    <a:pt x="425" y="67"/>
                  </a:moveTo>
                  <a:cubicBezTo>
                    <a:pt x="401" y="67"/>
                    <a:pt x="401" y="67"/>
                    <a:pt x="401" y="67"/>
                  </a:cubicBezTo>
                  <a:cubicBezTo>
                    <a:pt x="401" y="90"/>
                    <a:pt x="401" y="90"/>
                    <a:pt x="401" y="90"/>
                  </a:cubicBezTo>
                  <a:cubicBezTo>
                    <a:pt x="425" y="90"/>
                    <a:pt x="425" y="90"/>
                    <a:pt x="425" y="90"/>
                  </a:cubicBezTo>
                  <a:cubicBezTo>
                    <a:pt x="425" y="67"/>
                    <a:pt x="425" y="67"/>
                    <a:pt x="425" y="67"/>
                  </a:cubicBezTo>
                  <a:cubicBezTo>
                    <a:pt x="425" y="67"/>
                    <a:pt x="425" y="67"/>
                    <a:pt x="425" y="67"/>
                  </a:cubicBezTo>
                  <a:close/>
                  <a:moveTo>
                    <a:pt x="61" y="33"/>
                  </a:moveTo>
                  <a:cubicBezTo>
                    <a:pt x="37" y="33"/>
                    <a:pt x="37" y="33"/>
                    <a:pt x="37" y="33"/>
                  </a:cubicBezTo>
                  <a:cubicBezTo>
                    <a:pt x="37" y="57"/>
                    <a:pt x="37" y="57"/>
                    <a:pt x="37" y="57"/>
                  </a:cubicBezTo>
                  <a:cubicBezTo>
                    <a:pt x="61" y="57"/>
                    <a:pt x="61" y="57"/>
                    <a:pt x="61" y="57"/>
                  </a:cubicBezTo>
                  <a:cubicBezTo>
                    <a:pt x="61" y="33"/>
                    <a:pt x="61" y="33"/>
                    <a:pt x="61" y="33"/>
                  </a:cubicBezTo>
                  <a:cubicBezTo>
                    <a:pt x="61" y="33"/>
                    <a:pt x="61" y="33"/>
                    <a:pt x="61" y="33"/>
                  </a:cubicBezTo>
                  <a:close/>
                  <a:moveTo>
                    <a:pt x="170" y="33"/>
                  </a:moveTo>
                  <a:cubicBezTo>
                    <a:pt x="146" y="33"/>
                    <a:pt x="146" y="33"/>
                    <a:pt x="146" y="33"/>
                  </a:cubicBezTo>
                  <a:cubicBezTo>
                    <a:pt x="146" y="57"/>
                    <a:pt x="146" y="57"/>
                    <a:pt x="146" y="57"/>
                  </a:cubicBezTo>
                  <a:cubicBezTo>
                    <a:pt x="170" y="57"/>
                    <a:pt x="170" y="57"/>
                    <a:pt x="170" y="57"/>
                  </a:cubicBezTo>
                  <a:cubicBezTo>
                    <a:pt x="170" y="33"/>
                    <a:pt x="170" y="33"/>
                    <a:pt x="170" y="33"/>
                  </a:cubicBezTo>
                  <a:cubicBezTo>
                    <a:pt x="170" y="33"/>
                    <a:pt x="170" y="33"/>
                    <a:pt x="170" y="33"/>
                  </a:cubicBezTo>
                  <a:close/>
                  <a:moveTo>
                    <a:pt x="61" y="0"/>
                  </a:moveTo>
                  <a:cubicBezTo>
                    <a:pt x="37" y="0"/>
                    <a:pt x="37" y="0"/>
                    <a:pt x="37" y="0"/>
                  </a:cubicBezTo>
                  <a:cubicBezTo>
                    <a:pt x="37" y="24"/>
                    <a:pt x="37" y="24"/>
                    <a:pt x="37" y="24"/>
                  </a:cubicBezTo>
                  <a:cubicBezTo>
                    <a:pt x="61" y="24"/>
                    <a:pt x="61" y="24"/>
                    <a:pt x="61" y="24"/>
                  </a:cubicBezTo>
                  <a:cubicBezTo>
                    <a:pt x="61" y="0"/>
                    <a:pt x="61" y="0"/>
                    <a:pt x="61" y="0"/>
                  </a:cubicBezTo>
                  <a:cubicBezTo>
                    <a:pt x="61" y="0"/>
                    <a:pt x="61" y="0"/>
                    <a:pt x="61" y="0"/>
                  </a:cubicBezTo>
                  <a:close/>
                  <a:moveTo>
                    <a:pt x="823" y="368"/>
                  </a:moveTo>
                  <a:cubicBezTo>
                    <a:pt x="799" y="368"/>
                    <a:pt x="799" y="368"/>
                    <a:pt x="799" y="368"/>
                  </a:cubicBezTo>
                  <a:cubicBezTo>
                    <a:pt x="799" y="392"/>
                    <a:pt x="799" y="392"/>
                    <a:pt x="799" y="392"/>
                  </a:cubicBezTo>
                  <a:cubicBezTo>
                    <a:pt x="823" y="392"/>
                    <a:pt x="823" y="392"/>
                    <a:pt x="823" y="392"/>
                  </a:cubicBezTo>
                  <a:cubicBezTo>
                    <a:pt x="823" y="368"/>
                    <a:pt x="823" y="368"/>
                    <a:pt x="823" y="368"/>
                  </a:cubicBezTo>
                  <a:cubicBezTo>
                    <a:pt x="823" y="368"/>
                    <a:pt x="823" y="368"/>
                    <a:pt x="823" y="368"/>
                  </a:cubicBezTo>
                  <a:close/>
                  <a:moveTo>
                    <a:pt x="859" y="368"/>
                  </a:moveTo>
                  <a:cubicBezTo>
                    <a:pt x="835" y="368"/>
                    <a:pt x="835" y="368"/>
                    <a:pt x="835" y="368"/>
                  </a:cubicBezTo>
                  <a:cubicBezTo>
                    <a:pt x="835" y="392"/>
                    <a:pt x="835" y="392"/>
                    <a:pt x="835" y="392"/>
                  </a:cubicBezTo>
                  <a:cubicBezTo>
                    <a:pt x="859" y="392"/>
                    <a:pt x="859" y="392"/>
                    <a:pt x="859" y="392"/>
                  </a:cubicBezTo>
                  <a:cubicBezTo>
                    <a:pt x="859" y="368"/>
                    <a:pt x="859" y="368"/>
                    <a:pt x="859" y="368"/>
                  </a:cubicBezTo>
                  <a:cubicBezTo>
                    <a:pt x="859" y="368"/>
                    <a:pt x="859" y="368"/>
                    <a:pt x="859" y="368"/>
                  </a:cubicBezTo>
                  <a:close/>
                  <a:moveTo>
                    <a:pt x="895" y="368"/>
                  </a:moveTo>
                  <a:cubicBezTo>
                    <a:pt x="872" y="368"/>
                    <a:pt x="872" y="368"/>
                    <a:pt x="872" y="368"/>
                  </a:cubicBezTo>
                  <a:cubicBezTo>
                    <a:pt x="872" y="392"/>
                    <a:pt x="872" y="392"/>
                    <a:pt x="872" y="392"/>
                  </a:cubicBezTo>
                  <a:cubicBezTo>
                    <a:pt x="895" y="392"/>
                    <a:pt x="895" y="392"/>
                    <a:pt x="895" y="392"/>
                  </a:cubicBezTo>
                  <a:cubicBezTo>
                    <a:pt x="895" y="368"/>
                    <a:pt x="895" y="368"/>
                    <a:pt x="895" y="368"/>
                  </a:cubicBezTo>
                  <a:cubicBezTo>
                    <a:pt x="895" y="368"/>
                    <a:pt x="895" y="368"/>
                    <a:pt x="895" y="368"/>
                  </a:cubicBezTo>
                  <a:close/>
                  <a:moveTo>
                    <a:pt x="932" y="368"/>
                  </a:moveTo>
                  <a:cubicBezTo>
                    <a:pt x="909" y="368"/>
                    <a:pt x="909" y="368"/>
                    <a:pt x="909" y="368"/>
                  </a:cubicBezTo>
                  <a:cubicBezTo>
                    <a:pt x="909" y="392"/>
                    <a:pt x="909" y="392"/>
                    <a:pt x="909" y="392"/>
                  </a:cubicBezTo>
                  <a:cubicBezTo>
                    <a:pt x="932" y="392"/>
                    <a:pt x="932" y="392"/>
                    <a:pt x="932" y="392"/>
                  </a:cubicBezTo>
                  <a:cubicBezTo>
                    <a:pt x="932" y="368"/>
                    <a:pt x="932" y="368"/>
                    <a:pt x="932" y="368"/>
                  </a:cubicBezTo>
                  <a:cubicBezTo>
                    <a:pt x="932" y="368"/>
                    <a:pt x="932" y="368"/>
                    <a:pt x="932" y="368"/>
                  </a:cubicBezTo>
                  <a:close/>
                  <a:moveTo>
                    <a:pt x="823" y="335"/>
                  </a:moveTo>
                  <a:cubicBezTo>
                    <a:pt x="799" y="335"/>
                    <a:pt x="799" y="335"/>
                    <a:pt x="799" y="335"/>
                  </a:cubicBezTo>
                  <a:cubicBezTo>
                    <a:pt x="799" y="358"/>
                    <a:pt x="799" y="358"/>
                    <a:pt x="799" y="358"/>
                  </a:cubicBezTo>
                  <a:cubicBezTo>
                    <a:pt x="823" y="358"/>
                    <a:pt x="823" y="358"/>
                    <a:pt x="823" y="358"/>
                  </a:cubicBezTo>
                  <a:cubicBezTo>
                    <a:pt x="823" y="335"/>
                    <a:pt x="823" y="335"/>
                    <a:pt x="823" y="335"/>
                  </a:cubicBezTo>
                  <a:cubicBezTo>
                    <a:pt x="823" y="335"/>
                    <a:pt x="823" y="335"/>
                    <a:pt x="823" y="335"/>
                  </a:cubicBezTo>
                  <a:close/>
                  <a:moveTo>
                    <a:pt x="859" y="335"/>
                  </a:moveTo>
                  <a:cubicBezTo>
                    <a:pt x="835" y="335"/>
                    <a:pt x="835" y="335"/>
                    <a:pt x="835" y="335"/>
                  </a:cubicBezTo>
                  <a:cubicBezTo>
                    <a:pt x="835" y="358"/>
                    <a:pt x="835" y="358"/>
                    <a:pt x="835" y="358"/>
                  </a:cubicBezTo>
                  <a:cubicBezTo>
                    <a:pt x="859" y="358"/>
                    <a:pt x="859" y="358"/>
                    <a:pt x="859" y="358"/>
                  </a:cubicBezTo>
                  <a:cubicBezTo>
                    <a:pt x="859" y="335"/>
                    <a:pt x="859" y="335"/>
                    <a:pt x="859" y="335"/>
                  </a:cubicBezTo>
                  <a:cubicBezTo>
                    <a:pt x="859" y="335"/>
                    <a:pt x="859" y="335"/>
                    <a:pt x="859" y="335"/>
                  </a:cubicBezTo>
                  <a:close/>
                  <a:moveTo>
                    <a:pt x="895" y="335"/>
                  </a:moveTo>
                  <a:cubicBezTo>
                    <a:pt x="872" y="335"/>
                    <a:pt x="872" y="335"/>
                    <a:pt x="872" y="335"/>
                  </a:cubicBezTo>
                  <a:cubicBezTo>
                    <a:pt x="872" y="358"/>
                    <a:pt x="872" y="358"/>
                    <a:pt x="872" y="358"/>
                  </a:cubicBezTo>
                  <a:cubicBezTo>
                    <a:pt x="895" y="358"/>
                    <a:pt x="895" y="358"/>
                    <a:pt x="895" y="358"/>
                  </a:cubicBezTo>
                  <a:cubicBezTo>
                    <a:pt x="895" y="335"/>
                    <a:pt x="895" y="335"/>
                    <a:pt x="895" y="335"/>
                  </a:cubicBezTo>
                  <a:cubicBezTo>
                    <a:pt x="895" y="335"/>
                    <a:pt x="895" y="335"/>
                    <a:pt x="895" y="335"/>
                  </a:cubicBezTo>
                  <a:close/>
                  <a:moveTo>
                    <a:pt x="932" y="335"/>
                  </a:moveTo>
                  <a:cubicBezTo>
                    <a:pt x="909" y="335"/>
                    <a:pt x="909" y="335"/>
                    <a:pt x="909" y="335"/>
                  </a:cubicBezTo>
                  <a:cubicBezTo>
                    <a:pt x="909" y="358"/>
                    <a:pt x="909" y="358"/>
                    <a:pt x="909" y="358"/>
                  </a:cubicBezTo>
                  <a:cubicBezTo>
                    <a:pt x="932" y="358"/>
                    <a:pt x="932" y="358"/>
                    <a:pt x="932" y="358"/>
                  </a:cubicBezTo>
                  <a:cubicBezTo>
                    <a:pt x="932" y="335"/>
                    <a:pt x="932" y="335"/>
                    <a:pt x="932" y="335"/>
                  </a:cubicBezTo>
                  <a:cubicBezTo>
                    <a:pt x="932" y="335"/>
                    <a:pt x="932" y="335"/>
                    <a:pt x="932" y="335"/>
                  </a:cubicBezTo>
                  <a:close/>
                  <a:moveTo>
                    <a:pt x="823" y="301"/>
                  </a:moveTo>
                  <a:cubicBezTo>
                    <a:pt x="799" y="301"/>
                    <a:pt x="799" y="301"/>
                    <a:pt x="799" y="301"/>
                  </a:cubicBezTo>
                  <a:cubicBezTo>
                    <a:pt x="799" y="325"/>
                    <a:pt x="799" y="325"/>
                    <a:pt x="799" y="325"/>
                  </a:cubicBezTo>
                  <a:cubicBezTo>
                    <a:pt x="823" y="325"/>
                    <a:pt x="823" y="325"/>
                    <a:pt x="823" y="325"/>
                  </a:cubicBezTo>
                  <a:cubicBezTo>
                    <a:pt x="823" y="301"/>
                    <a:pt x="823" y="301"/>
                    <a:pt x="823" y="301"/>
                  </a:cubicBezTo>
                  <a:cubicBezTo>
                    <a:pt x="823" y="301"/>
                    <a:pt x="823" y="301"/>
                    <a:pt x="823" y="301"/>
                  </a:cubicBezTo>
                  <a:close/>
                  <a:moveTo>
                    <a:pt x="859" y="301"/>
                  </a:moveTo>
                  <a:cubicBezTo>
                    <a:pt x="835" y="301"/>
                    <a:pt x="835" y="301"/>
                    <a:pt x="835" y="301"/>
                  </a:cubicBezTo>
                  <a:cubicBezTo>
                    <a:pt x="835" y="325"/>
                    <a:pt x="835" y="325"/>
                    <a:pt x="835" y="325"/>
                  </a:cubicBezTo>
                  <a:cubicBezTo>
                    <a:pt x="859" y="325"/>
                    <a:pt x="859" y="325"/>
                    <a:pt x="859" y="325"/>
                  </a:cubicBezTo>
                  <a:cubicBezTo>
                    <a:pt x="859" y="301"/>
                    <a:pt x="859" y="301"/>
                    <a:pt x="859" y="301"/>
                  </a:cubicBezTo>
                  <a:cubicBezTo>
                    <a:pt x="859" y="301"/>
                    <a:pt x="859" y="301"/>
                    <a:pt x="859" y="301"/>
                  </a:cubicBezTo>
                  <a:close/>
                  <a:moveTo>
                    <a:pt x="895" y="301"/>
                  </a:moveTo>
                  <a:cubicBezTo>
                    <a:pt x="872" y="301"/>
                    <a:pt x="872" y="301"/>
                    <a:pt x="872" y="301"/>
                  </a:cubicBezTo>
                  <a:cubicBezTo>
                    <a:pt x="872" y="325"/>
                    <a:pt x="872" y="325"/>
                    <a:pt x="872" y="325"/>
                  </a:cubicBezTo>
                  <a:cubicBezTo>
                    <a:pt x="895" y="325"/>
                    <a:pt x="895" y="325"/>
                    <a:pt x="895" y="325"/>
                  </a:cubicBezTo>
                  <a:cubicBezTo>
                    <a:pt x="895" y="301"/>
                    <a:pt x="895" y="301"/>
                    <a:pt x="895" y="301"/>
                  </a:cubicBezTo>
                  <a:cubicBezTo>
                    <a:pt x="895" y="301"/>
                    <a:pt x="895" y="301"/>
                    <a:pt x="895" y="301"/>
                  </a:cubicBezTo>
                  <a:close/>
                  <a:moveTo>
                    <a:pt x="932" y="301"/>
                  </a:moveTo>
                  <a:cubicBezTo>
                    <a:pt x="909" y="301"/>
                    <a:pt x="909" y="301"/>
                    <a:pt x="909" y="301"/>
                  </a:cubicBezTo>
                  <a:cubicBezTo>
                    <a:pt x="909" y="325"/>
                    <a:pt x="909" y="325"/>
                    <a:pt x="909" y="325"/>
                  </a:cubicBezTo>
                  <a:cubicBezTo>
                    <a:pt x="932" y="325"/>
                    <a:pt x="932" y="325"/>
                    <a:pt x="932" y="325"/>
                  </a:cubicBezTo>
                  <a:cubicBezTo>
                    <a:pt x="932" y="301"/>
                    <a:pt x="932" y="301"/>
                    <a:pt x="932" y="301"/>
                  </a:cubicBezTo>
                  <a:cubicBezTo>
                    <a:pt x="932" y="301"/>
                    <a:pt x="932" y="301"/>
                    <a:pt x="932" y="301"/>
                  </a:cubicBezTo>
                  <a:close/>
                  <a:moveTo>
                    <a:pt x="823" y="268"/>
                  </a:moveTo>
                  <a:cubicBezTo>
                    <a:pt x="799" y="268"/>
                    <a:pt x="799" y="268"/>
                    <a:pt x="799" y="268"/>
                  </a:cubicBezTo>
                  <a:cubicBezTo>
                    <a:pt x="799" y="291"/>
                    <a:pt x="799" y="291"/>
                    <a:pt x="799" y="291"/>
                  </a:cubicBezTo>
                  <a:cubicBezTo>
                    <a:pt x="823" y="291"/>
                    <a:pt x="823" y="291"/>
                    <a:pt x="823" y="291"/>
                  </a:cubicBezTo>
                  <a:cubicBezTo>
                    <a:pt x="823" y="268"/>
                    <a:pt x="823" y="268"/>
                    <a:pt x="823" y="268"/>
                  </a:cubicBezTo>
                  <a:cubicBezTo>
                    <a:pt x="823" y="268"/>
                    <a:pt x="823" y="268"/>
                    <a:pt x="823" y="268"/>
                  </a:cubicBezTo>
                  <a:close/>
                  <a:moveTo>
                    <a:pt x="859" y="268"/>
                  </a:moveTo>
                  <a:cubicBezTo>
                    <a:pt x="835" y="268"/>
                    <a:pt x="835" y="268"/>
                    <a:pt x="835" y="268"/>
                  </a:cubicBezTo>
                  <a:cubicBezTo>
                    <a:pt x="835" y="291"/>
                    <a:pt x="835" y="291"/>
                    <a:pt x="835" y="291"/>
                  </a:cubicBezTo>
                  <a:cubicBezTo>
                    <a:pt x="859" y="291"/>
                    <a:pt x="859" y="291"/>
                    <a:pt x="859" y="291"/>
                  </a:cubicBezTo>
                  <a:cubicBezTo>
                    <a:pt x="859" y="268"/>
                    <a:pt x="859" y="268"/>
                    <a:pt x="859" y="268"/>
                  </a:cubicBezTo>
                  <a:cubicBezTo>
                    <a:pt x="859" y="268"/>
                    <a:pt x="859" y="268"/>
                    <a:pt x="859" y="268"/>
                  </a:cubicBezTo>
                  <a:close/>
                  <a:moveTo>
                    <a:pt x="895" y="268"/>
                  </a:moveTo>
                  <a:cubicBezTo>
                    <a:pt x="872" y="268"/>
                    <a:pt x="872" y="268"/>
                    <a:pt x="872" y="268"/>
                  </a:cubicBezTo>
                  <a:cubicBezTo>
                    <a:pt x="872" y="291"/>
                    <a:pt x="872" y="291"/>
                    <a:pt x="872" y="291"/>
                  </a:cubicBezTo>
                  <a:cubicBezTo>
                    <a:pt x="895" y="291"/>
                    <a:pt x="895" y="291"/>
                    <a:pt x="895" y="291"/>
                  </a:cubicBezTo>
                  <a:cubicBezTo>
                    <a:pt x="895" y="268"/>
                    <a:pt x="895" y="268"/>
                    <a:pt x="895" y="268"/>
                  </a:cubicBezTo>
                  <a:cubicBezTo>
                    <a:pt x="895" y="268"/>
                    <a:pt x="895" y="268"/>
                    <a:pt x="895" y="268"/>
                  </a:cubicBezTo>
                  <a:close/>
                  <a:moveTo>
                    <a:pt x="932" y="268"/>
                  </a:moveTo>
                  <a:cubicBezTo>
                    <a:pt x="909" y="268"/>
                    <a:pt x="909" y="268"/>
                    <a:pt x="909" y="268"/>
                  </a:cubicBezTo>
                  <a:cubicBezTo>
                    <a:pt x="909" y="291"/>
                    <a:pt x="909" y="291"/>
                    <a:pt x="909" y="291"/>
                  </a:cubicBezTo>
                  <a:cubicBezTo>
                    <a:pt x="932" y="291"/>
                    <a:pt x="932" y="291"/>
                    <a:pt x="932" y="291"/>
                  </a:cubicBezTo>
                  <a:cubicBezTo>
                    <a:pt x="932" y="268"/>
                    <a:pt x="932" y="268"/>
                    <a:pt x="932" y="268"/>
                  </a:cubicBezTo>
                  <a:cubicBezTo>
                    <a:pt x="932" y="268"/>
                    <a:pt x="932" y="268"/>
                    <a:pt x="932" y="268"/>
                  </a:cubicBezTo>
                  <a:close/>
                  <a:moveTo>
                    <a:pt x="823" y="234"/>
                  </a:moveTo>
                  <a:cubicBezTo>
                    <a:pt x="799" y="234"/>
                    <a:pt x="799" y="234"/>
                    <a:pt x="799" y="234"/>
                  </a:cubicBezTo>
                  <a:cubicBezTo>
                    <a:pt x="799" y="258"/>
                    <a:pt x="799" y="258"/>
                    <a:pt x="799" y="258"/>
                  </a:cubicBezTo>
                  <a:cubicBezTo>
                    <a:pt x="823" y="258"/>
                    <a:pt x="823" y="258"/>
                    <a:pt x="823" y="258"/>
                  </a:cubicBezTo>
                  <a:cubicBezTo>
                    <a:pt x="823" y="234"/>
                    <a:pt x="823" y="234"/>
                    <a:pt x="823" y="234"/>
                  </a:cubicBezTo>
                  <a:cubicBezTo>
                    <a:pt x="823" y="234"/>
                    <a:pt x="823" y="234"/>
                    <a:pt x="823" y="234"/>
                  </a:cubicBezTo>
                  <a:close/>
                  <a:moveTo>
                    <a:pt x="859" y="234"/>
                  </a:moveTo>
                  <a:cubicBezTo>
                    <a:pt x="835" y="234"/>
                    <a:pt x="835" y="234"/>
                    <a:pt x="835" y="234"/>
                  </a:cubicBezTo>
                  <a:cubicBezTo>
                    <a:pt x="835" y="258"/>
                    <a:pt x="835" y="258"/>
                    <a:pt x="835" y="258"/>
                  </a:cubicBezTo>
                  <a:cubicBezTo>
                    <a:pt x="859" y="258"/>
                    <a:pt x="859" y="258"/>
                    <a:pt x="859" y="258"/>
                  </a:cubicBezTo>
                  <a:cubicBezTo>
                    <a:pt x="859" y="234"/>
                    <a:pt x="859" y="234"/>
                    <a:pt x="859" y="234"/>
                  </a:cubicBezTo>
                  <a:cubicBezTo>
                    <a:pt x="859" y="234"/>
                    <a:pt x="859" y="234"/>
                    <a:pt x="859" y="234"/>
                  </a:cubicBezTo>
                  <a:close/>
                  <a:moveTo>
                    <a:pt x="895" y="234"/>
                  </a:moveTo>
                  <a:cubicBezTo>
                    <a:pt x="872" y="234"/>
                    <a:pt x="872" y="234"/>
                    <a:pt x="872" y="234"/>
                  </a:cubicBezTo>
                  <a:cubicBezTo>
                    <a:pt x="872" y="258"/>
                    <a:pt x="872" y="258"/>
                    <a:pt x="872" y="258"/>
                  </a:cubicBezTo>
                  <a:cubicBezTo>
                    <a:pt x="895" y="258"/>
                    <a:pt x="895" y="258"/>
                    <a:pt x="895" y="258"/>
                  </a:cubicBezTo>
                  <a:cubicBezTo>
                    <a:pt x="895" y="234"/>
                    <a:pt x="895" y="234"/>
                    <a:pt x="895" y="234"/>
                  </a:cubicBezTo>
                  <a:cubicBezTo>
                    <a:pt x="895" y="234"/>
                    <a:pt x="895" y="234"/>
                    <a:pt x="895" y="234"/>
                  </a:cubicBezTo>
                  <a:close/>
                  <a:moveTo>
                    <a:pt x="932" y="234"/>
                  </a:moveTo>
                  <a:cubicBezTo>
                    <a:pt x="909" y="234"/>
                    <a:pt x="909" y="234"/>
                    <a:pt x="909" y="234"/>
                  </a:cubicBezTo>
                  <a:cubicBezTo>
                    <a:pt x="909" y="258"/>
                    <a:pt x="909" y="258"/>
                    <a:pt x="909" y="258"/>
                  </a:cubicBezTo>
                  <a:cubicBezTo>
                    <a:pt x="932" y="258"/>
                    <a:pt x="932" y="258"/>
                    <a:pt x="932" y="258"/>
                  </a:cubicBezTo>
                  <a:cubicBezTo>
                    <a:pt x="932" y="234"/>
                    <a:pt x="932" y="234"/>
                    <a:pt x="932" y="234"/>
                  </a:cubicBezTo>
                  <a:cubicBezTo>
                    <a:pt x="932" y="234"/>
                    <a:pt x="932" y="234"/>
                    <a:pt x="932" y="234"/>
                  </a:cubicBezTo>
                  <a:close/>
                  <a:moveTo>
                    <a:pt x="823" y="201"/>
                  </a:moveTo>
                  <a:cubicBezTo>
                    <a:pt x="799" y="201"/>
                    <a:pt x="799" y="201"/>
                    <a:pt x="799" y="201"/>
                  </a:cubicBezTo>
                  <a:cubicBezTo>
                    <a:pt x="799" y="225"/>
                    <a:pt x="799" y="225"/>
                    <a:pt x="799" y="225"/>
                  </a:cubicBezTo>
                  <a:cubicBezTo>
                    <a:pt x="823" y="225"/>
                    <a:pt x="823" y="225"/>
                    <a:pt x="823" y="225"/>
                  </a:cubicBezTo>
                  <a:cubicBezTo>
                    <a:pt x="823" y="201"/>
                    <a:pt x="823" y="201"/>
                    <a:pt x="823" y="201"/>
                  </a:cubicBezTo>
                  <a:cubicBezTo>
                    <a:pt x="823" y="201"/>
                    <a:pt x="823" y="201"/>
                    <a:pt x="823" y="201"/>
                  </a:cubicBezTo>
                  <a:close/>
                  <a:moveTo>
                    <a:pt x="859" y="201"/>
                  </a:moveTo>
                  <a:cubicBezTo>
                    <a:pt x="835" y="201"/>
                    <a:pt x="835" y="201"/>
                    <a:pt x="835" y="201"/>
                  </a:cubicBezTo>
                  <a:cubicBezTo>
                    <a:pt x="835" y="225"/>
                    <a:pt x="835" y="225"/>
                    <a:pt x="835" y="225"/>
                  </a:cubicBezTo>
                  <a:cubicBezTo>
                    <a:pt x="859" y="225"/>
                    <a:pt x="859" y="225"/>
                    <a:pt x="859" y="225"/>
                  </a:cubicBezTo>
                  <a:cubicBezTo>
                    <a:pt x="859" y="201"/>
                    <a:pt x="859" y="201"/>
                    <a:pt x="859" y="201"/>
                  </a:cubicBezTo>
                  <a:cubicBezTo>
                    <a:pt x="859" y="201"/>
                    <a:pt x="859" y="201"/>
                    <a:pt x="859" y="201"/>
                  </a:cubicBezTo>
                  <a:close/>
                  <a:moveTo>
                    <a:pt x="895" y="201"/>
                  </a:moveTo>
                  <a:cubicBezTo>
                    <a:pt x="872" y="201"/>
                    <a:pt x="872" y="201"/>
                    <a:pt x="872" y="201"/>
                  </a:cubicBezTo>
                  <a:cubicBezTo>
                    <a:pt x="872" y="225"/>
                    <a:pt x="872" y="225"/>
                    <a:pt x="872" y="225"/>
                  </a:cubicBezTo>
                  <a:cubicBezTo>
                    <a:pt x="895" y="225"/>
                    <a:pt x="895" y="225"/>
                    <a:pt x="895" y="225"/>
                  </a:cubicBezTo>
                  <a:cubicBezTo>
                    <a:pt x="895" y="201"/>
                    <a:pt x="895" y="201"/>
                    <a:pt x="895" y="201"/>
                  </a:cubicBezTo>
                  <a:cubicBezTo>
                    <a:pt x="895" y="201"/>
                    <a:pt x="895" y="201"/>
                    <a:pt x="895" y="201"/>
                  </a:cubicBezTo>
                  <a:close/>
                  <a:moveTo>
                    <a:pt x="932" y="201"/>
                  </a:moveTo>
                  <a:cubicBezTo>
                    <a:pt x="909" y="201"/>
                    <a:pt x="909" y="201"/>
                    <a:pt x="909" y="201"/>
                  </a:cubicBezTo>
                  <a:cubicBezTo>
                    <a:pt x="909" y="225"/>
                    <a:pt x="909" y="225"/>
                    <a:pt x="909" y="225"/>
                  </a:cubicBezTo>
                  <a:cubicBezTo>
                    <a:pt x="932" y="225"/>
                    <a:pt x="932" y="225"/>
                    <a:pt x="932" y="225"/>
                  </a:cubicBezTo>
                  <a:cubicBezTo>
                    <a:pt x="932" y="201"/>
                    <a:pt x="932" y="201"/>
                    <a:pt x="932" y="201"/>
                  </a:cubicBezTo>
                  <a:cubicBezTo>
                    <a:pt x="932" y="201"/>
                    <a:pt x="932" y="201"/>
                    <a:pt x="932" y="201"/>
                  </a:cubicBezTo>
                  <a:close/>
                  <a:moveTo>
                    <a:pt x="823" y="168"/>
                  </a:moveTo>
                  <a:cubicBezTo>
                    <a:pt x="799" y="168"/>
                    <a:pt x="799" y="168"/>
                    <a:pt x="799" y="168"/>
                  </a:cubicBezTo>
                  <a:cubicBezTo>
                    <a:pt x="799" y="191"/>
                    <a:pt x="799" y="191"/>
                    <a:pt x="799" y="191"/>
                  </a:cubicBezTo>
                  <a:cubicBezTo>
                    <a:pt x="823" y="191"/>
                    <a:pt x="823" y="191"/>
                    <a:pt x="823" y="191"/>
                  </a:cubicBezTo>
                  <a:cubicBezTo>
                    <a:pt x="823" y="168"/>
                    <a:pt x="823" y="168"/>
                    <a:pt x="823" y="168"/>
                  </a:cubicBezTo>
                  <a:cubicBezTo>
                    <a:pt x="823" y="168"/>
                    <a:pt x="823" y="168"/>
                    <a:pt x="823" y="168"/>
                  </a:cubicBezTo>
                  <a:close/>
                  <a:moveTo>
                    <a:pt x="859" y="168"/>
                  </a:moveTo>
                  <a:cubicBezTo>
                    <a:pt x="835" y="168"/>
                    <a:pt x="835" y="168"/>
                    <a:pt x="835" y="168"/>
                  </a:cubicBezTo>
                  <a:cubicBezTo>
                    <a:pt x="835" y="191"/>
                    <a:pt x="835" y="191"/>
                    <a:pt x="835" y="191"/>
                  </a:cubicBezTo>
                  <a:cubicBezTo>
                    <a:pt x="859" y="191"/>
                    <a:pt x="859" y="191"/>
                    <a:pt x="859" y="191"/>
                  </a:cubicBezTo>
                  <a:cubicBezTo>
                    <a:pt x="859" y="168"/>
                    <a:pt x="859" y="168"/>
                    <a:pt x="859" y="168"/>
                  </a:cubicBezTo>
                  <a:cubicBezTo>
                    <a:pt x="859" y="168"/>
                    <a:pt x="859" y="168"/>
                    <a:pt x="859" y="168"/>
                  </a:cubicBezTo>
                  <a:close/>
                  <a:moveTo>
                    <a:pt x="895" y="168"/>
                  </a:moveTo>
                  <a:cubicBezTo>
                    <a:pt x="872" y="168"/>
                    <a:pt x="872" y="168"/>
                    <a:pt x="872" y="168"/>
                  </a:cubicBezTo>
                  <a:cubicBezTo>
                    <a:pt x="872" y="191"/>
                    <a:pt x="872" y="191"/>
                    <a:pt x="872" y="191"/>
                  </a:cubicBezTo>
                  <a:cubicBezTo>
                    <a:pt x="895" y="191"/>
                    <a:pt x="895" y="191"/>
                    <a:pt x="895" y="191"/>
                  </a:cubicBezTo>
                  <a:cubicBezTo>
                    <a:pt x="895" y="168"/>
                    <a:pt x="895" y="168"/>
                    <a:pt x="895" y="168"/>
                  </a:cubicBezTo>
                  <a:cubicBezTo>
                    <a:pt x="895" y="168"/>
                    <a:pt x="895" y="168"/>
                    <a:pt x="895" y="168"/>
                  </a:cubicBezTo>
                  <a:close/>
                  <a:moveTo>
                    <a:pt x="932" y="168"/>
                  </a:moveTo>
                  <a:cubicBezTo>
                    <a:pt x="909" y="168"/>
                    <a:pt x="909" y="168"/>
                    <a:pt x="909" y="168"/>
                  </a:cubicBezTo>
                  <a:cubicBezTo>
                    <a:pt x="909" y="191"/>
                    <a:pt x="909" y="191"/>
                    <a:pt x="909" y="191"/>
                  </a:cubicBezTo>
                  <a:cubicBezTo>
                    <a:pt x="932" y="191"/>
                    <a:pt x="932" y="191"/>
                    <a:pt x="932" y="191"/>
                  </a:cubicBezTo>
                  <a:cubicBezTo>
                    <a:pt x="932" y="168"/>
                    <a:pt x="932" y="168"/>
                    <a:pt x="932" y="168"/>
                  </a:cubicBezTo>
                  <a:cubicBezTo>
                    <a:pt x="932" y="168"/>
                    <a:pt x="932" y="168"/>
                    <a:pt x="932" y="168"/>
                  </a:cubicBezTo>
                  <a:close/>
                  <a:moveTo>
                    <a:pt x="823" y="134"/>
                  </a:moveTo>
                  <a:cubicBezTo>
                    <a:pt x="799" y="134"/>
                    <a:pt x="799" y="134"/>
                    <a:pt x="799" y="134"/>
                  </a:cubicBezTo>
                  <a:cubicBezTo>
                    <a:pt x="799" y="158"/>
                    <a:pt x="799" y="158"/>
                    <a:pt x="799" y="158"/>
                  </a:cubicBezTo>
                  <a:cubicBezTo>
                    <a:pt x="823" y="158"/>
                    <a:pt x="823" y="158"/>
                    <a:pt x="823" y="158"/>
                  </a:cubicBezTo>
                  <a:cubicBezTo>
                    <a:pt x="823" y="134"/>
                    <a:pt x="823" y="134"/>
                    <a:pt x="823" y="134"/>
                  </a:cubicBezTo>
                  <a:cubicBezTo>
                    <a:pt x="823" y="134"/>
                    <a:pt x="823" y="134"/>
                    <a:pt x="823" y="134"/>
                  </a:cubicBezTo>
                  <a:close/>
                  <a:moveTo>
                    <a:pt x="895" y="134"/>
                  </a:moveTo>
                  <a:cubicBezTo>
                    <a:pt x="872" y="134"/>
                    <a:pt x="872" y="134"/>
                    <a:pt x="872" y="134"/>
                  </a:cubicBezTo>
                  <a:cubicBezTo>
                    <a:pt x="872" y="158"/>
                    <a:pt x="872" y="158"/>
                    <a:pt x="872" y="158"/>
                  </a:cubicBezTo>
                  <a:cubicBezTo>
                    <a:pt x="895" y="158"/>
                    <a:pt x="895" y="158"/>
                    <a:pt x="895" y="158"/>
                  </a:cubicBezTo>
                  <a:cubicBezTo>
                    <a:pt x="895" y="134"/>
                    <a:pt x="895" y="134"/>
                    <a:pt x="895" y="134"/>
                  </a:cubicBezTo>
                  <a:cubicBezTo>
                    <a:pt x="895" y="134"/>
                    <a:pt x="895" y="134"/>
                    <a:pt x="895" y="134"/>
                  </a:cubicBezTo>
                  <a:close/>
                  <a:moveTo>
                    <a:pt x="932" y="134"/>
                  </a:moveTo>
                  <a:cubicBezTo>
                    <a:pt x="909" y="134"/>
                    <a:pt x="909" y="134"/>
                    <a:pt x="909" y="134"/>
                  </a:cubicBezTo>
                  <a:cubicBezTo>
                    <a:pt x="909" y="158"/>
                    <a:pt x="909" y="158"/>
                    <a:pt x="909" y="158"/>
                  </a:cubicBezTo>
                  <a:cubicBezTo>
                    <a:pt x="932" y="158"/>
                    <a:pt x="932" y="158"/>
                    <a:pt x="932" y="158"/>
                  </a:cubicBezTo>
                  <a:cubicBezTo>
                    <a:pt x="932" y="134"/>
                    <a:pt x="932" y="134"/>
                    <a:pt x="932" y="134"/>
                  </a:cubicBezTo>
                  <a:cubicBezTo>
                    <a:pt x="932" y="134"/>
                    <a:pt x="932" y="134"/>
                    <a:pt x="932" y="134"/>
                  </a:cubicBezTo>
                  <a:close/>
                  <a:moveTo>
                    <a:pt x="823" y="100"/>
                  </a:moveTo>
                  <a:cubicBezTo>
                    <a:pt x="799" y="100"/>
                    <a:pt x="799" y="100"/>
                    <a:pt x="799" y="100"/>
                  </a:cubicBezTo>
                  <a:cubicBezTo>
                    <a:pt x="799" y="124"/>
                    <a:pt x="799" y="124"/>
                    <a:pt x="799" y="124"/>
                  </a:cubicBezTo>
                  <a:cubicBezTo>
                    <a:pt x="823" y="124"/>
                    <a:pt x="823" y="124"/>
                    <a:pt x="823" y="124"/>
                  </a:cubicBezTo>
                  <a:cubicBezTo>
                    <a:pt x="823" y="100"/>
                    <a:pt x="823" y="100"/>
                    <a:pt x="823" y="100"/>
                  </a:cubicBezTo>
                  <a:cubicBezTo>
                    <a:pt x="823" y="100"/>
                    <a:pt x="823" y="100"/>
                    <a:pt x="823" y="100"/>
                  </a:cubicBezTo>
                  <a:close/>
                  <a:moveTo>
                    <a:pt x="895" y="100"/>
                  </a:moveTo>
                  <a:cubicBezTo>
                    <a:pt x="872" y="100"/>
                    <a:pt x="872" y="100"/>
                    <a:pt x="872" y="100"/>
                  </a:cubicBezTo>
                  <a:cubicBezTo>
                    <a:pt x="872" y="124"/>
                    <a:pt x="872" y="124"/>
                    <a:pt x="872" y="124"/>
                  </a:cubicBezTo>
                  <a:cubicBezTo>
                    <a:pt x="895" y="124"/>
                    <a:pt x="895" y="124"/>
                    <a:pt x="895" y="124"/>
                  </a:cubicBezTo>
                  <a:cubicBezTo>
                    <a:pt x="895" y="100"/>
                    <a:pt x="895" y="100"/>
                    <a:pt x="895" y="100"/>
                  </a:cubicBezTo>
                  <a:cubicBezTo>
                    <a:pt x="895" y="100"/>
                    <a:pt x="895" y="100"/>
                    <a:pt x="895" y="100"/>
                  </a:cubicBezTo>
                  <a:close/>
                  <a:moveTo>
                    <a:pt x="932" y="100"/>
                  </a:moveTo>
                  <a:cubicBezTo>
                    <a:pt x="909" y="100"/>
                    <a:pt x="909" y="100"/>
                    <a:pt x="909" y="100"/>
                  </a:cubicBezTo>
                  <a:cubicBezTo>
                    <a:pt x="909" y="124"/>
                    <a:pt x="909" y="124"/>
                    <a:pt x="909" y="124"/>
                  </a:cubicBezTo>
                  <a:cubicBezTo>
                    <a:pt x="932" y="124"/>
                    <a:pt x="932" y="124"/>
                    <a:pt x="932" y="124"/>
                  </a:cubicBezTo>
                  <a:cubicBezTo>
                    <a:pt x="932" y="100"/>
                    <a:pt x="932" y="100"/>
                    <a:pt x="932" y="100"/>
                  </a:cubicBezTo>
                  <a:cubicBezTo>
                    <a:pt x="932" y="100"/>
                    <a:pt x="932" y="100"/>
                    <a:pt x="932" y="100"/>
                  </a:cubicBezTo>
                  <a:close/>
                  <a:moveTo>
                    <a:pt x="823" y="67"/>
                  </a:moveTo>
                  <a:cubicBezTo>
                    <a:pt x="799" y="67"/>
                    <a:pt x="799" y="67"/>
                    <a:pt x="799" y="67"/>
                  </a:cubicBezTo>
                  <a:cubicBezTo>
                    <a:pt x="799" y="90"/>
                    <a:pt x="799" y="90"/>
                    <a:pt x="799" y="90"/>
                  </a:cubicBezTo>
                  <a:cubicBezTo>
                    <a:pt x="823" y="90"/>
                    <a:pt x="823" y="90"/>
                    <a:pt x="823" y="90"/>
                  </a:cubicBezTo>
                  <a:cubicBezTo>
                    <a:pt x="823" y="67"/>
                    <a:pt x="823" y="67"/>
                    <a:pt x="823" y="67"/>
                  </a:cubicBezTo>
                  <a:cubicBezTo>
                    <a:pt x="823" y="67"/>
                    <a:pt x="823" y="67"/>
                    <a:pt x="823" y="67"/>
                  </a:cubicBezTo>
                  <a:close/>
                  <a:moveTo>
                    <a:pt x="932" y="67"/>
                  </a:moveTo>
                  <a:cubicBezTo>
                    <a:pt x="909" y="67"/>
                    <a:pt x="909" y="67"/>
                    <a:pt x="909" y="67"/>
                  </a:cubicBezTo>
                  <a:cubicBezTo>
                    <a:pt x="909" y="90"/>
                    <a:pt x="909" y="90"/>
                    <a:pt x="909" y="90"/>
                  </a:cubicBezTo>
                  <a:cubicBezTo>
                    <a:pt x="932" y="90"/>
                    <a:pt x="932" y="90"/>
                    <a:pt x="932" y="90"/>
                  </a:cubicBezTo>
                  <a:cubicBezTo>
                    <a:pt x="932" y="67"/>
                    <a:pt x="932" y="67"/>
                    <a:pt x="932" y="67"/>
                  </a:cubicBezTo>
                  <a:cubicBezTo>
                    <a:pt x="932" y="67"/>
                    <a:pt x="932" y="67"/>
                    <a:pt x="932" y="67"/>
                  </a:cubicBezTo>
                  <a:close/>
                  <a:moveTo>
                    <a:pt x="823" y="33"/>
                  </a:moveTo>
                  <a:cubicBezTo>
                    <a:pt x="799" y="33"/>
                    <a:pt x="799" y="33"/>
                    <a:pt x="799" y="33"/>
                  </a:cubicBezTo>
                  <a:cubicBezTo>
                    <a:pt x="799" y="57"/>
                    <a:pt x="799" y="57"/>
                    <a:pt x="799" y="57"/>
                  </a:cubicBezTo>
                  <a:cubicBezTo>
                    <a:pt x="823" y="57"/>
                    <a:pt x="823" y="57"/>
                    <a:pt x="823" y="57"/>
                  </a:cubicBezTo>
                  <a:cubicBezTo>
                    <a:pt x="823" y="33"/>
                    <a:pt x="823" y="33"/>
                    <a:pt x="823" y="33"/>
                  </a:cubicBezTo>
                  <a:cubicBezTo>
                    <a:pt x="823" y="33"/>
                    <a:pt x="823" y="33"/>
                    <a:pt x="823" y="33"/>
                  </a:cubicBezTo>
                  <a:close/>
                  <a:moveTo>
                    <a:pt x="932" y="33"/>
                  </a:moveTo>
                  <a:cubicBezTo>
                    <a:pt x="909" y="33"/>
                    <a:pt x="909" y="33"/>
                    <a:pt x="909" y="33"/>
                  </a:cubicBezTo>
                  <a:cubicBezTo>
                    <a:pt x="909" y="57"/>
                    <a:pt x="909" y="57"/>
                    <a:pt x="909" y="57"/>
                  </a:cubicBezTo>
                  <a:cubicBezTo>
                    <a:pt x="932" y="57"/>
                    <a:pt x="932" y="57"/>
                    <a:pt x="932" y="57"/>
                  </a:cubicBezTo>
                  <a:cubicBezTo>
                    <a:pt x="932" y="33"/>
                    <a:pt x="932" y="33"/>
                    <a:pt x="932" y="33"/>
                  </a:cubicBezTo>
                  <a:cubicBezTo>
                    <a:pt x="932" y="33"/>
                    <a:pt x="932" y="33"/>
                    <a:pt x="932" y="33"/>
                  </a:cubicBezTo>
                  <a:close/>
                  <a:moveTo>
                    <a:pt x="823" y="0"/>
                  </a:moveTo>
                  <a:cubicBezTo>
                    <a:pt x="799" y="0"/>
                    <a:pt x="799" y="0"/>
                    <a:pt x="799" y="0"/>
                  </a:cubicBezTo>
                  <a:cubicBezTo>
                    <a:pt x="799" y="24"/>
                    <a:pt x="799" y="24"/>
                    <a:pt x="799" y="24"/>
                  </a:cubicBezTo>
                  <a:cubicBezTo>
                    <a:pt x="823" y="24"/>
                    <a:pt x="823" y="24"/>
                    <a:pt x="823" y="24"/>
                  </a:cubicBezTo>
                  <a:cubicBezTo>
                    <a:pt x="823" y="0"/>
                    <a:pt x="823" y="0"/>
                    <a:pt x="823" y="0"/>
                  </a:cubicBezTo>
                  <a:cubicBezTo>
                    <a:pt x="823" y="0"/>
                    <a:pt x="823" y="0"/>
                    <a:pt x="823" y="0"/>
                  </a:cubicBezTo>
                  <a:close/>
                  <a:moveTo>
                    <a:pt x="460" y="368"/>
                  </a:moveTo>
                  <a:cubicBezTo>
                    <a:pt x="437" y="368"/>
                    <a:pt x="437" y="368"/>
                    <a:pt x="437" y="368"/>
                  </a:cubicBezTo>
                  <a:cubicBezTo>
                    <a:pt x="437" y="392"/>
                    <a:pt x="437" y="392"/>
                    <a:pt x="437" y="392"/>
                  </a:cubicBezTo>
                  <a:cubicBezTo>
                    <a:pt x="460" y="392"/>
                    <a:pt x="460" y="392"/>
                    <a:pt x="460" y="392"/>
                  </a:cubicBezTo>
                  <a:cubicBezTo>
                    <a:pt x="460" y="368"/>
                    <a:pt x="460" y="368"/>
                    <a:pt x="460" y="368"/>
                  </a:cubicBezTo>
                  <a:cubicBezTo>
                    <a:pt x="460" y="368"/>
                    <a:pt x="460" y="368"/>
                    <a:pt x="460" y="368"/>
                  </a:cubicBezTo>
                  <a:close/>
                  <a:moveTo>
                    <a:pt x="497" y="368"/>
                  </a:moveTo>
                  <a:cubicBezTo>
                    <a:pt x="473" y="368"/>
                    <a:pt x="473" y="368"/>
                    <a:pt x="473" y="368"/>
                  </a:cubicBezTo>
                  <a:cubicBezTo>
                    <a:pt x="473" y="392"/>
                    <a:pt x="473" y="392"/>
                    <a:pt x="473" y="392"/>
                  </a:cubicBezTo>
                  <a:cubicBezTo>
                    <a:pt x="497" y="392"/>
                    <a:pt x="497" y="392"/>
                    <a:pt x="497" y="392"/>
                  </a:cubicBezTo>
                  <a:cubicBezTo>
                    <a:pt x="497" y="368"/>
                    <a:pt x="497" y="368"/>
                    <a:pt x="497" y="368"/>
                  </a:cubicBezTo>
                  <a:cubicBezTo>
                    <a:pt x="497" y="368"/>
                    <a:pt x="497" y="368"/>
                    <a:pt x="497" y="368"/>
                  </a:cubicBezTo>
                  <a:close/>
                  <a:moveTo>
                    <a:pt x="460" y="335"/>
                  </a:moveTo>
                  <a:cubicBezTo>
                    <a:pt x="437" y="335"/>
                    <a:pt x="437" y="335"/>
                    <a:pt x="437" y="335"/>
                  </a:cubicBezTo>
                  <a:cubicBezTo>
                    <a:pt x="437" y="358"/>
                    <a:pt x="437" y="358"/>
                    <a:pt x="437" y="358"/>
                  </a:cubicBezTo>
                  <a:cubicBezTo>
                    <a:pt x="460" y="358"/>
                    <a:pt x="460" y="358"/>
                    <a:pt x="460" y="358"/>
                  </a:cubicBezTo>
                  <a:cubicBezTo>
                    <a:pt x="460" y="335"/>
                    <a:pt x="460" y="335"/>
                    <a:pt x="460" y="335"/>
                  </a:cubicBezTo>
                  <a:cubicBezTo>
                    <a:pt x="460" y="335"/>
                    <a:pt x="460" y="335"/>
                    <a:pt x="460" y="335"/>
                  </a:cubicBezTo>
                  <a:close/>
                  <a:moveTo>
                    <a:pt x="497" y="335"/>
                  </a:moveTo>
                  <a:cubicBezTo>
                    <a:pt x="473" y="335"/>
                    <a:pt x="473" y="335"/>
                    <a:pt x="473" y="335"/>
                  </a:cubicBezTo>
                  <a:cubicBezTo>
                    <a:pt x="473" y="358"/>
                    <a:pt x="473" y="358"/>
                    <a:pt x="473" y="358"/>
                  </a:cubicBezTo>
                  <a:cubicBezTo>
                    <a:pt x="497" y="358"/>
                    <a:pt x="497" y="358"/>
                    <a:pt x="497" y="358"/>
                  </a:cubicBezTo>
                  <a:cubicBezTo>
                    <a:pt x="497" y="335"/>
                    <a:pt x="497" y="335"/>
                    <a:pt x="497" y="335"/>
                  </a:cubicBezTo>
                  <a:cubicBezTo>
                    <a:pt x="497" y="335"/>
                    <a:pt x="497" y="335"/>
                    <a:pt x="497" y="335"/>
                  </a:cubicBezTo>
                  <a:close/>
                  <a:moveTo>
                    <a:pt x="460" y="301"/>
                  </a:moveTo>
                  <a:cubicBezTo>
                    <a:pt x="437" y="301"/>
                    <a:pt x="437" y="301"/>
                    <a:pt x="437" y="301"/>
                  </a:cubicBezTo>
                  <a:cubicBezTo>
                    <a:pt x="437" y="325"/>
                    <a:pt x="437" y="325"/>
                    <a:pt x="437" y="325"/>
                  </a:cubicBezTo>
                  <a:cubicBezTo>
                    <a:pt x="460" y="325"/>
                    <a:pt x="460" y="325"/>
                    <a:pt x="460" y="325"/>
                  </a:cubicBezTo>
                  <a:cubicBezTo>
                    <a:pt x="460" y="301"/>
                    <a:pt x="460" y="301"/>
                    <a:pt x="460" y="301"/>
                  </a:cubicBezTo>
                  <a:cubicBezTo>
                    <a:pt x="460" y="301"/>
                    <a:pt x="460" y="301"/>
                    <a:pt x="460" y="301"/>
                  </a:cubicBezTo>
                  <a:close/>
                  <a:moveTo>
                    <a:pt x="497" y="301"/>
                  </a:moveTo>
                  <a:cubicBezTo>
                    <a:pt x="473" y="301"/>
                    <a:pt x="473" y="301"/>
                    <a:pt x="473" y="301"/>
                  </a:cubicBezTo>
                  <a:cubicBezTo>
                    <a:pt x="473" y="325"/>
                    <a:pt x="473" y="325"/>
                    <a:pt x="473" y="325"/>
                  </a:cubicBezTo>
                  <a:cubicBezTo>
                    <a:pt x="497" y="325"/>
                    <a:pt x="497" y="325"/>
                    <a:pt x="497" y="325"/>
                  </a:cubicBezTo>
                  <a:cubicBezTo>
                    <a:pt x="497" y="301"/>
                    <a:pt x="497" y="301"/>
                    <a:pt x="497" y="301"/>
                  </a:cubicBezTo>
                  <a:cubicBezTo>
                    <a:pt x="497" y="301"/>
                    <a:pt x="497" y="301"/>
                    <a:pt x="497" y="301"/>
                  </a:cubicBezTo>
                  <a:close/>
                  <a:moveTo>
                    <a:pt x="460" y="268"/>
                  </a:moveTo>
                  <a:cubicBezTo>
                    <a:pt x="437" y="268"/>
                    <a:pt x="437" y="268"/>
                    <a:pt x="437" y="268"/>
                  </a:cubicBezTo>
                  <a:cubicBezTo>
                    <a:pt x="437" y="291"/>
                    <a:pt x="437" y="291"/>
                    <a:pt x="437" y="291"/>
                  </a:cubicBezTo>
                  <a:cubicBezTo>
                    <a:pt x="460" y="291"/>
                    <a:pt x="460" y="291"/>
                    <a:pt x="460" y="291"/>
                  </a:cubicBezTo>
                  <a:cubicBezTo>
                    <a:pt x="460" y="268"/>
                    <a:pt x="460" y="268"/>
                    <a:pt x="460" y="268"/>
                  </a:cubicBezTo>
                  <a:cubicBezTo>
                    <a:pt x="460" y="268"/>
                    <a:pt x="460" y="268"/>
                    <a:pt x="460" y="268"/>
                  </a:cubicBezTo>
                  <a:close/>
                  <a:moveTo>
                    <a:pt x="497" y="268"/>
                  </a:moveTo>
                  <a:cubicBezTo>
                    <a:pt x="473" y="268"/>
                    <a:pt x="473" y="268"/>
                    <a:pt x="473" y="268"/>
                  </a:cubicBezTo>
                  <a:cubicBezTo>
                    <a:pt x="473" y="291"/>
                    <a:pt x="473" y="291"/>
                    <a:pt x="473" y="291"/>
                  </a:cubicBezTo>
                  <a:cubicBezTo>
                    <a:pt x="497" y="291"/>
                    <a:pt x="497" y="291"/>
                    <a:pt x="497" y="291"/>
                  </a:cubicBezTo>
                  <a:cubicBezTo>
                    <a:pt x="497" y="268"/>
                    <a:pt x="497" y="268"/>
                    <a:pt x="497" y="268"/>
                  </a:cubicBezTo>
                  <a:cubicBezTo>
                    <a:pt x="497" y="268"/>
                    <a:pt x="497" y="268"/>
                    <a:pt x="497" y="268"/>
                  </a:cubicBezTo>
                  <a:close/>
                  <a:moveTo>
                    <a:pt x="460" y="234"/>
                  </a:moveTo>
                  <a:cubicBezTo>
                    <a:pt x="437" y="234"/>
                    <a:pt x="437" y="234"/>
                    <a:pt x="437" y="234"/>
                  </a:cubicBezTo>
                  <a:cubicBezTo>
                    <a:pt x="437" y="258"/>
                    <a:pt x="437" y="258"/>
                    <a:pt x="437" y="258"/>
                  </a:cubicBezTo>
                  <a:cubicBezTo>
                    <a:pt x="460" y="258"/>
                    <a:pt x="460" y="258"/>
                    <a:pt x="460" y="258"/>
                  </a:cubicBezTo>
                  <a:cubicBezTo>
                    <a:pt x="460" y="234"/>
                    <a:pt x="460" y="234"/>
                    <a:pt x="460" y="234"/>
                  </a:cubicBezTo>
                  <a:cubicBezTo>
                    <a:pt x="460" y="234"/>
                    <a:pt x="460" y="234"/>
                    <a:pt x="460" y="234"/>
                  </a:cubicBezTo>
                  <a:close/>
                  <a:moveTo>
                    <a:pt x="497" y="234"/>
                  </a:moveTo>
                  <a:cubicBezTo>
                    <a:pt x="473" y="234"/>
                    <a:pt x="473" y="234"/>
                    <a:pt x="473" y="234"/>
                  </a:cubicBezTo>
                  <a:cubicBezTo>
                    <a:pt x="473" y="258"/>
                    <a:pt x="473" y="258"/>
                    <a:pt x="473" y="258"/>
                  </a:cubicBezTo>
                  <a:cubicBezTo>
                    <a:pt x="497" y="258"/>
                    <a:pt x="497" y="258"/>
                    <a:pt x="497" y="258"/>
                  </a:cubicBezTo>
                  <a:cubicBezTo>
                    <a:pt x="497" y="234"/>
                    <a:pt x="497" y="234"/>
                    <a:pt x="497" y="234"/>
                  </a:cubicBezTo>
                  <a:cubicBezTo>
                    <a:pt x="497" y="234"/>
                    <a:pt x="497" y="234"/>
                    <a:pt x="497" y="234"/>
                  </a:cubicBezTo>
                  <a:close/>
                  <a:moveTo>
                    <a:pt x="460" y="201"/>
                  </a:moveTo>
                  <a:cubicBezTo>
                    <a:pt x="437" y="201"/>
                    <a:pt x="437" y="201"/>
                    <a:pt x="437" y="201"/>
                  </a:cubicBezTo>
                  <a:cubicBezTo>
                    <a:pt x="437" y="225"/>
                    <a:pt x="437" y="225"/>
                    <a:pt x="437" y="225"/>
                  </a:cubicBezTo>
                  <a:cubicBezTo>
                    <a:pt x="460" y="225"/>
                    <a:pt x="460" y="225"/>
                    <a:pt x="460" y="225"/>
                  </a:cubicBezTo>
                  <a:cubicBezTo>
                    <a:pt x="460" y="201"/>
                    <a:pt x="460" y="201"/>
                    <a:pt x="460" y="201"/>
                  </a:cubicBezTo>
                  <a:cubicBezTo>
                    <a:pt x="460" y="201"/>
                    <a:pt x="460" y="201"/>
                    <a:pt x="460" y="201"/>
                  </a:cubicBezTo>
                  <a:close/>
                  <a:moveTo>
                    <a:pt x="460" y="168"/>
                  </a:moveTo>
                  <a:cubicBezTo>
                    <a:pt x="437" y="168"/>
                    <a:pt x="437" y="168"/>
                    <a:pt x="437" y="168"/>
                  </a:cubicBezTo>
                  <a:cubicBezTo>
                    <a:pt x="437" y="191"/>
                    <a:pt x="437" y="191"/>
                    <a:pt x="437" y="191"/>
                  </a:cubicBezTo>
                  <a:cubicBezTo>
                    <a:pt x="460" y="191"/>
                    <a:pt x="460" y="191"/>
                    <a:pt x="460" y="191"/>
                  </a:cubicBezTo>
                  <a:cubicBezTo>
                    <a:pt x="460" y="168"/>
                    <a:pt x="460" y="168"/>
                    <a:pt x="460" y="168"/>
                  </a:cubicBezTo>
                  <a:cubicBezTo>
                    <a:pt x="460" y="168"/>
                    <a:pt x="460" y="168"/>
                    <a:pt x="460" y="168"/>
                  </a:cubicBezTo>
                  <a:close/>
                  <a:moveTo>
                    <a:pt x="460" y="134"/>
                  </a:moveTo>
                  <a:cubicBezTo>
                    <a:pt x="437" y="134"/>
                    <a:pt x="437" y="134"/>
                    <a:pt x="437" y="134"/>
                  </a:cubicBezTo>
                  <a:cubicBezTo>
                    <a:pt x="437" y="158"/>
                    <a:pt x="437" y="158"/>
                    <a:pt x="437" y="158"/>
                  </a:cubicBezTo>
                  <a:cubicBezTo>
                    <a:pt x="460" y="158"/>
                    <a:pt x="460" y="158"/>
                    <a:pt x="460" y="158"/>
                  </a:cubicBezTo>
                  <a:cubicBezTo>
                    <a:pt x="460" y="134"/>
                    <a:pt x="460" y="134"/>
                    <a:pt x="460" y="134"/>
                  </a:cubicBezTo>
                  <a:cubicBezTo>
                    <a:pt x="460" y="134"/>
                    <a:pt x="460" y="134"/>
                    <a:pt x="460" y="134"/>
                  </a:cubicBezTo>
                  <a:close/>
                  <a:moveTo>
                    <a:pt x="460" y="100"/>
                  </a:moveTo>
                  <a:cubicBezTo>
                    <a:pt x="437" y="100"/>
                    <a:pt x="437" y="100"/>
                    <a:pt x="437" y="100"/>
                  </a:cubicBezTo>
                  <a:cubicBezTo>
                    <a:pt x="437" y="124"/>
                    <a:pt x="437" y="124"/>
                    <a:pt x="437" y="124"/>
                  </a:cubicBezTo>
                  <a:cubicBezTo>
                    <a:pt x="460" y="124"/>
                    <a:pt x="460" y="124"/>
                    <a:pt x="460" y="124"/>
                  </a:cubicBezTo>
                  <a:cubicBezTo>
                    <a:pt x="460" y="100"/>
                    <a:pt x="460" y="100"/>
                    <a:pt x="460" y="100"/>
                  </a:cubicBezTo>
                  <a:cubicBezTo>
                    <a:pt x="460" y="100"/>
                    <a:pt x="460" y="100"/>
                    <a:pt x="460" y="100"/>
                  </a:cubicBezTo>
                  <a:close/>
                  <a:moveTo>
                    <a:pt x="460" y="67"/>
                  </a:moveTo>
                  <a:cubicBezTo>
                    <a:pt x="437" y="67"/>
                    <a:pt x="437" y="67"/>
                    <a:pt x="437" y="67"/>
                  </a:cubicBezTo>
                  <a:cubicBezTo>
                    <a:pt x="437" y="90"/>
                    <a:pt x="437" y="90"/>
                    <a:pt x="437" y="90"/>
                  </a:cubicBezTo>
                  <a:cubicBezTo>
                    <a:pt x="460" y="90"/>
                    <a:pt x="460" y="90"/>
                    <a:pt x="460" y="90"/>
                  </a:cubicBezTo>
                  <a:cubicBezTo>
                    <a:pt x="460" y="67"/>
                    <a:pt x="460" y="67"/>
                    <a:pt x="460" y="67"/>
                  </a:cubicBezTo>
                  <a:cubicBezTo>
                    <a:pt x="460" y="67"/>
                    <a:pt x="460" y="67"/>
                    <a:pt x="460" y="67"/>
                  </a:cubicBezTo>
                  <a:close/>
                  <a:moveTo>
                    <a:pt x="460" y="33"/>
                  </a:moveTo>
                  <a:cubicBezTo>
                    <a:pt x="437" y="33"/>
                    <a:pt x="437" y="33"/>
                    <a:pt x="437" y="33"/>
                  </a:cubicBezTo>
                  <a:cubicBezTo>
                    <a:pt x="437" y="57"/>
                    <a:pt x="437" y="57"/>
                    <a:pt x="437" y="57"/>
                  </a:cubicBezTo>
                  <a:cubicBezTo>
                    <a:pt x="460" y="57"/>
                    <a:pt x="460" y="57"/>
                    <a:pt x="460" y="57"/>
                  </a:cubicBezTo>
                  <a:cubicBezTo>
                    <a:pt x="460" y="33"/>
                    <a:pt x="460" y="33"/>
                    <a:pt x="460" y="33"/>
                  </a:cubicBezTo>
                  <a:cubicBezTo>
                    <a:pt x="460" y="33"/>
                    <a:pt x="460" y="33"/>
                    <a:pt x="460" y="33"/>
                  </a:cubicBezTo>
                  <a:close/>
                  <a:moveTo>
                    <a:pt x="532" y="368"/>
                  </a:moveTo>
                  <a:cubicBezTo>
                    <a:pt x="509" y="368"/>
                    <a:pt x="509" y="368"/>
                    <a:pt x="509" y="368"/>
                  </a:cubicBezTo>
                  <a:cubicBezTo>
                    <a:pt x="509" y="392"/>
                    <a:pt x="509" y="392"/>
                    <a:pt x="509" y="392"/>
                  </a:cubicBezTo>
                  <a:cubicBezTo>
                    <a:pt x="532" y="392"/>
                    <a:pt x="532" y="392"/>
                    <a:pt x="532" y="392"/>
                  </a:cubicBezTo>
                  <a:cubicBezTo>
                    <a:pt x="532" y="368"/>
                    <a:pt x="532" y="368"/>
                    <a:pt x="532" y="368"/>
                  </a:cubicBezTo>
                  <a:cubicBezTo>
                    <a:pt x="532" y="368"/>
                    <a:pt x="532" y="368"/>
                    <a:pt x="532" y="368"/>
                  </a:cubicBezTo>
                  <a:close/>
                  <a:moveTo>
                    <a:pt x="568" y="368"/>
                  </a:moveTo>
                  <a:cubicBezTo>
                    <a:pt x="545" y="368"/>
                    <a:pt x="545" y="368"/>
                    <a:pt x="545" y="368"/>
                  </a:cubicBezTo>
                  <a:cubicBezTo>
                    <a:pt x="545" y="392"/>
                    <a:pt x="545" y="392"/>
                    <a:pt x="545" y="392"/>
                  </a:cubicBezTo>
                  <a:cubicBezTo>
                    <a:pt x="568" y="392"/>
                    <a:pt x="568" y="392"/>
                    <a:pt x="568" y="392"/>
                  </a:cubicBezTo>
                  <a:cubicBezTo>
                    <a:pt x="568" y="368"/>
                    <a:pt x="568" y="368"/>
                    <a:pt x="568" y="368"/>
                  </a:cubicBezTo>
                  <a:cubicBezTo>
                    <a:pt x="568" y="368"/>
                    <a:pt x="568" y="368"/>
                    <a:pt x="568" y="368"/>
                  </a:cubicBezTo>
                  <a:close/>
                  <a:moveTo>
                    <a:pt x="532" y="335"/>
                  </a:moveTo>
                  <a:cubicBezTo>
                    <a:pt x="509" y="335"/>
                    <a:pt x="509" y="335"/>
                    <a:pt x="509" y="335"/>
                  </a:cubicBezTo>
                  <a:cubicBezTo>
                    <a:pt x="509" y="358"/>
                    <a:pt x="509" y="358"/>
                    <a:pt x="509" y="358"/>
                  </a:cubicBezTo>
                  <a:cubicBezTo>
                    <a:pt x="532" y="358"/>
                    <a:pt x="532" y="358"/>
                    <a:pt x="532" y="358"/>
                  </a:cubicBezTo>
                  <a:cubicBezTo>
                    <a:pt x="532" y="335"/>
                    <a:pt x="532" y="335"/>
                    <a:pt x="532" y="335"/>
                  </a:cubicBezTo>
                  <a:cubicBezTo>
                    <a:pt x="532" y="335"/>
                    <a:pt x="532" y="335"/>
                    <a:pt x="532" y="335"/>
                  </a:cubicBezTo>
                  <a:close/>
                  <a:moveTo>
                    <a:pt x="568" y="335"/>
                  </a:moveTo>
                  <a:cubicBezTo>
                    <a:pt x="545" y="335"/>
                    <a:pt x="545" y="335"/>
                    <a:pt x="545" y="335"/>
                  </a:cubicBezTo>
                  <a:cubicBezTo>
                    <a:pt x="545" y="358"/>
                    <a:pt x="545" y="358"/>
                    <a:pt x="545" y="358"/>
                  </a:cubicBezTo>
                  <a:cubicBezTo>
                    <a:pt x="568" y="358"/>
                    <a:pt x="568" y="358"/>
                    <a:pt x="568" y="358"/>
                  </a:cubicBezTo>
                  <a:cubicBezTo>
                    <a:pt x="568" y="335"/>
                    <a:pt x="568" y="335"/>
                    <a:pt x="568" y="335"/>
                  </a:cubicBezTo>
                  <a:cubicBezTo>
                    <a:pt x="568" y="335"/>
                    <a:pt x="568" y="335"/>
                    <a:pt x="568" y="335"/>
                  </a:cubicBezTo>
                  <a:close/>
                  <a:moveTo>
                    <a:pt x="532" y="301"/>
                  </a:moveTo>
                  <a:cubicBezTo>
                    <a:pt x="509" y="301"/>
                    <a:pt x="509" y="301"/>
                    <a:pt x="509" y="301"/>
                  </a:cubicBezTo>
                  <a:cubicBezTo>
                    <a:pt x="509" y="325"/>
                    <a:pt x="509" y="325"/>
                    <a:pt x="509" y="325"/>
                  </a:cubicBezTo>
                  <a:cubicBezTo>
                    <a:pt x="532" y="325"/>
                    <a:pt x="532" y="325"/>
                    <a:pt x="532" y="325"/>
                  </a:cubicBezTo>
                  <a:cubicBezTo>
                    <a:pt x="532" y="301"/>
                    <a:pt x="532" y="301"/>
                    <a:pt x="532" y="301"/>
                  </a:cubicBezTo>
                  <a:cubicBezTo>
                    <a:pt x="532" y="301"/>
                    <a:pt x="532" y="301"/>
                    <a:pt x="532" y="301"/>
                  </a:cubicBezTo>
                  <a:close/>
                  <a:moveTo>
                    <a:pt x="568" y="301"/>
                  </a:moveTo>
                  <a:cubicBezTo>
                    <a:pt x="545" y="301"/>
                    <a:pt x="545" y="301"/>
                    <a:pt x="545" y="301"/>
                  </a:cubicBezTo>
                  <a:cubicBezTo>
                    <a:pt x="545" y="325"/>
                    <a:pt x="545" y="325"/>
                    <a:pt x="545" y="325"/>
                  </a:cubicBezTo>
                  <a:cubicBezTo>
                    <a:pt x="568" y="325"/>
                    <a:pt x="568" y="325"/>
                    <a:pt x="568" y="325"/>
                  </a:cubicBezTo>
                  <a:cubicBezTo>
                    <a:pt x="568" y="301"/>
                    <a:pt x="568" y="301"/>
                    <a:pt x="568" y="301"/>
                  </a:cubicBezTo>
                  <a:cubicBezTo>
                    <a:pt x="568" y="301"/>
                    <a:pt x="568" y="301"/>
                    <a:pt x="568" y="301"/>
                  </a:cubicBezTo>
                  <a:close/>
                  <a:moveTo>
                    <a:pt x="532" y="268"/>
                  </a:moveTo>
                  <a:cubicBezTo>
                    <a:pt x="509" y="268"/>
                    <a:pt x="509" y="268"/>
                    <a:pt x="509" y="268"/>
                  </a:cubicBezTo>
                  <a:cubicBezTo>
                    <a:pt x="509" y="291"/>
                    <a:pt x="509" y="291"/>
                    <a:pt x="509" y="291"/>
                  </a:cubicBezTo>
                  <a:cubicBezTo>
                    <a:pt x="532" y="291"/>
                    <a:pt x="532" y="291"/>
                    <a:pt x="532" y="291"/>
                  </a:cubicBezTo>
                  <a:cubicBezTo>
                    <a:pt x="532" y="268"/>
                    <a:pt x="532" y="268"/>
                    <a:pt x="532" y="268"/>
                  </a:cubicBezTo>
                  <a:cubicBezTo>
                    <a:pt x="532" y="268"/>
                    <a:pt x="532" y="268"/>
                    <a:pt x="532" y="268"/>
                  </a:cubicBezTo>
                  <a:close/>
                  <a:moveTo>
                    <a:pt x="568" y="268"/>
                  </a:moveTo>
                  <a:cubicBezTo>
                    <a:pt x="545" y="268"/>
                    <a:pt x="545" y="268"/>
                    <a:pt x="545" y="268"/>
                  </a:cubicBezTo>
                  <a:cubicBezTo>
                    <a:pt x="545" y="291"/>
                    <a:pt x="545" y="291"/>
                    <a:pt x="545" y="291"/>
                  </a:cubicBezTo>
                  <a:cubicBezTo>
                    <a:pt x="568" y="291"/>
                    <a:pt x="568" y="291"/>
                    <a:pt x="568" y="291"/>
                  </a:cubicBezTo>
                  <a:cubicBezTo>
                    <a:pt x="568" y="268"/>
                    <a:pt x="568" y="268"/>
                    <a:pt x="568" y="268"/>
                  </a:cubicBezTo>
                  <a:cubicBezTo>
                    <a:pt x="568" y="268"/>
                    <a:pt x="568" y="268"/>
                    <a:pt x="568" y="268"/>
                  </a:cubicBezTo>
                  <a:close/>
                  <a:moveTo>
                    <a:pt x="532" y="234"/>
                  </a:moveTo>
                  <a:cubicBezTo>
                    <a:pt x="509" y="234"/>
                    <a:pt x="509" y="234"/>
                    <a:pt x="509" y="234"/>
                  </a:cubicBezTo>
                  <a:cubicBezTo>
                    <a:pt x="509" y="258"/>
                    <a:pt x="509" y="258"/>
                    <a:pt x="509" y="258"/>
                  </a:cubicBezTo>
                  <a:cubicBezTo>
                    <a:pt x="532" y="258"/>
                    <a:pt x="532" y="258"/>
                    <a:pt x="532" y="258"/>
                  </a:cubicBezTo>
                  <a:cubicBezTo>
                    <a:pt x="532" y="234"/>
                    <a:pt x="532" y="234"/>
                    <a:pt x="532" y="234"/>
                  </a:cubicBezTo>
                  <a:cubicBezTo>
                    <a:pt x="532" y="234"/>
                    <a:pt x="532" y="234"/>
                    <a:pt x="532" y="234"/>
                  </a:cubicBezTo>
                  <a:close/>
                  <a:moveTo>
                    <a:pt x="568" y="234"/>
                  </a:moveTo>
                  <a:cubicBezTo>
                    <a:pt x="545" y="234"/>
                    <a:pt x="545" y="234"/>
                    <a:pt x="545" y="234"/>
                  </a:cubicBezTo>
                  <a:cubicBezTo>
                    <a:pt x="545" y="258"/>
                    <a:pt x="545" y="258"/>
                    <a:pt x="545" y="258"/>
                  </a:cubicBezTo>
                  <a:cubicBezTo>
                    <a:pt x="568" y="258"/>
                    <a:pt x="568" y="258"/>
                    <a:pt x="568" y="258"/>
                  </a:cubicBezTo>
                  <a:cubicBezTo>
                    <a:pt x="568" y="234"/>
                    <a:pt x="568" y="234"/>
                    <a:pt x="568" y="234"/>
                  </a:cubicBezTo>
                  <a:cubicBezTo>
                    <a:pt x="568" y="234"/>
                    <a:pt x="568" y="234"/>
                    <a:pt x="568" y="234"/>
                  </a:cubicBezTo>
                  <a:close/>
                  <a:moveTo>
                    <a:pt x="532" y="201"/>
                  </a:moveTo>
                  <a:cubicBezTo>
                    <a:pt x="509" y="201"/>
                    <a:pt x="509" y="201"/>
                    <a:pt x="509" y="201"/>
                  </a:cubicBezTo>
                  <a:cubicBezTo>
                    <a:pt x="509" y="225"/>
                    <a:pt x="509" y="225"/>
                    <a:pt x="509" y="225"/>
                  </a:cubicBezTo>
                  <a:cubicBezTo>
                    <a:pt x="532" y="225"/>
                    <a:pt x="532" y="225"/>
                    <a:pt x="532" y="225"/>
                  </a:cubicBezTo>
                  <a:cubicBezTo>
                    <a:pt x="532" y="201"/>
                    <a:pt x="532" y="201"/>
                    <a:pt x="532" y="201"/>
                  </a:cubicBezTo>
                  <a:cubicBezTo>
                    <a:pt x="532" y="201"/>
                    <a:pt x="532" y="201"/>
                    <a:pt x="532" y="201"/>
                  </a:cubicBezTo>
                  <a:close/>
                  <a:moveTo>
                    <a:pt x="568" y="201"/>
                  </a:moveTo>
                  <a:cubicBezTo>
                    <a:pt x="545" y="201"/>
                    <a:pt x="545" y="201"/>
                    <a:pt x="545" y="201"/>
                  </a:cubicBezTo>
                  <a:cubicBezTo>
                    <a:pt x="545" y="225"/>
                    <a:pt x="545" y="225"/>
                    <a:pt x="545" y="225"/>
                  </a:cubicBezTo>
                  <a:cubicBezTo>
                    <a:pt x="568" y="225"/>
                    <a:pt x="568" y="225"/>
                    <a:pt x="568" y="225"/>
                  </a:cubicBezTo>
                  <a:cubicBezTo>
                    <a:pt x="568" y="201"/>
                    <a:pt x="568" y="201"/>
                    <a:pt x="568" y="201"/>
                  </a:cubicBezTo>
                  <a:cubicBezTo>
                    <a:pt x="568" y="201"/>
                    <a:pt x="568" y="201"/>
                    <a:pt x="568" y="201"/>
                  </a:cubicBezTo>
                  <a:close/>
                  <a:moveTo>
                    <a:pt x="532" y="168"/>
                  </a:moveTo>
                  <a:cubicBezTo>
                    <a:pt x="509" y="168"/>
                    <a:pt x="509" y="168"/>
                    <a:pt x="509" y="168"/>
                  </a:cubicBezTo>
                  <a:cubicBezTo>
                    <a:pt x="509" y="191"/>
                    <a:pt x="509" y="191"/>
                    <a:pt x="509" y="191"/>
                  </a:cubicBezTo>
                  <a:cubicBezTo>
                    <a:pt x="532" y="191"/>
                    <a:pt x="532" y="191"/>
                    <a:pt x="532" y="191"/>
                  </a:cubicBezTo>
                  <a:cubicBezTo>
                    <a:pt x="532" y="168"/>
                    <a:pt x="532" y="168"/>
                    <a:pt x="532" y="168"/>
                  </a:cubicBezTo>
                  <a:cubicBezTo>
                    <a:pt x="532" y="168"/>
                    <a:pt x="532" y="168"/>
                    <a:pt x="532" y="168"/>
                  </a:cubicBezTo>
                  <a:close/>
                  <a:moveTo>
                    <a:pt x="568" y="168"/>
                  </a:moveTo>
                  <a:cubicBezTo>
                    <a:pt x="545" y="168"/>
                    <a:pt x="545" y="168"/>
                    <a:pt x="545" y="168"/>
                  </a:cubicBezTo>
                  <a:cubicBezTo>
                    <a:pt x="545" y="191"/>
                    <a:pt x="545" y="191"/>
                    <a:pt x="545" y="191"/>
                  </a:cubicBezTo>
                  <a:cubicBezTo>
                    <a:pt x="568" y="191"/>
                    <a:pt x="568" y="191"/>
                    <a:pt x="568" y="191"/>
                  </a:cubicBezTo>
                  <a:cubicBezTo>
                    <a:pt x="568" y="168"/>
                    <a:pt x="568" y="168"/>
                    <a:pt x="568" y="168"/>
                  </a:cubicBezTo>
                  <a:cubicBezTo>
                    <a:pt x="568" y="168"/>
                    <a:pt x="568" y="168"/>
                    <a:pt x="568" y="168"/>
                  </a:cubicBezTo>
                  <a:close/>
                  <a:moveTo>
                    <a:pt x="568" y="134"/>
                  </a:moveTo>
                  <a:cubicBezTo>
                    <a:pt x="545" y="134"/>
                    <a:pt x="545" y="134"/>
                    <a:pt x="545" y="134"/>
                  </a:cubicBezTo>
                  <a:cubicBezTo>
                    <a:pt x="545" y="158"/>
                    <a:pt x="545" y="158"/>
                    <a:pt x="545" y="158"/>
                  </a:cubicBezTo>
                  <a:cubicBezTo>
                    <a:pt x="568" y="158"/>
                    <a:pt x="568" y="158"/>
                    <a:pt x="568" y="158"/>
                  </a:cubicBezTo>
                  <a:cubicBezTo>
                    <a:pt x="568" y="134"/>
                    <a:pt x="568" y="134"/>
                    <a:pt x="568" y="134"/>
                  </a:cubicBezTo>
                  <a:cubicBezTo>
                    <a:pt x="568" y="134"/>
                    <a:pt x="568" y="134"/>
                    <a:pt x="568" y="134"/>
                  </a:cubicBezTo>
                  <a:close/>
                  <a:moveTo>
                    <a:pt x="568" y="100"/>
                  </a:moveTo>
                  <a:cubicBezTo>
                    <a:pt x="545" y="100"/>
                    <a:pt x="545" y="100"/>
                    <a:pt x="545" y="100"/>
                  </a:cubicBezTo>
                  <a:cubicBezTo>
                    <a:pt x="545" y="124"/>
                    <a:pt x="545" y="124"/>
                    <a:pt x="545" y="124"/>
                  </a:cubicBezTo>
                  <a:cubicBezTo>
                    <a:pt x="568" y="124"/>
                    <a:pt x="568" y="124"/>
                    <a:pt x="568" y="124"/>
                  </a:cubicBezTo>
                  <a:cubicBezTo>
                    <a:pt x="568" y="100"/>
                    <a:pt x="568" y="100"/>
                    <a:pt x="568" y="100"/>
                  </a:cubicBezTo>
                  <a:cubicBezTo>
                    <a:pt x="568" y="100"/>
                    <a:pt x="568" y="100"/>
                    <a:pt x="568" y="100"/>
                  </a:cubicBezTo>
                  <a:close/>
                  <a:moveTo>
                    <a:pt x="568" y="67"/>
                  </a:moveTo>
                  <a:cubicBezTo>
                    <a:pt x="545" y="67"/>
                    <a:pt x="545" y="67"/>
                    <a:pt x="545" y="67"/>
                  </a:cubicBezTo>
                  <a:cubicBezTo>
                    <a:pt x="545" y="90"/>
                    <a:pt x="545" y="90"/>
                    <a:pt x="545" y="90"/>
                  </a:cubicBezTo>
                  <a:cubicBezTo>
                    <a:pt x="568" y="90"/>
                    <a:pt x="568" y="90"/>
                    <a:pt x="568" y="90"/>
                  </a:cubicBezTo>
                  <a:cubicBezTo>
                    <a:pt x="568" y="67"/>
                    <a:pt x="568" y="67"/>
                    <a:pt x="568" y="67"/>
                  </a:cubicBezTo>
                  <a:cubicBezTo>
                    <a:pt x="568" y="67"/>
                    <a:pt x="568" y="67"/>
                    <a:pt x="568" y="67"/>
                  </a:cubicBezTo>
                  <a:close/>
                  <a:moveTo>
                    <a:pt x="604" y="368"/>
                  </a:moveTo>
                  <a:cubicBezTo>
                    <a:pt x="580" y="368"/>
                    <a:pt x="580" y="368"/>
                    <a:pt x="580" y="368"/>
                  </a:cubicBezTo>
                  <a:cubicBezTo>
                    <a:pt x="580" y="392"/>
                    <a:pt x="580" y="392"/>
                    <a:pt x="580" y="392"/>
                  </a:cubicBezTo>
                  <a:cubicBezTo>
                    <a:pt x="604" y="392"/>
                    <a:pt x="604" y="392"/>
                    <a:pt x="604" y="392"/>
                  </a:cubicBezTo>
                  <a:cubicBezTo>
                    <a:pt x="604" y="368"/>
                    <a:pt x="604" y="368"/>
                    <a:pt x="604" y="368"/>
                  </a:cubicBezTo>
                  <a:cubicBezTo>
                    <a:pt x="604" y="368"/>
                    <a:pt x="604" y="368"/>
                    <a:pt x="604" y="368"/>
                  </a:cubicBezTo>
                  <a:close/>
                  <a:moveTo>
                    <a:pt x="641" y="368"/>
                  </a:moveTo>
                  <a:cubicBezTo>
                    <a:pt x="617" y="368"/>
                    <a:pt x="617" y="368"/>
                    <a:pt x="617" y="368"/>
                  </a:cubicBezTo>
                  <a:cubicBezTo>
                    <a:pt x="617" y="392"/>
                    <a:pt x="617" y="392"/>
                    <a:pt x="617" y="392"/>
                  </a:cubicBezTo>
                  <a:cubicBezTo>
                    <a:pt x="641" y="392"/>
                    <a:pt x="641" y="392"/>
                    <a:pt x="641" y="392"/>
                  </a:cubicBezTo>
                  <a:cubicBezTo>
                    <a:pt x="641" y="368"/>
                    <a:pt x="641" y="368"/>
                    <a:pt x="641" y="368"/>
                  </a:cubicBezTo>
                  <a:cubicBezTo>
                    <a:pt x="641" y="368"/>
                    <a:pt x="641" y="368"/>
                    <a:pt x="641" y="368"/>
                  </a:cubicBezTo>
                  <a:close/>
                  <a:moveTo>
                    <a:pt x="604" y="335"/>
                  </a:moveTo>
                  <a:cubicBezTo>
                    <a:pt x="580" y="335"/>
                    <a:pt x="580" y="335"/>
                    <a:pt x="580" y="335"/>
                  </a:cubicBezTo>
                  <a:cubicBezTo>
                    <a:pt x="580" y="358"/>
                    <a:pt x="580" y="358"/>
                    <a:pt x="580" y="358"/>
                  </a:cubicBezTo>
                  <a:cubicBezTo>
                    <a:pt x="604" y="358"/>
                    <a:pt x="604" y="358"/>
                    <a:pt x="604" y="358"/>
                  </a:cubicBezTo>
                  <a:cubicBezTo>
                    <a:pt x="604" y="335"/>
                    <a:pt x="604" y="335"/>
                    <a:pt x="604" y="335"/>
                  </a:cubicBezTo>
                  <a:cubicBezTo>
                    <a:pt x="604" y="335"/>
                    <a:pt x="604" y="335"/>
                    <a:pt x="604" y="335"/>
                  </a:cubicBezTo>
                  <a:close/>
                  <a:moveTo>
                    <a:pt x="641" y="335"/>
                  </a:moveTo>
                  <a:cubicBezTo>
                    <a:pt x="617" y="335"/>
                    <a:pt x="617" y="335"/>
                    <a:pt x="617" y="335"/>
                  </a:cubicBezTo>
                  <a:cubicBezTo>
                    <a:pt x="617" y="358"/>
                    <a:pt x="617" y="358"/>
                    <a:pt x="617" y="358"/>
                  </a:cubicBezTo>
                  <a:cubicBezTo>
                    <a:pt x="641" y="358"/>
                    <a:pt x="641" y="358"/>
                    <a:pt x="641" y="358"/>
                  </a:cubicBezTo>
                  <a:cubicBezTo>
                    <a:pt x="641" y="335"/>
                    <a:pt x="641" y="335"/>
                    <a:pt x="641" y="335"/>
                  </a:cubicBezTo>
                  <a:cubicBezTo>
                    <a:pt x="641" y="335"/>
                    <a:pt x="641" y="335"/>
                    <a:pt x="641" y="335"/>
                  </a:cubicBezTo>
                  <a:close/>
                  <a:moveTo>
                    <a:pt x="604" y="301"/>
                  </a:moveTo>
                  <a:cubicBezTo>
                    <a:pt x="580" y="301"/>
                    <a:pt x="580" y="301"/>
                    <a:pt x="580" y="301"/>
                  </a:cubicBezTo>
                  <a:cubicBezTo>
                    <a:pt x="580" y="325"/>
                    <a:pt x="580" y="325"/>
                    <a:pt x="580" y="325"/>
                  </a:cubicBezTo>
                  <a:cubicBezTo>
                    <a:pt x="604" y="325"/>
                    <a:pt x="604" y="325"/>
                    <a:pt x="604" y="325"/>
                  </a:cubicBezTo>
                  <a:cubicBezTo>
                    <a:pt x="604" y="301"/>
                    <a:pt x="604" y="301"/>
                    <a:pt x="604" y="301"/>
                  </a:cubicBezTo>
                  <a:cubicBezTo>
                    <a:pt x="604" y="301"/>
                    <a:pt x="604" y="301"/>
                    <a:pt x="604" y="301"/>
                  </a:cubicBezTo>
                  <a:close/>
                  <a:moveTo>
                    <a:pt x="641" y="301"/>
                  </a:moveTo>
                  <a:cubicBezTo>
                    <a:pt x="617" y="301"/>
                    <a:pt x="617" y="301"/>
                    <a:pt x="617" y="301"/>
                  </a:cubicBezTo>
                  <a:cubicBezTo>
                    <a:pt x="617" y="325"/>
                    <a:pt x="617" y="325"/>
                    <a:pt x="617" y="325"/>
                  </a:cubicBezTo>
                  <a:cubicBezTo>
                    <a:pt x="641" y="325"/>
                    <a:pt x="641" y="325"/>
                    <a:pt x="641" y="325"/>
                  </a:cubicBezTo>
                  <a:cubicBezTo>
                    <a:pt x="641" y="301"/>
                    <a:pt x="641" y="301"/>
                    <a:pt x="641" y="301"/>
                  </a:cubicBezTo>
                  <a:cubicBezTo>
                    <a:pt x="641" y="301"/>
                    <a:pt x="641" y="301"/>
                    <a:pt x="641" y="301"/>
                  </a:cubicBezTo>
                  <a:close/>
                  <a:moveTo>
                    <a:pt x="604" y="268"/>
                  </a:moveTo>
                  <a:cubicBezTo>
                    <a:pt x="580" y="268"/>
                    <a:pt x="580" y="268"/>
                    <a:pt x="580" y="268"/>
                  </a:cubicBezTo>
                  <a:cubicBezTo>
                    <a:pt x="580" y="291"/>
                    <a:pt x="580" y="291"/>
                    <a:pt x="580" y="291"/>
                  </a:cubicBezTo>
                  <a:cubicBezTo>
                    <a:pt x="604" y="291"/>
                    <a:pt x="604" y="291"/>
                    <a:pt x="604" y="291"/>
                  </a:cubicBezTo>
                  <a:cubicBezTo>
                    <a:pt x="604" y="268"/>
                    <a:pt x="604" y="268"/>
                    <a:pt x="604" y="268"/>
                  </a:cubicBezTo>
                  <a:cubicBezTo>
                    <a:pt x="604" y="268"/>
                    <a:pt x="604" y="268"/>
                    <a:pt x="604" y="268"/>
                  </a:cubicBezTo>
                  <a:close/>
                  <a:moveTo>
                    <a:pt x="641" y="268"/>
                  </a:moveTo>
                  <a:cubicBezTo>
                    <a:pt x="617" y="268"/>
                    <a:pt x="617" y="268"/>
                    <a:pt x="617" y="268"/>
                  </a:cubicBezTo>
                  <a:cubicBezTo>
                    <a:pt x="617" y="291"/>
                    <a:pt x="617" y="291"/>
                    <a:pt x="617" y="291"/>
                  </a:cubicBezTo>
                  <a:cubicBezTo>
                    <a:pt x="641" y="291"/>
                    <a:pt x="641" y="291"/>
                    <a:pt x="641" y="291"/>
                  </a:cubicBezTo>
                  <a:cubicBezTo>
                    <a:pt x="641" y="268"/>
                    <a:pt x="641" y="268"/>
                    <a:pt x="641" y="268"/>
                  </a:cubicBezTo>
                  <a:cubicBezTo>
                    <a:pt x="641" y="268"/>
                    <a:pt x="641" y="268"/>
                    <a:pt x="641" y="268"/>
                  </a:cubicBezTo>
                  <a:close/>
                  <a:moveTo>
                    <a:pt x="604" y="234"/>
                  </a:moveTo>
                  <a:cubicBezTo>
                    <a:pt x="580" y="234"/>
                    <a:pt x="580" y="234"/>
                    <a:pt x="580" y="234"/>
                  </a:cubicBezTo>
                  <a:cubicBezTo>
                    <a:pt x="580" y="258"/>
                    <a:pt x="580" y="258"/>
                    <a:pt x="580" y="258"/>
                  </a:cubicBezTo>
                  <a:cubicBezTo>
                    <a:pt x="604" y="258"/>
                    <a:pt x="604" y="258"/>
                    <a:pt x="604" y="258"/>
                  </a:cubicBezTo>
                  <a:cubicBezTo>
                    <a:pt x="604" y="234"/>
                    <a:pt x="604" y="234"/>
                    <a:pt x="604" y="234"/>
                  </a:cubicBezTo>
                  <a:cubicBezTo>
                    <a:pt x="604" y="234"/>
                    <a:pt x="604" y="234"/>
                    <a:pt x="604" y="234"/>
                  </a:cubicBezTo>
                  <a:close/>
                  <a:moveTo>
                    <a:pt x="641" y="234"/>
                  </a:moveTo>
                  <a:cubicBezTo>
                    <a:pt x="617" y="234"/>
                    <a:pt x="617" y="234"/>
                    <a:pt x="617" y="234"/>
                  </a:cubicBezTo>
                  <a:cubicBezTo>
                    <a:pt x="617" y="258"/>
                    <a:pt x="617" y="258"/>
                    <a:pt x="617" y="258"/>
                  </a:cubicBezTo>
                  <a:cubicBezTo>
                    <a:pt x="641" y="258"/>
                    <a:pt x="641" y="258"/>
                    <a:pt x="641" y="258"/>
                  </a:cubicBezTo>
                  <a:cubicBezTo>
                    <a:pt x="641" y="234"/>
                    <a:pt x="641" y="234"/>
                    <a:pt x="641" y="234"/>
                  </a:cubicBezTo>
                  <a:cubicBezTo>
                    <a:pt x="641" y="234"/>
                    <a:pt x="641" y="234"/>
                    <a:pt x="641" y="234"/>
                  </a:cubicBezTo>
                  <a:close/>
                  <a:moveTo>
                    <a:pt x="604" y="201"/>
                  </a:moveTo>
                  <a:cubicBezTo>
                    <a:pt x="580" y="201"/>
                    <a:pt x="580" y="201"/>
                    <a:pt x="580" y="201"/>
                  </a:cubicBezTo>
                  <a:cubicBezTo>
                    <a:pt x="580" y="225"/>
                    <a:pt x="580" y="225"/>
                    <a:pt x="580" y="225"/>
                  </a:cubicBezTo>
                  <a:cubicBezTo>
                    <a:pt x="604" y="225"/>
                    <a:pt x="604" y="225"/>
                    <a:pt x="604" y="225"/>
                  </a:cubicBezTo>
                  <a:cubicBezTo>
                    <a:pt x="604" y="201"/>
                    <a:pt x="604" y="201"/>
                    <a:pt x="604" y="201"/>
                  </a:cubicBezTo>
                  <a:cubicBezTo>
                    <a:pt x="604" y="201"/>
                    <a:pt x="604" y="201"/>
                    <a:pt x="604" y="201"/>
                  </a:cubicBezTo>
                  <a:close/>
                  <a:moveTo>
                    <a:pt x="604" y="168"/>
                  </a:moveTo>
                  <a:cubicBezTo>
                    <a:pt x="580" y="168"/>
                    <a:pt x="580" y="168"/>
                    <a:pt x="580" y="168"/>
                  </a:cubicBezTo>
                  <a:cubicBezTo>
                    <a:pt x="580" y="191"/>
                    <a:pt x="580" y="191"/>
                    <a:pt x="580" y="191"/>
                  </a:cubicBezTo>
                  <a:cubicBezTo>
                    <a:pt x="604" y="191"/>
                    <a:pt x="604" y="191"/>
                    <a:pt x="604" y="191"/>
                  </a:cubicBezTo>
                  <a:cubicBezTo>
                    <a:pt x="604" y="168"/>
                    <a:pt x="604" y="168"/>
                    <a:pt x="604" y="168"/>
                  </a:cubicBezTo>
                  <a:cubicBezTo>
                    <a:pt x="604" y="168"/>
                    <a:pt x="604" y="168"/>
                    <a:pt x="604" y="168"/>
                  </a:cubicBezTo>
                  <a:close/>
                  <a:moveTo>
                    <a:pt x="604" y="134"/>
                  </a:moveTo>
                  <a:cubicBezTo>
                    <a:pt x="580" y="134"/>
                    <a:pt x="580" y="134"/>
                    <a:pt x="580" y="134"/>
                  </a:cubicBezTo>
                  <a:cubicBezTo>
                    <a:pt x="580" y="158"/>
                    <a:pt x="580" y="158"/>
                    <a:pt x="580" y="158"/>
                  </a:cubicBezTo>
                  <a:cubicBezTo>
                    <a:pt x="604" y="158"/>
                    <a:pt x="604" y="158"/>
                    <a:pt x="604" y="158"/>
                  </a:cubicBezTo>
                  <a:cubicBezTo>
                    <a:pt x="604" y="134"/>
                    <a:pt x="604" y="134"/>
                    <a:pt x="604" y="134"/>
                  </a:cubicBezTo>
                  <a:cubicBezTo>
                    <a:pt x="604" y="134"/>
                    <a:pt x="604" y="134"/>
                    <a:pt x="604" y="134"/>
                  </a:cubicBezTo>
                  <a:close/>
                  <a:moveTo>
                    <a:pt x="604" y="100"/>
                  </a:moveTo>
                  <a:cubicBezTo>
                    <a:pt x="580" y="100"/>
                    <a:pt x="580" y="100"/>
                    <a:pt x="580" y="100"/>
                  </a:cubicBezTo>
                  <a:cubicBezTo>
                    <a:pt x="580" y="124"/>
                    <a:pt x="580" y="124"/>
                    <a:pt x="580" y="124"/>
                  </a:cubicBezTo>
                  <a:cubicBezTo>
                    <a:pt x="604" y="124"/>
                    <a:pt x="604" y="124"/>
                    <a:pt x="604" y="124"/>
                  </a:cubicBezTo>
                  <a:cubicBezTo>
                    <a:pt x="604" y="100"/>
                    <a:pt x="604" y="100"/>
                    <a:pt x="604" y="100"/>
                  </a:cubicBezTo>
                  <a:cubicBezTo>
                    <a:pt x="604" y="100"/>
                    <a:pt x="604" y="100"/>
                    <a:pt x="604" y="100"/>
                  </a:cubicBezTo>
                  <a:close/>
                  <a:moveTo>
                    <a:pt x="641" y="201"/>
                  </a:moveTo>
                  <a:cubicBezTo>
                    <a:pt x="617" y="201"/>
                    <a:pt x="617" y="201"/>
                    <a:pt x="617" y="201"/>
                  </a:cubicBezTo>
                  <a:cubicBezTo>
                    <a:pt x="617" y="225"/>
                    <a:pt x="617" y="225"/>
                    <a:pt x="617" y="225"/>
                  </a:cubicBezTo>
                  <a:cubicBezTo>
                    <a:pt x="641" y="225"/>
                    <a:pt x="641" y="225"/>
                    <a:pt x="641" y="225"/>
                  </a:cubicBezTo>
                  <a:cubicBezTo>
                    <a:pt x="641" y="201"/>
                    <a:pt x="641" y="201"/>
                    <a:pt x="641" y="201"/>
                  </a:cubicBezTo>
                  <a:cubicBezTo>
                    <a:pt x="641" y="201"/>
                    <a:pt x="641" y="201"/>
                    <a:pt x="641" y="201"/>
                  </a:cubicBezTo>
                  <a:close/>
                  <a:moveTo>
                    <a:pt x="641" y="168"/>
                  </a:moveTo>
                  <a:cubicBezTo>
                    <a:pt x="617" y="168"/>
                    <a:pt x="617" y="168"/>
                    <a:pt x="617" y="168"/>
                  </a:cubicBezTo>
                  <a:cubicBezTo>
                    <a:pt x="617" y="191"/>
                    <a:pt x="617" y="191"/>
                    <a:pt x="617" y="191"/>
                  </a:cubicBezTo>
                  <a:cubicBezTo>
                    <a:pt x="641" y="191"/>
                    <a:pt x="641" y="191"/>
                    <a:pt x="641" y="191"/>
                  </a:cubicBezTo>
                  <a:cubicBezTo>
                    <a:pt x="641" y="168"/>
                    <a:pt x="641" y="168"/>
                    <a:pt x="641" y="168"/>
                  </a:cubicBezTo>
                  <a:cubicBezTo>
                    <a:pt x="641" y="168"/>
                    <a:pt x="641" y="168"/>
                    <a:pt x="641" y="168"/>
                  </a:cubicBezTo>
                  <a:close/>
                  <a:moveTo>
                    <a:pt x="641" y="134"/>
                  </a:moveTo>
                  <a:cubicBezTo>
                    <a:pt x="617" y="134"/>
                    <a:pt x="617" y="134"/>
                    <a:pt x="617" y="134"/>
                  </a:cubicBezTo>
                  <a:cubicBezTo>
                    <a:pt x="617" y="158"/>
                    <a:pt x="617" y="158"/>
                    <a:pt x="617" y="158"/>
                  </a:cubicBezTo>
                  <a:cubicBezTo>
                    <a:pt x="641" y="158"/>
                    <a:pt x="641" y="158"/>
                    <a:pt x="641" y="158"/>
                  </a:cubicBezTo>
                  <a:cubicBezTo>
                    <a:pt x="641" y="134"/>
                    <a:pt x="641" y="134"/>
                    <a:pt x="641" y="134"/>
                  </a:cubicBezTo>
                  <a:cubicBezTo>
                    <a:pt x="641" y="134"/>
                    <a:pt x="641" y="134"/>
                    <a:pt x="641" y="134"/>
                  </a:cubicBezTo>
                  <a:close/>
                  <a:moveTo>
                    <a:pt x="641" y="100"/>
                  </a:moveTo>
                  <a:cubicBezTo>
                    <a:pt x="617" y="100"/>
                    <a:pt x="617" y="100"/>
                    <a:pt x="617" y="100"/>
                  </a:cubicBezTo>
                  <a:cubicBezTo>
                    <a:pt x="617" y="124"/>
                    <a:pt x="617" y="124"/>
                    <a:pt x="617" y="124"/>
                  </a:cubicBezTo>
                  <a:cubicBezTo>
                    <a:pt x="641" y="124"/>
                    <a:pt x="641" y="124"/>
                    <a:pt x="641" y="124"/>
                  </a:cubicBezTo>
                  <a:cubicBezTo>
                    <a:pt x="641" y="100"/>
                    <a:pt x="641" y="100"/>
                    <a:pt x="641" y="100"/>
                  </a:cubicBezTo>
                  <a:cubicBezTo>
                    <a:pt x="641" y="100"/>
                    <a:pt x="641" y="100"/>
                    <a:pt x="641" y="100"/>
                  </a:cubicBezTo>
                  <a:close/>
                  <a:moveTo>
                    <a:pt x="604" y="67"/>
                  </a:moveTo>
                  <a:cubicBezTo>
                    <a:pt x="580" y="67"/>
                    <a:pt x="580" y="67"/>
                    <a:pt x="580" y="67"/>
                  </a:cubicBezTo>
                  <a:cubicBezTo>
                    <a:pt x="580" y="90"/>
                    <a:pt x="580" y="90"/>
                    <a:pt x="580" y="90"/>
                  </a:cubicBezTo>
                  <a:cubicBezTo>
                    <a:pt x="604" y="90"/>
                    <a:pt x="604" y="90"/>
                    <a:pt x="604" y="90"/>
                  </a:cubicBezTo>
                  <a:cubicBezTo>
                    <a:pt x="604" y="67"/>
                    <a:pt x="604" y="67"/>
                    <a:pt x="604" y="67"/>
                  </a:cubicBezTo>
                  <a:cubicBezTo>
                    <a:pt x="604" y="67"/>
                    <a:pt x="604" y="67"/>
                    <a:pt x="604" y="67"/>
                  </a:cubicBezTo>
                  <a:close/>
                  <a:moveTo>
                    <a:pt x="604" y="33"/>
                  </a:moveTo>
                  <a:cubicBezTo>
                    <a:pt x="580" y="33"/>
                    <a:pt x="580" y="33"/>
                    <a:pt x="580" y="33"/>
                  </a:cubicBezTo>
                  <a:cubicBezTo>
                    <a:pt x="580" y="57"/>
                    <a:pt x="580" y="57"/>
                    <a:pt x="580" y="57"/>
                  </a:cubicBezTo>
                  <a:cubicBezTo>
                    <a:pt x="604" y="57"/>
                    <a:pt x="604" y="57"/>
                    <a:pt x="604" y="57"/>
                  </a:cubicBezTo>
                  <a:cubicBezTo>
                    <a:pt x="604" y="33"/>
                    <a:pt x="604" y="33"/>
                    <a:pt x="604" y="33"/>
                  </a:cubicBezTo>
                  <a:cubicBezTo>
                    <a:pt x="604" y="33"/>
                    <a:pt x="604" y="33"/>
                    <a:pt x="604" y="3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sp>
        <p:nvSpPr>
          <p:cNvPr id="8" name="Chevron 7"/>
          <p:cNvSpPr/>
          <p:nvPr/>
        </p:nvSpPr>
        <p:spPr bwMode="auto">
          <a:xfrm>
            <a:off x="6767796" y="3975753"/>
            <a:ext cx="1370336" cy="2892933"/>
          </a:xfrm>
          <a:prstGeom prst="chevron">
            <a:avLst>
              <a:gd name="adj" fmla="val 42593"/>
            </a:avLst>
          </a:prstGeom>
          <a:solidFill>
            <a:srgbClr val="D7D7D7"/>
          </a:solidFill>
          <a:ln w="9525" cap="flat" cmpd="sng" algn="ctr">
            <a:noFill/>
            <a:prstDash val="solid"/>
          </a:ln>
          <a:effectLst/>
        </p:spPr>
        <p:txBody>
          <a:bodyPr lIns="121613" tIns="60806" rIns="121613" bIns="60806" rtlCol="0" anchor="ctr"/>
          <a:lstStyle/>
          <a:p>
            <a:pPr defTabSz="913490">
              <a:defRPr/>
            </a:pPr>
            <a:endParaRPr lang="en-US" sz="1399" kern="0" dirty="0">
              <a:solidFill>
                <a:srgbClr val="FFFFFF"/>
              </a:solidFill>
            </a:endParaRPr>
          </a:p>
        </p:txBody>
      </p:sp>
      <p:sp>
        <p:nvSpPr>
          <p:cNvPr id="2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4" name="Group 23"/>
          <p:cNvGrpSpPr/>
          <p:nvPr/>
        </p:nvGrpSpPr>
        <p:grpSpPr>
          <a:xfrm>
            <a:off x="222078" y="472375"/>
            <a:ext cx="781750" cy="594960"/>
            <a:chOff x="4543910" y="2378075"/>
            <a:chExt cx="1076325" cy="819150"/>
          </a:xfrm>
        </p:grpSpPr>
        <p:sp>
          <p:nvSpPr>
            <p:cNvPr id="25"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6"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7" name="Oval 7"/>
            <p:cNvSpPr>
              <a:spLocks noChangeArrowheads="1"/>
            </p:cNvSpPr>
            <p:nvPr/>
          </p:nvSpPr>
          <p:spPr bwMode="auto">
            <a:xfrm>
              <a:off x="521553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Oval 8"/>
            <p:cNvSpPr>
              <a:spLocks noChangeArrowheads="1"/>
            </p:cNvSpPr>
            <p:nvPr/>
          </p:nvSpPr>
          <p:spPr bwMode="auto">
            <a:xfrm>
              <a:off x="5044081"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9"/>
            <p:cNvSpPr>
              <a:spLocks noChangeArrowheads="1"/>
            </p:cNvSpPr>
            <p:nvPr/>
          </p:nvSpPr>
          <p:spPr bwMode="auto">
            <a:xfrm>
              <a:off x="4871043" y="2666652"/>
              <a:ext cx="93663" cy="920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0"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Voice output</a:t>
            </a:r>
          </a:p>
        </p:txBody>
      </p:sp>
    </p:spTree>
    <p:extLst>
      <p:ext uri="{BB962C8B-B14F-4D97-AF65-F5344CB8AC3E}">
        <p14:creationId xmlns:p14="http://schemas.microsoft.com/office/powerpoint/2010/main" val="2805322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2" presetClass="entr" presetSubtype="8"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10000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additive="base">
                                        <p:cTn id="18" dur="500" fill="hold"/>
                                        <p:tgtEl>
                                          <p:spTgt spid="17"/>
                                        </p:tgtEl>
                                        <p:attrNameLst>
                                          <p:attrName>ppt_x</p:attrName>
                                        </p:attrNameLst>
                                      </p:cBhvr>
                                      <p:tavLst>
                                        <p:tav tm="0">
                                          <p:val>
                                            <p:strVal val="0-#ppt_w/2"/>
                                          </p:val>
                                        </p:tav>
                                        <p:tav tm="100000">
                                          <p:val>
                                            <p:strVal val="#ppt_x"/>
                                          </p:val>
                                        </p:tav>
                                      </p:tavLst>
                                    </p:anim>
                                    <p:anim calcmode="lin" valueType="num">
                                      <p:cBhvr additive="base">
                                        <p:cTn id="19" dur="500" fill="hold"/>
                                        <p:tgtEl>
                                          <p:spTgt spid="17"/>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5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1+#ppt_w/2"/>
                                          </p:val>
                                        </p:tav>
                                        <p:tav tm="100000">
                                          <p:val>
                                            <p:strVal val="#ppt_x"/>
                                          </p:val>
                                        </p:tav>
                                      </p:tavLst>
                                    </p:anim>
                                    <p:anim calcmode="lin" valueType="num">
                                      <p:cBhvr additive="base">
                                        <p:cTn id="23"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2" name="Rectangle 11"/>
          <p:cNvSpPr/>
          <p:nvPr/>
        </p:nvSpPr>
        <p:spPr bwMode="auto">
          <a:xfrm>
            <a:off x="2959394" y="3346741"/>
            <a:ext cx="8955764" cy="3217746"/>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3" name="Title 1"/>
          <p:cNvSpPr txBox="1">
            <a:spLocks/>
          </p:cNvSpPr>
          <p:nvPr/>
        </p:nvSpPr>
        <p:spPr>
          <a:xfrm>
            <a:off x="4902875" y="3225428"/>
            <a:ext cx="5558296"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Custom Recognition</a:t>
            </a:r>
          </a:p>
        </p:txBody>
      </p:sp>
      <p:sp>
        <p:nvSpPr>
          <p:cNvPr id="14" name="Freeform 5"/>
          <p:cNvSpPr>
            <a:spLocks/>
          </p:cNvSpPr>
          <p:nvPr/>
        </p:nvSpPr>
        <p:spPr bwMode="auto">
          <a:xfrm>
            <a:off x="2959395" y="333999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3538932" y="4511350"/>
            <a:ext cx="8197366" cy="1447363"/>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Customize both language </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and acoustic models</a:t>
            </a:r>
            <a:br>
              <a:rPr lang="en-US" altLang="zh-CN" sz="2743"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Tailor speech recognition to your app and environment</a:t>
            </a:r>
          </a:p>
        </p:txBody>
      </p:sp>
      <p:grpSp>
        <p:nvGrpSpPr>
          <p:cNvPr id="31" name="Group 30"/>
          <p:cNvGrpSpPr/>
          <p:nvPr/>
        </p:nvGrpSpPr>
        <p:grpSpPr>
          <a:xfrm>
            <a:off x="3242344" y="3452330"/>
            <a:ext cx="1054494" cy="802535"/>
            <a:chOff x="3309470" y="3521075"/>
            <a:chExt cx="1076325" cy="819150"/>
          </a:xfrm>
        </p:grpSpPr>
        <p:grpSp>
          <p:nvGrpSpPr>
            <p:cNvPr id="16" name="Group 15"/>
            <p:cNvGrpSpPr/>
            <p:nvPr/>
          </p:nvGrpSpPr>
          <p:grpSpPr>
            <a:xfrm>
              <a:off x="3309470" y="3521075"/>
              <a:ext cx="1076325" cy="819150"/>
              <a:chOff x="4543910" y="2378075"/>
              <a:chExt cx="1076325" cy="819150"/>
            </a:xfrm>
          </p:grpSpPr>
          <p:sp>
            <p:nvSpPr>
              <p:cNvPr id="17"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0" name="Group 29"/>
            <p:cNvGrpSpPr/>
            <p:nvPr/>
          </p:nvGrpSpPr>
          <p:grpSpPr>
            <a:xfrm>
              <a:off x="3657384" y="3731937"/>
              <a:ext cx="384726" cy="255442"/>
              <a:chOff x="-4205288" y="3153999"/>
              <a:chExt cx="765655" cy="508364"/>
            </a:xfrm>
          </p:grpSpPr>
          <p:cxnSp>
            <p:nvCxnSpPr>
              <p:cNvPr id="9" name="Straight Connector 8"/>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4751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2" name="Title 11"/>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Custom Recognition Intelligent Service</a:t>
            </a: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269201" cy="862703"/>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Record </a:t>
              </a:r>
            </a:p>
            <a:p>
              <a:pPr defTabSz="913632">
                <a:defRPr/>
              </a:pPr>
              <a:r>
                <a:rPr lang="en-US" sz="2398" kern="0" dirty="0">
                  <a:gradFill>
                    <a:gsLst>
                      <a:gs pos="1250">
                        <a:schemeClr val="bg1"/>
                      </a:gs>
                      <a:gs pos="100000">
                        <a:schemeClr val="bg1"/>
                      </a:gs>
                    </a:gsLst>
                    <a:lin ang="5400000" scaled="0"/>
                  </a:gradFill>
                </a:rPr>
                <a:t>audio</a:t>
              </a:r>
            </a:p>
          </p:txBody>
        </p:sp>
      </p:grpSp>
      <p:grpSp>
        <p:nvGrpSpPr>
          <p:cNvPr id="10" name="Group 9"/>
          <p:cNvGrpSpPr/>
          <p:nvPr/>
        </p:nvGrpSpPr>
        <p:grpSpPr>
          <a:xfrm>
            <a:off x="2868541" y="4474276"/>
            <a:ext cx="2269344" cy="2209769"/>
            <a:chOff x="2923492" y="4259262"/>
            <a:chExt cx="2316656"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01403" y="5148693"/>
              <a:ext cx="1638745" cy="47844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Transcribe</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Adapt</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30"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1" name="Group 30"/>
          <p:cNvGrpSpPr/>
          <p:nvPr/>
        </p:nvGrpSpPr>
        <p:grpSpPr>
          <a:xfrm>
            <a:off x="239898" y="460377"/>
            <a:ext cx="825188" cy="628019"/>
            <a:chOff x="3309470" y="3521075"/>
            <a:chExt cx="1076325" cy="819150"/>
          </a:xfrm>
        </p:grpSpPr>
        <p:grpSp>
          <p:nvGrpSpPr>
            <p:cNvPr id="32" name="Group 31"/>
            <p:cNvGrpSpPr/>
            <p:nvPr/>
          </p:nvGrpSpPr>
          <p:grpSpPr>
            <a:xfrm>
              <a:off x="3309470" y="3521075"/>
              <a:ext cx="1076325" cy="819150"/>
              <a:chOff x="4543910" y="2378075"/>
              <a:chExt cx="1076325" cy="819150"/>
            </a:xfrm>
          </p:grpSpPr>
          <p:sp>
            <p:nvSpPr>
              <p:cNvPr id="42"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43"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33" name="Group 32"/>
            <p:cNvGrpSpPr/>
            <p:nvPr/>
          </p:nvGrpSpPr>
          <p:grpSpPr>
            <a:xfrm>
              <a:off x="3657384" y="3731937"/>
              <a:ext cx="384726" cy="255442"/>
              <a:chOff x="-4205288" y="3153999"/>
              <a:chExt cx="765655" cy="508364"/>
            </a:xfrm>
          </p:grpSpPr>
          <p:cxnSp>
            <p:nvCxnSpPr>
              <p:cNvPr id="34" name="Straight Connector 33"/>
              <p:cNvCxnSpPr/>
              <p:nvPr/>
            </p:nvCxnSpPr>
            <p:spPr>
              <a:xfrm>
                <a:off x="-4110038" y="3157538"/>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824295" y="3153999"/>
                <a:ext cx="0" cy="504825"/>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43307" y="3157537"/>
                <a:ext cx="0" cy="504826"/>
              </a:xfrm>
              <a:prstGeom prst="line">
                <a:avLst/>
              </a:prstGeom>
              <a:ln w="2857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919545" y="3513931"/>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630132" y="3251993"/>
                <a:ext cx="190499"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205288" y="3359150"/>
                <a:ext cx="190500" cy="0"/>
              </a:xfrm>
              <a:prstGeom prst="line">
                <a:avLst/>
              </a:prstGeom>
              <a:ln w="349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4" name="Rectangle 43"/>
          <p:cNvSpPr/>
          <p:nvPr/>
        </p:nvSpPr>
        <p:spPr>
          <a:xfrm>
            <a:off x="1429454" y="1373156"/>
            <a:ext cx="10306843" cy="1839357"/>
          </a:xfrm>
          <a:prstGeom prst="rect">
            <a:avLst/>
          </a:prstGeom>
        </p:spPr>
        <p:txBody>
          <a:bodyPr wrap="square">
            <a:spAutoFit/>
          </a:bodyPr>
          <a:lstStyle/>
          <a:p>
            <a:pPr defTabSz="913665">
              <a:spcAft>
                <a:spcPts val="1176"/>
              </a:spcAft>
              <a:defRPr/>
            </a:pPr>
            <a:r>
              <a:rPr lang="en-US" sz="2351" kern="0" dirty="0">
                <a:gradFill>
                  <a:gsLst>
                    <a:gs pos="1250">
                      <a:schemeClr val="bg1"/>
                    </a:gs>
                    <a:gs pos="100000">
                      <a:schemeClr val="bg1"/>
                    </a:gs>
                  </a:gsLst>
                  <a:lin ang="5400000" scaled="0"/>
                </a:gradFill>
              </a:rPr>
              <a:t>Create custom language models for the vocabulary of the application</a:t>
            </a:r>
          </a:p>
          <a:p>
            <a:pPr defTabSz="913665">
              <a:spcAft>
                <a:spcPts val="1176"/>
              </a:spcAft>
              <a:defRPr/>
            </a:pPr>
            <a:r>
              <a:rPr lang="en-US" sz="2351" kern="0" dirty="0">
                <a:gradFill>
                  <a:gsLst>
                    <a:gs pos="1250">
                      <a:schemeClr val="bg1"/>
                    </a:gs>
                    <a:gs pos="100000">
                      <a:schemeClr val="bg1"/>
                    </a:gs>
                  </a:gsLst>
                  <a:lin ang="5400000" scaled="0"/>
                </a:gradFill>
              </a:rPr>
              <a:t>Adapt acoustic models to better match the expected environment </a:t>
            </a:r>
            <a:br>
              <a:rPr lang="en-US" sz="2351" kern="0" dirty="0">
                <a:gradFill>
                  <a:gsLst>
                    <a:gs pos="1250">
                      <a:schemeClr val="bg1"/>
                    </a:gs>
                    <a:gs pos="100000">
                      <a:schemeClr val="bg1"/>
                    </a:gs>
                  </a:gsLst>
                  <a:lin ang="5400000" scaled="0"/>
                </a:gradFill>
              </a:rPr>
            </a:br>
            <a:r>
              <a:rPr lang="en-US" sz="2351" kern="0" dirty="0">
                <a:gradFill>
                  <a:gsLst>
                    <a:gs pos="1250">
                      <a:schemeClr val="bg1"/>
                    </a:gs>
                    <a:gs pos="100000">
                      <a:schemeClr val="bg1"/>
                    </a:gs>
                  </a:gsLst>
                  <a:lin ang="5400000" scaled="0"/>
                </a:gradFill>
              </a:rPr>
              <a:t>of the application’s users </a:t>
            </a:r>
          </a:p>
          <a:p>
            <a:pPr defTabSz="913665">
              <a:spcAft>
                <a:spcPts val="1176"/>
              </a:spcAft>
              <a:defRPr/>
            </a:pPr>
            <a:r>
              <a:rPr lang="en-US" sz="2351" kern="0" dirty="0">
                <a:gradFill>
                  <a:gsLst>
                    <a:gs pos="1250">
                      <a:schemeClr val="bg1"/>
                    </a:gs>
                    <a:gs pos="100000">
                      <a:schemeClr val="bg1"/>
                    </a:gs>
                  </a:gsLst>
                  <a:lin ang="5400000" scaled="0"/>
                </a:gradFill>
              </a:rPr>
              <a:t>Deploy to a custom endpoint and access from any device</a:t>
            </a:r>
          </a:p>
        </p:txBody>
      </p:sp>
    </p:spTree>
    <p:extLst>
      <p:ext uri="{BB962C8B-B14F-4D97-AF65-F5344CB8AC3E}">
        <p14:creationId xmlns:p14="http://schemas.microsoft.com/office/powerpoint/2010/main" val="957026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250"/>
                                  </p:stCondLst>
                                  <p:childTnLst>
                                    <p:animMotion origin="layout" path="M 0.01523 0.00046 L 4.375E-6 2.59259E-6 " pathEditMode="relative" rAng="0" ptsTypes="AA">
                                      <p:cBhvr>
                                        <p:cTn id="13" dur="500" fill="hold"/>
                                        <p:tgtEl>
                                          <p:spTgt spid="15"/>
                                        </p:tgtEl>
                                        <p:attrNameLst>
                                          <p:attrName>ppt_x</p:attrName>
                                          <p:attrName>ppt_y</p:attrName>
                                        </p:attrNameLst>
                                      </p:cBhvr>
                                      <p:rCtr x="-768" y="-23"/>
                                    </p:animMotion>
                                  </p:childTnLst>
                                </p:cTn>
                              </p:par>
                              <p:par>
                                <p:cTn id="14" presetID="10" presetClass="entr" presetSubtype="0" fill="hold" nodeType="withEffect">
                                  <p:stCondLst>
                                    <p:cond delay="35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42" presetClass="path" presetSubtype="0" decel="100000" fill="hold" nodeType="withEffect">
                                  <p:stCondLst>
                                    <p:cond delay="350"/>
                                  </p:stCondLst>
                                  <p:childTnLst>
                                    <p:animMotion origin="layout" path="M 0.01524 0.00046 L -3.54167E-6 2.59259E-6 " pathEditMode="relative" rAng="0" ptsTypes="AA">
                                      <p:cBhvr>
                                        <p:cTn id="18" dur="500" fill="hold"/>
                                        <p:tgtEl>
                                          <p:spTgt spid="10"/>
                                        </p:tgtEl>
                                        <p:attrNameLst>
                                          <p:attrName>ppt_x</p:attrName>
                                          <p:attrName>ppt_y</p:attrName>
                                        </p:attrNameLst>
                                      </p:cBhvr>
                                      <p:rCtr x="-768" y="-23"/>
                                    </p:animMotion>
                                  </p:childTnLst>
                                </p:cTn>
                              </p:par>
                              <p:par>
                                <p:cTn id="19" presetID="10" presetClass="entr" presetSubtype="0" fill="hold" nodeType="withEffect">
                                  <p:stCondLst>
                                    <p:cond delay="4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42" presetClass="path" presetSubtype="0" decel="100000" fill="hold" nodeType="withEffect">
                                  <p:stCondLst>
                                    <p:cond delay="450"/>
                                  </p:stCondLst>
                                  <p:childTnLst>
                                    <p:animMotion origin="layout" path="M 0.01523 0.00046 L 4.16667E-7 2.59259E-6 " pathEditMode="relative" rAng="0" ptsTypes="AA">
                                      <p:cBhvr>
                                        <p:cTn id="23" dur="500" fill="hold"/>
                                        <p:tgtEl>
                                          <p:spTgt spid="9"/>
                                        </p:tgtEl>
                                        <p:attrNameLst>
                                          <p:attrName>ppt_x</p:attrName>
                                          <p:attrName>ppt_y</p:attrName>
                                        </p:attrNameLst>
                                      </p:cBhvr>
                                      <p:rCtr x="-768" y="-23"/>
                                    </p:animMotion>
                                  </p:childTnLst>
                                </p:cTn>
                              </p:par>
                              <p:par>
                                <p:cTn id="24" presetID="10" presetClass="entr" presetSubtype="0" fill="hold" grpId="0"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grpId="1" nodeType="withEffect">
                                  <p:stCondLst>
                                    <p:cond delay="0"/>
                                  </p:stCondLst>
                                  <p:childTnLst>
                                    <p:animMotion origin="layout" path="M -4.77867E-6 1.2256E-7 L -0.03673 1.2256E-7 " pathEditMode="relative" rAng="0" ptsTypes="AA">
                                      <p:cBhvr>
                                        <p:cTn id="28" dur="500" spd="-100000" fill="hold"/>
                                        <p:tgtEl>
                                          <p:spTgt spid="44"/>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4" grpId="0"/>
      <p:bldP spid="44" grpId="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2" name="Rectangle 21"/>
          <p:cNvSpPr/>
          <p:nvPr/>
        </p:nvSpPr>
        <p:spPr bwMode="auto">
          <a:xfrm>
            <a:off x="4184448" y="2218360"/>
            <a:ext cx="7720150" cy="3450274"/>
          </a:xfrm>
          <a:prstGeom prst="rect">
            <a:avLst/>
          </a:prstGeom>
          <a:solidFill>
            <a:srgbClr val="004BBB">
              <a:alpha val="92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5850409" y="2105612"/>
            <a:ext cx="6079725" cy="1102856"/>
          </a:xfrm>
          <a:prstGeom prst="rect">
            <a:avLst/>
          </a:prstGeom>
        </p:spPr>
        <p:txBody>
          <a:bodyPr vert="horz" lIns="91356" tIns="45677" rIns="91356" bIns="45677" rtlCol="0" anchor="b">
            <a:normAutofit fontScale="850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Speaker recognition API</a:t>
            </a:r>
          </a:p>
        </p:txBody>
      </p:sp>
      <p:sp>
        <p:nvSpPr>
          <p:cNvPr id="24" name="Freeform 5"/>
          <p:cNvSpPr>
            <a:spLocks/>
          </p:cNvSpPr>
          <p:nvPr/>
        </p:nvSpPr>
        <p:spPr bwMode="auto">
          <a:xfrm>
            <a:off x="4184683" y="222017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4748333" y="3346741"/>
            <a:ext cx="6957474" cy="1999170"/>
          </a:xfrm>
          <a:prstGeom prst="rect">
            <a:avLst/>
          </a:prstGeom>
        </p:spPr>
        <p:txBody>
          <a:bodyPr wrap="square">
            <a:spAutoFit/>
          </a:bodyPr>
          <a:lstStyle/>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verification</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Check if two voices are the same</a:t>
            </a:r>
          </a:p>
          <a:p>
            <a:pPr defTabSz="895838">
              <a:lnSpc>
                <a:spcPct val="90000"/>
              </a:lnSpc>
              <a:spcAft>
                <a:spcPts val="1763"/>
              </a:spcAft>
            </a:pPr>
            <a: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Speaker identification</a:t>
            </a:r>
            <a:br>
              <a:rPr lang="en-US" altLang="zh-CN" sz="3527"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Identify who is speaking</a:t>
            </a:r>
          </a:p>
        </p:txBody>
      </p:sp>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grpSp>
        <p:nvGrpSpPr>
          <p:cNvPr id="8" name="Group 7"/>
          <p:cNvGrpSpPr/>
          <p:nvPr/>
        </p:nvGrpSpPr>
        <p:grpSpPr>
          <a:xfrm>
            <a:off x="4631991" y="2471994"/>
            <a:ext cx="781750" cy="644400"/>
            <a:chOff x="4442750" y="2674884"/>
            <a:chExt cx="797935" cy="657741"/>
          </a:xfrm>
        </p:grpSpPr>
        <p:grpSp>
          <p:nvGrpSpPr>
            <p:cNvPr id="13" name="Group 12"/>
            <p:cNvGrpSpPr/>
            <p:nvPr/>
          </p:nvGrpSpPr>
          <p:grpSpPr>
            <a:xfrm>
              <a:off x="4442750" y="2674884"/>
              <a:ext cx="797935" cy="607278"/>
              <a:chOff x="4543910" y="2378075"/>
              <a:chExt cx="1076325" cy="819150"/>
            </a:xfrm>
          </p:grpSpPr>
          <p:sp>
            <p:nvSpPr>
              <p:cNvPr id="14"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7" name="TextBox 6"/>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rPr>
                <a:t>“</a:t>
              </a:r>
              <a:r>
                <a:rPr lang="en-US" sz="2351" b="1" kern="0" dirty="0">
                  <a:gradFill>
                    <a:gsLst>
                      <a:gs pos="2917">
                        <a:srgbClr val="000000"/>
                      </a:gs>
                      <a:gs pos="31000">
                        <a:srgbClr val="000000"/>
                      </a:gs>
                    </a:gsLst>
                    <a:lin ang="5400000" scaled="0"/>
                  </a:gradFill>
                </a:rPr>
                <a:t>”</a:t>
              </a:r>
            </a:p>
          </p:txBody>
        </p:sp>
      </p:grpSp>
    </p:spTree>
    <p:extLst>
      <p:ext uri="{BB962C8B-B14F-4D97-AF65-F5344CB8AC3E}">
        <p14:creationId xmlns:p14="http://schemas.microsoft.com/office/powerpoint/2010/main" val="780418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fade">
                                      <p:cBhvr>
                                        <p:cTn id="12"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Business is being transformed by three trends</a:t>
            </a:r>
          </a:p>
        </p:txBody>
      </p:sp>
      <p:grpSp>
        <p:nvGrpSpPr>
          <p:cNvPr id="25" name="Group 24"/>
          <p:cNvGrpSpPr/>
          <p:nvPr/>
        </p:nvGrpSpPr>
        <p:grpSpPr>
          <a:xfrm>
            <a:off x="8800485" y="2314300"/>
            <a:ext cx="2084112" cy="2859881"/>
            <a:chOff x="8976952" y="2360210"/>
            <a:chExt cx="2125903" cy="2917228"/>
          </a:xfrm>
        </p:grpSpPr>
        <p:sp>
          <p:nvSpPr>
            <p:cNvPr id="26" name="Rectangle 25"/>
            <p:cNvSpPr/>
            <p:nvPr/>
          </p:nvSpPr>
          <p:spPr>
            <a:xfrm>
              <a:off x="8976952" y="4692663"/>
              <a:ext cx="2125903"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Intelligence</a:t>
              </a:r>
            </a:p>
          </p:txBody>
        </p:sp>
        <p:grpSp>
          <p:nvGrpSpPr>
            <p:cNvPr id="27" name="Group 26"/>
            <p:cNvGrpSpPr/>
            <p:nvPr/>
          </p:nvGrpSpPr>
          <p:grpSpPr>
            <a:xfrm>
              <a:off x="9346084" y="2360210"/>
              <a:ext cx="1386591" cy="2042624"/>
              <a:chOff x="6692900" y="2905126"/>
              <a:chExt cx="2097088" cy="3089275"/>
            </a:xfrm>
          </p:grpSpPr>
          <p:sp>
            <p:nvSpPr>
              <p:cNvPr id="28"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29" name="Line 8"/>
              <p:cNvSpPr>
                <a:spLocks noChangeShapeType="1"/>
              </p:cNvSpPr>
              <p:nvPr/>
            </p:nvSpPr>
            <p:spPr bwMode="auto">
              <a:xfrm flipH="1" flipV="1">
                <a:off x="7392988" y="4100513"/>
                <a:ext cx="146050"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0" name="Line 9"/>
              <p:cNvSpPr>
                <a:spLocks noChangeShapeType="1"/>
              </p:cNvSpPr>
              <p:nvPr/>
            </p:nvSpPr>
            <p:spPr bwMode="auto">
              <a:xfrm flipV="1">
                <a:off x="7943850" y="4100513"/>
                <a:ext cx="147638" cy="1003300"/>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1"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4"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5"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36"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grpSp>
      </p:grpSp>
      <p:grpSp>
        <p:nvGrpSpPr>
          <p:cNvPr id="37" name="Group 36"/>
          <p:cNvGrpSpPr/>
          <p:nvPr/>
        </p:nvGrpSpPr>
        <p:grpSpPr>
          <a:xfrm>
            <a:off x="4521531" y="2488532"/>
            <a:ext cx="3146824" cy="2685650"/>
            <a:chOff x="4612197" y="2537935"/>
            <a:chExt cx="3209924" cy="2739503"/>
          </a:xfrm>
        </p:grpSpPr>
        <p:sp>
          <p:nvSpPr>
            <p:cNvPr id="38" name="Rectangle 37"/>
            <p:cNvSpPr/>
            <p:nvPr/>
          </p:nvSpPr>
          <p:spPr>
            <a:xfrm>
              <a:off x="5587665" y="4692663"/>
              <a:ext cx="1204176"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Cloud</a:t>
              </a:r>
            </a:p>
          </p:txBody>
        </p:sp>
        <p:grpSp>
          <p:nvGrpSpPr>
            <p:cNvPr id="39" name="Group 38"/>
            <p:cNvGrpSpPr/>
            <p:nvPr/>
          </p:nvGrpSpPr>
          <p:grpSpPr>
            <a:xfrm>
              <a:off x="4612197" y="2537935"/>
              <a:ext cx="3209924" cy="1864899"/>
              <a:chOff x="4410076" y="2328864"/>
              <a:chExt cx="3371850" cy="1958975"/>
            </a:xfrm>
          </p:grpSpPr>
          <p:sp>
            <p:nvSpPr>
              <p:cNvPr id="40"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nvGrpSpPr>
              <p:cNvPr id="61" name="Group 60"/>
              <p:cNvGrpSpPr/>
              <p:nvPr/>
            </p:nvGrpSpPr>
            <p:grpSpPr>
              <a:xfrm>
                <a:off x="5665789" y="2981327"/>
                <a:ext cx="868363" cy="1089025"/>
                <a:chOff x="5665789" y="2981327"/>
                <a:chExt cx="868363" cy="1089025"/>
              </a:xfrm>
            </p:grpSpPr>
            <p:sp>
              <p:nvSpPr>
                <p:cNvPr id="62"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rgbClr val="002050"/>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3" name="Line 32"/>
                <p:cNvSpPr>
                  <a:spLocks noChangeShapeType="1"/>
                </p:cNvSpPr>
                <p:nvPr/>
              </p:nvSpPr>
              <p:spPr bwMode="auto">
                <a:xfrm>
                  <a:off x="6099176" y="2981327"/>
                  <a:ext cx="0" cy="1089025"/>
                </a:xfrm>
                <a:prstGeom prst="line">
                  <a:avLst/>
                </a:prstGeom>
                <a:noFill/>
                <a:ln w="28575"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grpSp>
      <p:grpSp>
        <p:nvGrpSpPr>
          <p:cNvPr id="64" name="Group 63"/>
          <p:cNvGrpSpPr/>
          <p:nvPr/>
        </p:nvGrpSpPr>
        <p:grpSpPr>
          <a:xfrm>
            <a:off x="1067736" y="2385572"/>
            <a:ext cx="1924732" cy="2788610"/>
            <a:chOff x="1089145" y="2432911"/>
            <a:chExt cx="1963327" cy="2844527"/>
          </a:xfrm>
        </p:grpSpPr>
        <p:sp>
          <p:nvSpPr>
            <p:cNvPr id="65" name="Rectangle 64"/>
            <p:cNvSpPr/>
            <p:nvPr/>
          </p:nvSpPr>
          <p:spPr>
            <a:xfrm>
              <a:off x="1208754" y="4692663"/>
              <a:ext cx="1640193" cy="584775"/>
            </a:xfrm>
            <a:prstGeom prst="rect">
              <a:avLst/>
            </a:prstGeom>
          </p:spPr>
          <p:txBody>
            <a:bodyPr wrap="none" lIns="0" tIns="0" rIns="0" bIns="0">
              <a:noAutofit/>
            </a:bodyPr>
            <a:lstStyle/>
            <a:p>
              <a:pPr algn="ctr" defTabSz="896386"/>
              <a:r>
                <a:rPr lang="en-US" sz="3137" kern="0" dirty="0">
                  <a:solidFill>
                    <a:schemeClr val="bg1"/>
                  </a:solidFill>
                  <a:latin typeface="Segoe UI Light"/>
                </a:rPr>
                <a:t>Big Data</a:t>
              </a:r>
            </a:p>
          </p:txBody>
        </p:sp>
        <p:grpSp>
          <p:nvGrpSpPr>
            <p:cNvPr id="66" name="Group 16"/>
            <p:cNvGrpSpPr>
              <a:grpSpLocks noChangeAspect="1"/>
            </p:cNvGrpSpPr>
            <p:nvPr/>
          </p:nvGrpSpPr>
          <p:grpSpPr bwMode="auto">
            <a:xfrm>
              <a:off x="1089145" y="2432911"/>
              <a:ext cx="1963327" cy="1968500"/>
              <a:chOff x="409" y="817"/>
              <a:chExt cx="2657" cy="2664"/>
            </a:xfrm>
          </p:grpSpPr>
          <p:sp>
            <p:nvSpPr>
              <p:cNvPr id="80"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1"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2"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3"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sp>
            <p:nvSpPr>
              <p:cNvPr id="84"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endParaRPr lang="en-US" sz="1765" kern="0">
                  <a:solidFill>
                    <a:srgbClr val="0078D7"/>
                  </a:solidFill>
                </a:endParaRPr>
              </a:p>
            </p:txBody>
          </p:sp>
        </p:grpSp>
        <p:grpSp>
          <p:nvGrpSpPr>
            <p:cNvPr id="67" name="Group 66"/>
            <p:cNvGrpSpPr/>
            <p:nvPr/>
          </p:nvGrpSpPr>
          <p:grpSpPr>
            <a:xfrm>
              <a:off x="2361582" y="2545600"/>
              <a:ext cx="607986" cy="522788"/>
              <a:chOff x="1809120" y="2381553"/>
              <a:chExt cx="726560" cy="624745"/>
            </a:xfrm>
            <a:solidFill>
              <a:schemeClr val="accent1"/>
            </a:solidFill>
          </p:grpSpPr>
          <p:sp>
            <p:nvSpPr>
              <p:cNvPr id="68"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69"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0"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1"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2"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3"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4"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5"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6"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7"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8"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79"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spTree>
    <p:extLst>
      <p:ext uri="{BB962C8B-B14F-4D97-AF65-F5344CB8AC3E}">
        <p14:creationId xmlns:p14="http://schemas.microsoft.com/office/powerpoint/2010/main" val="166351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100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150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43793" y="1492803"/>
            <a:ext cx="5681683" cy="489282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2"/>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sp>
        <p:nvSpPr>
          <p:cNvPr id="42" name="Rectangle 3"/>
          <p:cNvSpPr>
            <a:spLocks noChangeArrowheads="1"/>
          </p:cNvSpPr>
          <p:nvPr/>
        </p:nvSpPr>
        <p:spPr bwMode="auto">
          <a:xfrm>
            <a:off x="4753" y="-211533"/>
            <a:ext cx="65" cy="8852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02590" numCol="1" anchor="ctr" anchorCtr="0" compatLnSpc="1">
            <a:prstTxWarp prst="textNoShape">
              <a:avLst/>
            </a:prstTxWarp>
            <a:spAutoFit/>
          </a:bodyPr>
          <a:lstStyle/>
          <a:p>
            <a:pPr defTabSz="913665" eaLnBrk="0" fontAlgn="base" hangingPunct="0">
              <a:spcBef>
                <a:spcPct val="0"/>
              </a:spcBef>
              <a:spcAft>
                <a:spcPct val="0"/>
              </a:spcAft>
              <a:defRPr/>
            </a:pPr>
            <a:endParaRPr lang="en-US" altLang="en-US" sz="1799" kern="0" dirty="0">
              <a:solidFill>
                <a:sysClr val="windowText" lastClr="000000"/>
              </a:solidFill>
              <a:latin typeface="Arial" panose="020B0604020202020204" pitchFamily="34" charset="0"/>
            </a:endParaRPr>
          </a:p>
        </p:txBody>
      </p:sp>
      <p:grpSp>
        <p:nvGrpSpPr>
          <p:cNvPr id="9" name="Group 8"/>
          <p:cNvGrpSpPr/>
          <p:nvPr/>
        </p:nvGrpSpPr>
        <p:grpSpPr>
          <a:xfrm>
            <a:off x="704383" y="1732424"/>
            <a:ext cx="4650647" cy="2196138"/>
            <a:chOff x="700177" y="1731099"/>
            <a:chExt cx="3200000" cy="1511111"/>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177" y="1731099"/>
              <a:ext cx="3200000" cy="1511111"/>
            </a:xfrm>
            <a:prstGeom prst="rect">
              <a:avLst/>
            </a:prstGeom>
          </p:spPr>
        </p:pic>
        <p:sp>
          <p:nvSpPr>
            <p:cNvPr id="8" name="Rectangle 7"/>
            <p:cNvSpPr/>
            <p:nvPr/>
          </p:nvSpPr>
          <p:spPr>
            <a:xfrm>
              <a:off x="1873488" y="2125147"/>
              <a:ext cx="1358809" cy="3615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Is this Anna’s voice?</a:t>
              </a:r>
            </a:p>
          </p:txBody>
        </p:sp>
        <p:sp>
          <p:nvSpPr>
            <p:cNvPr id="28" name="Rectangle 27"/>
            <p:cNvSpPr/>
            <p:nvPr/>
          </p:nvSpPr>
          <p:spPr>
            <a:xfrm>
              <a:off x="3232297" y="2890614"/>
              <a:ext cx="545804" cy="265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grpSp>
      <p:grpSp>
        <p:nvGrpSpPr>
          <p:cNvPr id="10" name="Group 9"/>
          <p:cNvGrpSpPr/>
          <p:nvPr/>
        </p:nvGrpSpPr>
        <p:grpSpPr>
          <a:xfrm>
            <a:off x="754668" y="4034283"/>
            <a:ext cx="4650647" cy="2196138"/>
            <a:chOff x="700177" y="4275164"/>
            <a:chExt cx="3200000" cy="1511111"/>
          </a:xfrm>
          <a:solidFill>
            <a:schemeClr val="bg1"/>
          </a:solidFill>
        </p:grpSpPr>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177" y="4275164"/>
              <a:ext cx="3200000" cy="1511111"/>
            </a:xfrm>
            <a:prstGeom prst="rect">
              <a:avLst/>
            </a:prstGeom>
            <a:grpFill/>
          </p:spPr>
        </p:pic>
        <p:sp>
          <p:nvSpPr>
            <p:cNvPr id="30" name="Rectangle 29"/>
            <p:cNvSpPr/>
            <p:nvPr/>
          </p:nvSpPr>
          <p:spPr>
            <a:xfrm>
              <a:off x="3289004" y="5414074"/>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Anna</a:t>
              </a:r>
            </a:p>
          </p:txBody>
        </p:sp>
        <p:sp>
          <p:nvSpPr>
            <p:cNvPr id="31" name="Rectangle 30"/>
            <p:cNvSpPr/>
            <p:nvPr/>
          </p:nvSpPr>
          <p:spPr>
            <a:xfrm>
              <a:off x="783264" y="5385720"/>
              <a:ext cx="545804" cy="2650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Mike</a:t>
              </a:r>
            </a:p>
          </p:txBody>
        </p:sp>
        <p:sp>
          <p:nvSpPr>
            <p:cNvPr id="32" name="Rectangle 31"/>
            <p:cNvSpPr/>
            <p:nvPr/>
          </p:nvSpPr>
          <p:spPr>
            <a:xfrm>
              <a:off x="1397000" y="4847225"/>
              <a:ext cx="565001" cy="132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Marry</a:t>
              </a:r>
            </a:p>
          </p:txBody>
        </p:sp>
        <p:sp>
          <p:nvSpPr>
            <p:cNvPr id="33" name="Rectangle 32"/>
            <p:cNvSpPr/>
            <p:nvPr/>
          </p:nvSpPr>
          <p:spPr>
            <a:xfrm>
              <a:off x="2060689" y="4531145"/>
              <a:ext cx="1358809" cy="3615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665">
                <a:defRPr/>
              </a:pPr>
              <a:r>
                <a:rPr lang="en-US" sz="1470" kern="0" dirty="0">
                  <a:gradFill>
                    <a:gsLst>
                      <a:gs pos="1250">
                        <a:srgbClr val="000000"/>
                      </a:gs>
                      <a:gs pos="100000">
                        <a:srgbClr val="000000"/>
                      </a:gs>
                    </a:gsLst>
                    <a:lin ang="5400000" scaled="0"/>
                  </a:gradFill>
                </a:rPr>
                <a:t>Who’s voice is this?</a:t>
              </a:r>
            </a:p>
          </p:txBody>
        </p:sp>
      </p:grpSp>
      <p:sp>
        <p:nvSpPr>
          <p:cNvPr id="21"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46" name="Group 45"/>
          <p:cNvGrpSpPr/>
          <p:nvPr/>
        </p:nvGrpSpPr>
        <p:grpSpPr>
          <a:xfrm>
            <a:off x="205513" y="479361"/>
            <a:ext cx="781750" cy="644400"/>
            <a:chOff x="4442750" y="2674884"/>
            <a:chExt cx="797935" cy="657741"/>
          </a:xfrm>
        </p:grpSpPr>
        <p:grpSp>
          <p:nvGrpSpPr>
            <p:cNvPr id="47" name="Group 46"/>
            <p:cNvGrpSpPr/>
            <p:nvPr/>
          </p:nvGrpSpPr>
          <p:grpSpPr>
            <a:xfrm>
              <a:off x="4442750" y="2674884"/>
              <a:ext cx="797935" cy="607278"/>
              <a:chOff x="4543910" y="2378075"/>
              <a:chExt cx="1076325" cy="819150"/>
            </a:xfrm>
          </p:grpSpPr>
          <p:sp>
            <p:nvSpPr>
              <p:cNvPr id="49" name="Freeform 5"/>
              <p:cNvSpPr>
                <a:spLocks/>
              </p:cNvSpPr>
              <p:nvPr/>
            </p:nvSpPr>
            <p:spPr bwMode="auto">
              <a:xfrm>
                <a:off x="4543910" y="2378075"/>
                <a:ext cx="1076325" cy="819150"/>
              </a:xfrm>
              <a:custGeom>
                <a:avLst/>
                <a:gdLst>
                  <a:gd name="T0" fmla="*/ 538 w 702"/>
                  <a:gd name="T1" fmla="*/ 12 h 534"/>
                  <a:gd name="T2" fmla="*/ 184 w 702"/>
                  <a:gd name="T3" fmla="*/ 13 h 534"/>
                  <a:gd name="T4" fmla="*/ 0 w 702"/>
                  <a:gd name="T5" fmla="*/ 180 h 534"/>
                  <a:gd name="T6" fmla="*/ 0 w 702"/>
                  <a:gd name="T7" fmla="*/ 267 h 534"/>
                  <a:gd name="T8" fmla="*/ 156 w 702"/>
                  <a:gd name="T9" fmla="*/ 439 h 534"/>
                  <a:gd name="T10" fmla="*/ 209 w 702"/>
                  <a:gd name="T11" fmla="*/ 443 h 534"/>
                  <a:gd name="T12" fmla="*/ 209 w 702"/>
                  <a:gd name="T13" fmla="*/ 443 h 534"/>
                  <a:gd name="T14" fmla="*/ 151 w 702"/>
                  <a:gd name="T15" fmla="*/ 531 h 534"/>
                  <a:gd name="T16" fmla="*/ 262 w 702"/>
                  <a:gd name="T17" fmla="*/ 510 h 534"/>
                  <a:gd name="T18" fmla="*/ 335 w 702"/>
                  <a:gd name="T19" fmla="*/ 473 h 534"/>
                  <a:gd name="T20" fmla="*/ 394 w 702"/>
                  <a:gd name="T21" fmla="*/ 448 h 534"/>
                  <a:gd name="T22" fmla="*/ 394 w 702"/>
                  <a:gd name="T23" fmla="*/ 448 h 534"/>
                  <a:gd name="T24" fmla="*/ 408 w 702"/>
                  <a:gd name="T25" fmla="*/ 448 h 534"/>
                  <a:gd name="T26" fmla="*/ 542 w 702"/>
                  <a:gd name="T27" fmla="*/ 439 h 534"/>
                  <a:gd name="T28" fmla="*/ 702 w 702"/>
                  <a:gd name="T29" fmla="*/ 267 h 534"/>
                  <a:gd name="T30" fmla="*/ 702 w 702"/>
                  <a:gd name="T31" fmla="*/ 180 h 534"/>
                  <a:gd name="T32" fmla="*/ 538 w 702"/>
                  <a:gd name="T33" fmla="*/ 1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2" h="534">
                    <a:moveTo>
                      <a:pt x="538" y="12"/>
                    </a:moveTo>
                    <a:cubicBezTo>
                      <a:pt x="449" y="0"/>
                      <a:pt x="272" y="2"/>
                      <a:pt x="184" y="13"/>
                    </a:cubicBezTo>
                    <a:cubicBezTo>
                      <a:pt x="96" y="23"/>
                      <a:pt x="0" y="72"/>
                      <a:pt x="0" y="180"/>
                    </a:cubicBezTo>
                    <a:cubicBezTo>
                      <a:pt x="0" y="267"/>
                      <a:pt x="0" y="267"/>
                      <a:pt x="0" y="267"/>
                    </a:cubicBezTo>
                    <a:cubicBezTo>
                      <a:pt x="0" y="372"/>
                      <a:pt x="88" y="430"/>
                      <a:pt x="156" y="439"/>
                    </a:cubicBezTo>
                    <a:cubicBezTo>
                      <a:pt x="169" y="440"/>
                      <a:pt x="187" y="442"/>
                      <a:pt x="209" y="443"/>
                    </a:cubicBezTo>
                    <a:cubicBezTo>
                      <a:pt x="209" y="443"/>
                      <a:pt x="209" y="443"/>
                      <a:pt x="209" y="443"/>
                    </a:cubicBezTo>
                    <a:cubicBezTo>
                      <a:pt x="209" y="443"/>
                      <a:pt x="220" y="459"/>
                      <a:pt x="151" y="531"/>
                    </a:cubicBezTo>
                    <a:cubicBezTo>
                      <a:pt x="148" y="534"/>
                      <a:pt x="215" y="526"/>
                      <a:pt x="262" y="510"/>
                    </a:cubicBezTo>
                    <a:cubicBezTo>
                      <a:pt x="309" y="494"/>
                      <a:pt x="307" y="490"/>
                      <a:pt x="335" y="473"/>
                    </a:cubicBezTo>
                    <a:cubicBezTo>
                      <a:pt x="363" y="456"/>
                      <a:pt x="356" y="456"/>
                      <a:pt x="394" y="448"/>
                    </a:cubicBezTo>
                    <a:cubicBezTo>
                      <a:pt x="394" y="448"/>
                      <a:pt x="394" y="448"/>
                      <a:pt x="394" y="448"/>
                    </a:cubicBezTo>
                    <a:cubicBezTo>
                      <a:pt x="399" y="448"/>
                      <a:pt x="403" y="448"/>
                      <a:pt x="408" y="448"/>
                    </a:cubicBezTo>
                    <a:cubicBezTo>
                      <a:pt x="458" y="447"/>
                      <a:pt x="506" y="444"/>
                      <a:pt x="542" y="439"/>
                    </a:cubicBezTo>
                    <a:cubicBezTo>
                      <a:pt x="645" y="423"/>
                      <a:pt x="702" y="361"/>
                      <a:pt x="702" y="267"/>
                    </a:cubicBezTo>
                    <a:cubicBezTo>
                      <a:pt x="702" y="180"/>
                      <a:pt x="702" y="180"/>
                      <a:pt x="702" y="180"/>
                    </a:cubicBezTo>
                    <a:cubicBezTo>
                      <a:pt x="702" y="85"/>
                      <a:pt x="628" y="24"/>
                      <a:pt x="538" y="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sp>
            <p:nvSpPr>
              <p:cNvPr id="50" name="Freeform 6"/>
              <p:cNvSpPr>
                <a:spLocks/>
              </p:cNvSpPr>
              <p:nvPr/>
            </p:nvSpPr>
            <p:spPr bwMode="auto">
              <a:xfrm>
                <a:off x="4710706" y="2492027"/>
                <a:ext cx="747713" cy="449263"/>
              </a:xfrm>
              <a:custGeom>
                <a:avLst/>
                <a:gdLst>
                  <a:gd name="T0" fmla="*/ 379 w 488"/>
                  <a:gd name="T1" fmla="*/ 282 h 293"/>
                  <a:gd name="T2" fmla="*/ 109 w 488"/>
                  <a:gd name="T3" fmla="*/ 282 h 293"/>
                  <a:gd name="T4" fmla="*/ 0 w 488"/>
                  <a:gd name="T5" fmla="*/ 171 h 293"/>
                  <a:gd name="T6" fmla="*/ 0 w 488"/>
                  <a:gd name="T7" fmla="*/ 116 h 293"/>
                  <a:gd name="T8" fmla="*/ 129 w 488"/>
                  <a:gd name="T9" fmla="*/ 7 h 293"/>
                  <a:gd name="T10" fmla="*/ 377 w 488"/>
                  <a:gd name="T11" fmla="*/ 7 h 293"/>
                  <a:gd name="T12" fmla="*/ 488 w 488"/>
                  <a:gd name="T13" fmla="*/ 116 h 293"/>
                  <a:gd name="T14" fmla="*/ 488 w 488"/>
                  <a:gd name="T15" fmla="*/ 171 h 293"/>
                  <a:gd name="T16" fmla="*/ 379 w 488"/>
                  <a:gd name="T17" fmla="*/ 282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293">
                    <a:moveTo>
                      <a:pt x="379" y="282"/>
                    </a:moveTo>
                    <a:cubicBezTo>
                      <a:pt x="306" y="293"/>
                      <a:pt x="157" y="288"/>
                      <a:pt x="109" y="282"/>
                    </a:cubicBezTo>
                    <a:cubicBezTo>
                      <a:pt x="62" y="277"/>
                      <a:pt x="0" y="233"/>
                      <a:pt x="0" y="171"/>
                    </a:cubicBezTo>
                    <a:cubicBezTo>
                      <a:pt x="0" y="116"/>
                      <a:pt x="0" y="116"/>
                      <a:pt x="0" y="116"/>
                    </a:cubicBezTo>
                    <a:cubicBezTo>
                      <a:pt x="0" y="55"/>
                      <a:pt x="67" y="14"/>
                      <a:pt x="129" y="7"/>
                    </a:cubicBezTo>
                    <a:cubicBezTo>
                      <a:pt x="190" y="1"/>
                      <a:pt x="314" y="0"/>
                      <a:pt x="377" y="7"/>
                    </a:cubicBezTo>
                    <a:cubicBezTo>
                      <a:pt x="439" y="15"/>
                      <a:pt x="488" y="55"/>
                      <a:pt x="488" y="116"/>
                    </a:cubicBezTo>
                    <a:cubicBezTo>
                      <a:pt x="488" y="171"/>
                      <a:pt x="488" y="171"/>
                      <a:pt x="488" y="171"/>
                    </a:cubicBezTo>
                    <a:cubicBezTo>
                      <a:pt x="488" y="233"/>
                      <a:pt x="451" y="272"/>
                      <a:pt x="379" y="2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rgbClr val="FFFFFF"/>
                  </a:solidFill>
                  <a:latin typeface="Segoe UI"/>
                </a:endParaRPr>
              </a:p>
            </p:txBody>
          </p:sp>
        </p:grpSp>
        <p:sp>
          <p:nvSpPr>
            <p:cNvPr id="48" name="TextBox 47"/>
            <p:cNvSpPr txBox="1"/>
            <p:nvPr/>
          </p:nvSpPr>
          <p:spPr>
            <a:xfrm>
              <a:off x="4481823" y="2704761"/>
              <a:ext cx="712375" cy="627864"/>
            </a:xfrm>
            <a:prstGeom prst="rect">
              <a:avLst/>
            </a:prstGeom>
            <a:noFill/>
          </p:spPr>
          <p:txBody>
            <a:bodyPr wrap="none" lIns="179171" tIns="143336" rIns="179171" bIns="143336" rtlCol="0">
              <a:spAutoFit/>
            </a:bodyPr>
            <a:lstStyle/>
            <a:p>
              <a:pPr defTabSz="895838">
                <a:lnSpc>
                  <a:spcPct val="90000"/>
                </a:lnSpc>
                <a:spcAft>
                  <a:spcPts val="588"/>
                </a:spcAft>
              </a:pPr>
              <a:r>
                <a:rPr lang="en-US" sz="2351" b="1" kern="0" spc="294" dirty="0">
                  <a:gradFill>
                    <a:gsLst>
                      <a:gs pos="2917">
                        <a:srgbClr val="000000"/>
                      </a:gs>
                      <a:gs pos="31000">
                        <a:srgbClr val="000000"/>
                      </a:gs>
                    </a:gsLst>
                    <a:lin ang="5400000" scaled="0"/>
                  </a:gradFill>
                  <a:latin typeface="Segoe UI"/>
                </a:rPr>
                <a:t>“</a:t>
              </a:r>
              <a:r>
                <a:rPr lang="en-US" sz="2351" b="1" kern="0" dirty="0">
                  <a:gradFill>
                    <a:gsLst>
                      <a:gs pos="2917">
                        <a:srgbClr val="000000"/>
                      </a:gs>
                      <a:gs pos="31000">
                        <a:srgbClr val="000000"/>
                      </a:gs>
                    </a:gsLst>
                    <a:lin ang="5400000" scaled="0"/>
                  </a:gradFill>
                  <a:latin typeface="Segoe UI"/>
                </a:rPr>
                <a:t>”</a:t>
              </a:r>
            </a:p>
          </p:txBody>
        </p:sp>
      </p:grpSp>
      <p:sp>
        <p:nvSpPr>
          <p:cNvPr id="2" name="Title 1"/>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Speaker recognition APIs</a:t>
            </a:r>
          </a:p>
        </p:txBody>
      </p:sp>
      <p:grpSp>
        <p:nvGrpSpPr>
          <p:cNvPr id="52" name="Group 51"/>
          <p:cNvGrpSpPr/>
          <p:nvPr/>
        </p:nvGrpSpPr>
        <p:grpSpPr>
          <a:xfrm>
            <a:off x="6030871" y="1336638"/>
            <a:ext cx="4659566" cy="1084269"/>
            <a:chOff x="6048152" y="1361581"/>
            <a:chExt cx="4756034" cy="1106717"/>
          </a:xfrm>
        </p:grpSpPr>
        <p:sp>
          <p:nvSpPr>
            <p:cNvPr id="53" name="TextBox 52"/>
            <p:cNvSpPr txBox="1"/>
            <p:nvPr/>
          </p:nvSpPr>
          <p:spPr>
            <a:xfrm>
              <a:off x="6048152" y="1889993"/>
              <a:ext cx="4756034" cy="578305"/>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Create a unique voiceprint for a profile</a:t>
              </a:r>
            </a:p>
          </p:txBody>
        </p:sp>
        <p:sp>
          <p:nvSpPr>
            <p:cNvPr id="54" name="Rectangle 53"/>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Enrollment</a:t>
              </a:r>
            </a:p>
          </p:txBody>
        </p:sp>
      </p:grpSp>
      <p:cxnSp>
        <p:nvCxnSpPr>
          <p:cNvPr id="55" name="Straight Connector 54"/>
          <p:cNvCxnSpPr/>
          <p:nvPr/>
        </p:nvCxnSpPr>
        <p:spPr>
          <a:xfrm>
            <a:off x="6219686" y="1915296"/>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6030871" y="2577263"/>
            <a:ext cx="5822815" cy="1355650"/>
            <a:chOff x="6048152" y="1361581"/>
            <a:chExt cx="5943365" cy="1383716"/>
          </a:xfrm>
        </p:grpSpPr>
        <p:sp>
          <p:nvSpPr>
            <p:cNvPr id="57" name="TextBox 56"/>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After enrolling one or more voices, identify who is speaking from an audio clip</a:t>
              </a:r>
            </a:p>
          </p:txBody>
        </p:sp>
        <p:sp>
          <p:nvSpPr>
            <p:cNvPr id="58" name="Rectangle 57"/>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Recognition</a:t>
              </a:r>
            </a:p>
          </p:txBody>
        </p:sp>
      </p:grpSp>
      <p:cxnSp>
        <p:nvCxnSpPr>
          <p:cNvPr id="59" name="Straight Connector 58"/>
          <p:cNvCxnSpPr/>
          <p:nvPr/>
        </p:nvCxnSpPr>
        <p:spPr>
          <a:xfrm>
            <a:off x="6219686" y="3155922"/>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60" name="Group 59"/>
          <p:cNvGrpSpPr/>
          <p:nvPr/>
        </p:nvGrpSpPr>
        <p:grpSpPr>
          <a:xfrm>
            <a:off x="6030871" y="4188566"/>
            <a:ext cx="5822815" cy="1355650"/>
            <a:chOff x="6048152" y="1361581"/>
            <a:chExt cx="5943365" cy="1383716"/>
          </a:xfrm>
        </p:grpSpPr>
        <p:sp>
          <p:nvSpPr>
            <p:cNvPr id="61" name="TextBox 60"/>
            <p:cNvSpPr txBox="1"/>
            <p:nvPr/>
          </p:nvSpPr>
          <p:spPr>
            <a:xfrm>
              <a:off x="6048152" y="1889993"/>
              <a:ext cx="5943365" cy="855304"/>
            </a:xfrm>
            <a:prstGeom prst="rect">
              <a:avLst/>
            </a:prstGeom>
            <a:noFill/>
          </p:spPr>
          <p:txBody>
            <a:bodyPr wrap="squar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Confirm if a voice belongs to a previously enrolled profile </a:t>
              </a:r>
            </a:p>
          </p:txBody>
        </p:sp>
        <p:sp>
          <p:nvSpPr>
            <p:cNvPr id="62" name="Rectangle 61"/>
            <p:cNvSpPr/>
            <p:nvPr/>
          </p:nvSpPr>
          <p:spPr>
            <a:xfrm>
              <a:off x="6048153" y="1361581"/>
              <a:ext cx="2867244" cy="600164"/>
            </a:xfrm>
            <a:prstGeom prst="rect">
              <a:avLst/>
            </a:prstGeom>
          </p:spPr>
          <p:txBody>
            <a:bodyPr wrap="square" lIns="143336" rIns="0">
              <a:noAutofit/>
            </a:bodyPr>
            <a:lstStyle/>
            <a:p>
              <a:pPr defTabSz="913490">
                <a:defRPr/>
              </a:pPr>
              <a:r>
                <a:rPr lang="en-US" sz="3233" kern="0" dirty="0">
                  <a:gradFill>
                    <a:gsLst>
                      <a:gs pos="1250">
                        <a:schemeClr val="bg1"/>
                      </a:gs>
                      <a:gs pos="100000">
                        <a:schemeClr val="bg1"/>
                      </a:gs>
                    </a:gsLst>
                    <a:lin ang="5400000" scaled="0"/>
                  </a:gradFill>
                  <a:latin typeface="+mj-lt"/>
                </a:rPr>
                <a:t>Verification</a:t>
              </a:r>
            </a:p>
          </p:txBody>
        </p:sp>
      </p:grpSp>
      <p:cxnSp>
        <p:nvCxnSpPr>
          <p:cNvPr id="63" name="Straight Connector 62"/>
          <p:cNvCxnSpPr/>
          <p:nvPr/>
        </p:nvCxnSpPr>
        <p:spPr>
          <a:xfrm>
            <a:off x="6219686" y="4767225"/>
            <a:ext cx="611939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33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right)">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52"/>
                                        </p:tgtEl>
                                        <p:attrNameLst>
                                          <p:attrName>ppt_x</p:attrName>
                                          <p:attrName>ppt_y</p:attrName>
                                        </p:attrNameLst>
                                      </p:cBhvr>
                                      <p:rCtr x="-1837" y="0"/>
                                    </p:animMotion>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right)">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par>
                                <p:cTn id="20" presetID="42" presetClass="path" presetSubtype="0" decel="100000" fill="hold" nodeType="withEffect">
                                  <p:stCondLst>
                                    <p:cond delay="0"/>
                                  </p:stCondLst>
                                  <p:childTnLst>
                                    <p:animMotion origin="layout" path="M -4.36025E-6 -1.18021E-7 L -0.03674 -1.18021E-7 " pathEditMode="relative" rAng="0" ptsTypes="AA">
                                      <p:cBhvr>
                                        <p:cTn id="21" dur="500" spd="-100000" fill="hold"/>
                                        <p:tgtEl>
                                          <p:spTgt spid="56"/>
                                        </p:tgtEl>
                                        <p:attrNameLst>
                                          <p:attrName>ppt_x</p:attrName>
                                          <p:attrName>ppt_y</p:attrName>
                                        </p:attrNameLst>
                                      </p:cBhvr>
                                      <p:rCtr x="-1837" y="0"/>
                                    </p:animMotion>
                                  </p:childTnLst>
                                </p:cTn>
                              </p:par>
                            </p:childTnLst>
                          </p:cTn>
                        </p:par>
                        <p:par>
                          <p:cTn id="22" fill="hold">
                            <p:stCondLst>
                              <p:cond delay="1000"/>
                            </p:stCondLst>
                            <p:childTnLst>
                              <p:par>
                                <p:cTn id="23" presetID="22" presetClass="entr" presetSubtype="2" fill="hold" nodeType="after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right)">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42" presetClass="path" presetSubtype="0" decel="100000" fill="hold" nodeType="withEffect">
                                  <p:stCondLst>
                                    <p:cond delay="0"/>
                                  </p:stCondLst>
                                  <p:childTnLst>
                                    <p:animMotion origin="layout" path="M -4.36025E-6 -4.02633E-6 L -0.03674 -4.02633E-6 " pathEditMode="relative" rAng="0" ptsTypes="AA">
                                      <p:cBhvr>
                                        <p:cTn id="30" dur="500" spd="-100000" fill="hold"/>
                                        <p:tgtEl>
                                          <p:spTgt spid="60"/>
                                        </p:tgtEl>
                                        <p:attrNameLst>
                                          <p:attrName>ppt_x</p:attrName>
                                          <p:attrName>ppt_y</p:attrName>
                                        </p:attrNameLst>
                                      </p:cBhvr>
                                      <p:rCtr x="-183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Language</a:t>
            </a:r>
          </a:p>
        </p:txBody>
      </p:sp>
      <p:sp>
        <p:nvSpPr>
          <p:cNvPr id="25" name="Rectangle 24"/>
          <p:cNvSpPr/>
          <p:nvPr/>
        </p:nvSpPr>
        <p:spPr>
          <a:xfrm>
            <a:off x="2855310" y="3496004"/>
            <a:ext cx="6506404" cy="757130"/>
          </a:xfrm>
          <a:prstGeom prst="rect">
            <a:avLst/>
          </a:prstGeom>
        </p:spPr>
        <p:txBody>
          <a:bodyPr wrap="square">
            <a:spAutoFit/>
          </a:bodyPr>
          <a:lstStyle/>
          <a:p>
            <a:pPr lvl="0" algn="ctr" defTabSz="914225">
              <a:lnSpc>
                <a:spcPct val="90000"/>
              </a:lnSpc>
              <a:spcAft>
                <a:spcPts val="600"/>
              </a:spcAft>
            </a:pPr>
            <a:r>
              <a:rPr lang="en-US" sz="2400" kern="0" dirty="0">
                <a:gradFill>
                  <a:gsLst>
                    <a:gs pos="2917">
                      <a:srgbClr val="FFFFFF"/>
                    </a:gs>
                    <a:gs pos="30000">
                      <a:srgbClr val="FFFFFF"/>
                    </a:gs>
                  </a:gsLst>
                  <a:lin ang="5400000" scaled="0"/>
                </a:gradFill>
              </a:rPr>
              <a:t>Process text and learn how to recognize what users want</a:t>
            </a: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27" name="Rectangle 26"/>
          <p:cNvSpPr/>
          <p:nvPr/>
        </p:nvSpPr>
        <p:spPr>
          <a:xfrm>
            <a:off x="2115271" y="4793105"/>
            <a:ext cx="7986482" cy="1575816"/>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Spell Check | Language Understanding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Linguistic Analysis | Text Analytics | Web Language Model</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9"/>
          <p:cNvSpPr>
            <a:spLocks noChangeAspect="1"/>
          </p:cNvSpPr>
          <p:nvPr/>
        </p:nvSpPr>
        <p:spPr bwMode="auto">
          <a:xfrm>
            <a:off x="5898403" y="2763064"/>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7485889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27" name="Rectangle 26"/>
          <p:cNvSpPr/>
          <p:nvPr/>
        </p:nvSpPr>
        <p:spPr bwMode="auto">
          <a:xfrm>
            <a:off x="2653104" y="2090980"/>
            <a:ext cx="9262054" cy="4473506"/>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8" name="Title 1"/>
          <p:cNvSpPr txBox="1">
            <a:spLocks/>
          </p:cNvSpPr>
          <p:nvPr/>
        </p:nvSpPr>
        <p:spPr>
          <a:xfrm>
            <a:off x="4329704" y="1978232"/>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Bing spell check APIs</a:t>
            </a:r>
          </a:p>
        </p:txBody>
      </p:sp>
      <p:sp>
        <p:nvSpPr>
          <p:cNvPr id="29" name="Freeform 5"/>
          <p:cNvSpPr>
            <a:spLocks/>
          </p:cNvSpPr>
          <p:nvPr/>
        </p:nvSpPr>
        <p:spPr bwMode="auto">
          <a:xfrm>
            <a:off x="2646749" y="2092797"/>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0" name="Rectangle 29"/>
          <p:cNvSpPr/>
          <p:nvPr/>
        </p:nvSpPr>
        <p:spPr>
          <a:xfrm>
            <a:off x="2956628" y="3219362"/>
            <a:ext cx="8958531" cy="3242997"/>
          </a:xfrm>
          <a:prstGeom prst="rect">
            <a:avLst/>
          </a:prstGeom>
        </p:spPr>
        <p:txBody>
          <a:bodyPr wrap="square">
            <a:spAutoFit/>
          </a:bodyPr>
          <a:lstStyle/>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State-of-the-art cloud based spelling algorithms</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Recognizes a wide variety of spelling errors</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Recognize name errors and homonyms in context</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Difficult to spot errors that use the context of the words </a:t>
            </a:r>
            <a:br>
              <a:rPr lang="en-US" altLang="zh-CN" sz="2351" kern="0" dirty="0">
                <a:gradFill>
                  <a:gsLst>
                    <a:gs pos="1250">
                      <a:schemeClr val="tx1"/>
                    </a:gs>
                    <a:gs pos="100000">
                      <a:schemeClr val="tx1"/>
                    </a:gs>
                  </a:gsLst>
                  <a:lin ang="5400000" scaled="0"/>
                </a:gradFill>
              </a:rPr>
            </a:br>
            <a:r>
              <a:rPr lang="en-US" altLang="zh-CN" sz="2351" kern="0" dirty="0">
                <a:gradFill>
                  <a:gsLst>
                    <a:gs pos="1250">
                      <a:schemeClr val="tx1"/>
                    </a:gs>
                    <a:gs pos="100000">
                      <a:schemeClr val="tx1"/>
                    </a:gs>
                  </a:gsLst>
                  <a:lin ang="5400000" scaled="0"/>
                </a:gradFill>
              </a:rPr>
              <a:t>around them</a:t>
            </a:r>
          </a:p>
          <a:p>
            <a:pPr defTabSz="895838">
              <a:lnSpc>
                <a:spcPct val="90000"/>
              </a:lnSpc>
              <a:spcAft>
                <a:spcPts val="1763"/>
              </a:spcAft>
            </a:pPr>
            <a: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Updates over time</a:t>
            </a:r>
            <a:br>
              <a:rPr lang="en-US" altLang="zh-CN" sz="372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Support for new brands and coined expressions as they emerge</a:t>
            </a:r>
          </a:p>
        </p:txBody>
      </p:sp>
      <p:grpSp>
        <p:nvGrpSpPr>
          <p:cNvPr id="8" name="Group 4"/>
          <p:cNvGrpSpPr>
            <a:grpSpLocks noChangeAspect="1"/>
          </p:cNvGrpSpPr>
          <p:nvPr/>
        </p:nvGrpSpPr>
        <p:grpSpPr bwMode="auto">
          <a:xfrm>
            <a:off x="3105682" y="2182502"/>
            <a:ext cx="747626" cy="784568"/>
            <a:chOff x="2" y="1"/>
            <a:chExt cx="1194" cy="1253"/>
          </a:xfrm>
        </p:grpSpPr>
        <p:sp>
          <p:nvSpPr>
            <p:cNvPr id="1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6"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8"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741335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xEl>
                                              <p:pRg st="1" end="1"/>
                                            </p:txEl>
                                          </p:spTgt>
                                        </p:tgtEl>
                                        <p:attrNameLst>
                                          <p:attrName>style.visibility</p:attrName>
                                        </p:attrNameLst>
                                      </p:cBhvr>
                                      <p:to>
                                        <p:strVal val="visible"/>
                                      </p:to>
                                    </p:set>
                                    <p:animEffect transition="in" filter="fade">
                                      <p:cBhvr>
                                        <p:cTn id="12" dur="500"/>
                                        <p:tgtEl>
                                          <p:spTgt spid="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xEl>
                                              <p:pRg st="2" end="2"/>
                                            </p:txEl>
                                          </p:spTgt>
                                        </p:tgtEl>
                                        <p:attrNameLst>
                                          <p:attrName>style.visibility</p:attrName>
                                        </p:attrNameLst>
                                      </p:cBhvr>
                                      <p:to>
                                        <p:strVal val="visible"/>
                                      </p:to>
                                    </p:set>
                                    <p:animEffect transition="in" filter="fade">
                                      <p:cBhvr>
                                        <p:cTn id="17" dur="500"/>
                                        <p:tgtEl>
                                          <p:spTgt spid="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52" name="Group 51"/>
          <p:cNvGrpSpPr/>
          <p:nvPr/>
        </p:nvGrpSpPr>
        <p:grpSpPr>
          <a:xfrm>
            <a:off x="295478" y="1510031"/>
            <a:ext cx="4452855" cy="4892824"/>
            <a:chOff x="301595" y="1538564"/>
            <a:chExt cx="4545043" cy="4994121"/>
          </a:xfrm>
        </p:grpSpPr>
        <p:sp>
          <p:nvSpPr>
            <p:cNvPr id="33" name="Rectangle 32"/>
            <p:cNvSpPr/>
            <p:nvPr/>
          </p:nvSpPr>
          <p:spPr bwMode="auto">
            <a:xfrm>
              <a:off x="301595" y="1538564"/>
              <a:ext cx="4545043" cy="49941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1" name="Group 50"/>
            <p:cNvGrpSpPr/>
            <p:nvPr/>
          </p:nvGrpSpPr>
          <p:grpSpPr>
            <a:xfrm>
              <a:off x="542803" y="1925661"/>
              <a:ext cx="3993302" cy="4219926"/>
              <a:chOff x="542803" y="2103714"/>
              <a:chExt cx="3993302" cy="4219926"/>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03" y="2103714"/>
                <a:ext cx="3993302" cy="11231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803" y="3652118"/>
                <a:ext cx="3993302" cy="112311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803" y="5200523"/>
                <a:ext cx="3993302" cy="1123117"/>
              </a:xfrm>
              <a:prstGeom prst="rect">
                <a:avLst/>
              </a:prstGeom>
            </p:spPr>
          </p:pic>
        </p:grpSp>
      </p:grpSp>
      <p:sp>
        <p:nvSpPr>
          <p:cNvPr id="13"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9" name="Group 4"/>
          <p:cNvGrpSpPr>
            <a:grpSpLocks noChangeAspect="1"/>
          </p:cNvGrpSpPr>
          <p:nvPr/>
        </p:nvGrpSpPr>
        <p:grpSpPr bwMode="auto">
          <a:xfrm>
            <a:off x="306927" y="430987"/>
            <a:ext cx="626786" cy="657756"/>
            <a:chOff x="2" y="1"/>
            <a:chExt cx="1194" cy="1253"/>
          </a:xfrm>
        </p:grpSpPr>
        <p:sp>
          <p:nvSpPr>
            <p:cNvPr id="3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sp>
          <p:nvSpPr>
            <p:cNvPr id="32" name="Freeform 7"/>
            <p:cNvSpPr>
              <a:spLocks noEditPoints="1"/>
            </p:cNvSpPr>
            <p:nvPr/>
          </p:nvSpPr>
          <p:spPr bwMode="auto">
            <a:xfrm>
              <a:off x="496" y="304"/>
              <a:ext cx="338" cy="342"/>
            </a:xfrm>
            <a:custGeom>
              <a:avLst/>
              <a:gdLst>
                <a:gd name="T0" fmla="*/ 338 w 338"/>
                <a:gd name="T1" fmla="*/ 93 h 342"/>
                <a:gd name="T2" fmla="*/ 328 w 338"/>
                <a:gd name="T3" fmla="*/ 140 h 342"/>
                <a:gd name="T4" fmla="*/ 264 w 338"/>
                <a:gd name="T5" fmla="*/ 140 h 342"/>
                <a:gd name="T6" fmla="*/ 250 w 338"/>
                <a:gd name="T7" fmla="*/ 204 h 342"/>
                <a:gd name="T8" fmla="*/ 320 w 338"/>
                <a:gd name="T9" fmla="*/ 204 h 342"/>
                <a:gd name="T10" fmla="*/ 307 w 338"/>
                <a:gd name="T11" fmla="*/ 251 h 342"/>
                <a:gd name="T12" fmla="*/ 239 w 338"/>
                <a:gd name="T13" fmla="*/ 251 h 342"/>
                <a:gd name="T14" fmla="*/ 219 w 338"/>
                <a:gd name="T15" fmla="*/ 342 h 342"/>
                <a:gd name="T16" fmla="*/ 167 w 338"/>
                <a:gd name="T17" fmla="*/ 342 h 342"/>
                <a:gd name="T18" fmla="*/ 186 w 338"/>
                <a:gd name="T19" fmla="*/ 251 h 342"/>
                <a:gd name="T20" fmla="*/ 126 w 338"/>
                <a:gd name="T21" fmla="*/ 251 h 342"/>
                <a:gd name="T22" fmla="*/ 107 w 338"/>
                <a:gd name="T23" fmla="*/ 342 h 342"/>
                <a:gd name="T24" fmla="*/ 54 w 338"/>
                <a:gd name="T25" fmla="*/ 342 h 342"/>
                <a:gd name="T26" fmla="*/ 72 w 338"/>
                <a:gd name="T27" fmla="*/ 251 h 342"/>
                <a:gd name="T28" fmla="*/ 0 w 338"/>
                <a:gd name="T29" fmla="*/ 251 h 342"/>
                <a:gd name="T30" fmla="*/ 8 w 338"/>
                <a:gd name="T31" fmla="*/ 204 h 342"/>
                <a:gd name="T32" fmla="*/ 83 w 338"/>
                <a:gd name="T33" fmla="*/ 204 h 342"/>
                <a:gd name="T34" fmla="*/ 97 w 338"/>
                <a:gd name="T35" fmla="*/ 140 h 342"/>
                <a:gd name="T36" fmla="*/ 19 w 338"/>
                <a:gd name="T37" fmla="*/ 140 h 342"/>
                <a:gd name="T38" fmla="*/ 29 w 338"/>
                <a:gd name="T39" fmla="*/ 93 h 342"/>
                <a:gd name="T40" fmla="*/ 107 w 338"/>
                <a:gd name="T41" fmla="*/ 93 h 342"/>
                <a:gd name="T42" fmla="*/ 126 w 338"/>
                <a:gd name="T43" fmla="*/ 0 h 342"/>
                <a:gd name="T44" fmla="*/ 180 w 338"/>
                <a:gd name="T45" fmla="*/ 0 h 342"/>
                <a:gd name="T46" fmla="*/ 161 w 338"/>
                <a:gd name="T47" fmla="*/ 93 h 342"/>
                <a:gd name="T48" fmla="*/ 221 w 338"/>
                <a:gd name="T49" fmla="*/ 93 h 342"/>
                <a:gd name="T50" fmla="*/ 239 w 338"/>
                <a:gd name="T51" fmla="*/ 0 h 342"/>
                <a:gd name="T52" fmla="*/ 293 w 338"/>
                <a:gd name="T53" fmla="*/ 0 h 342"/>
                <a:gd name="T54" fmla="*/ 274 w 338"/>
                <a:gd name="T55" fmla="*/ 93 h 342"/>
                <a:gd name="T56" fmla="*/ 338 w 338"/>
                <a:gd name="T57" fmla="*/ 93 h 342"/>
                <a:gd name="T58" fmla="*/ 211 w 338"/>
                <a:gd name="T59" fmla="*/ 140 h 342"/>
                <a:gd name="T60" fmla="*/ 151 w 338"/>
                <a:gd name="T61" fmla="*/ 140 h 342"/>
                <a:gd name="T62" fmla="*/ 136 w 338"/>
                <a:gd name="T63" fmla="*/ 204 h 342"/>
                <a:gd name="T64" fmla="*/ 196 w 338"/>
                <a:gd name="T65" fmla="*/ 204 h 342"/>
                <a:gd name="T66" fmla="*/ 211 w 338"/>
                <a:gd name="T67" fmla="*/ 14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8" h="342">
                  <a:moveTo>
                    <a:pt x="338" y="93"/>
                  </a:moveTo>
                  <a:lnTo>
                    <a:pt x="328" y="140"/>
                  </a:lnTo>
                  <a:lnTo>
                    <a:pt x="264" y="140"/>
                  </a:lnTo>
                  <a:lnTo>
                    <a:pt x="250" y="204"/>
                  </a:lnTo>
                  <a:lnTo>
                    <a:pt x="320" y="204"/>
                  </a:lnTo>
                  <a:lnTo>
                    <a:pt x="307" y="251"/>
                  </a:lnTo>
                  <a:lnTo>
                    <a:pt x="239" y="251"/>
                  </a:lnTo>
                  <a:lnTo>
                    <a:pt x="219" y="342"/>
                  </a:lnTo>
                  <a:lnTo>
                    <a:pt x="167" y="342"/>
                  </a:lnTo>
                  <a:lnTo>
                    <a:pt x="186" y="251"/>
                  </a:lnTo>
                  <a:lnTo>
                    <a:pt x="126" y="251"/>
                  </a:lnTo>
                  <a:lnTo>
                    <a:pt x="107" y="342"/>
                  </a:lnTo>
                  <a:lnTo>
                    <a:pt x="54" y="342"/>
                  </a:lnTo>
                  <a:lnTo>
                    <a:pt x="72" y="251"/>
                  </a:lnTo>
                  <a:lnTo>
                    <a:pt x="0" y="251"/>
                  </a:lnTo>
                  <a:lnTo>
                    <a:pt x="8" y="204"/>
                  </a:lnTo>
                  <a:lnTo>
                    <a:pt x="83" y="204"/>
                  </a:lnTo>
                  <a:lnTo>
                    <a:pt x="97" y="140"/>
                  </a:lnTo>
                  <a:lnTo>
                    <a:pt x="19" y="140"/>
                  </a:lnTo>
                  <a:lnTo>
                    <a:pt x="29" y="93"/>
                  </a:lnTo>
                  <a:lnTo>
                    <a:pt x="107" y="93"/>
                  </a:lnTo>
                  <a:lnTo>
                    <a:pt x="126" y="0"/>
                  </a:lnTo>
                  <a:lnTo>
                    <a:pt x="180" y="0"/>
                  </a:lnTo>
                  <a:lnTo>
                    <a:pt x="161" y="93"/>
                  </a:lnTo>
                  <a:lnTo>
                    <a:pt x="221" y="93"/>
                  </a:lnTo>
                  <a:lnTo>
                    <a:pt x="239" y="0"/>
                  </a:lnTo>
                  <a:lnTo>
                    <a:pt x="293" y="0"/>
                  </a:lnTo>
                  <a:lnTo>
                    <a:pt x="274" y="93"/>
                  </a:lnTo>
                  <a:lnTo>
                    <a:pt x="338" y="93"/>
                  </a:lnTo>
                  <a:close/>
                  <a:moveTo>
                    <a:pt x="211" y="140"/>
                  </a:moveTo>
                  <a:lnTo>
                    <a:pt x="151" y="140"/>
                  </a:lnTo>
                  <a:lnTo>
                    <a:pt x="136" y="204"/>
                  </a:lnTo>
                  <a:lnTo>
                    <a:pt x="196" y="204"/>
                  </a:lnTo>
                  <a:lnTo>
                    <a:pt x="211" y="1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latin typeface="Segoe UI"/>
              </a:endParaRPr>
            </a:p>
          </p:txBody>
        </p:sp>
      </p:grpSp>
      <p:sp>
        <p:nvSpPr>
          <p:cNvPr id="4" name="Title 3"/>
          <p:cNvSpPr>
            <a:spLocks noGrp="1"/>
          </p:cNvSpPr>
          <p:nvPr>
            <p:ph type="title"/>
          </p:nvPr>
        </p:nvSpPr>
        <p:spPr>
          <a:xfrm>
            <a:off x="1343780" y="291960"/>
            <a:ext cx="11655841" cy="898964"/>
          </a:xfrm>
        </p:spPr>
        <p:txBody>
          <a:bodyPr/>
          <a:lstStyle/>
          <a:p>
            <a:r>
              <a:rPr lang="en-US" sz="5682" dirty="0">
                <a:gradFill>
                  <a:gsLst>
                    <a:gs pos="1250">
                      <a:schemeClr val="bg1"/>
                    </a:gs>
                    <a:gs pos="100000">
                      <a:schemeClr val="bg1"/>
                    </a:gs>
                  </a:gsLst>
                  <a:lin ang="5400000" scaled="0"/>
                </a:gradFill>
              </a:rPr>
              <a:t>Bing spell check APIs</a:t>
            </a:r>
          </a:p>
        </p:txBody>
      </p:sp>
      <p:grpSp>
        <p:nvGrpSpPr>
          <p:cNvPr id="34" name="Group 33"/>
          <p:cNvGrpSpPr/>
          <p:nvPr/>
        </p:nvGrpSpPr>
        <p:grpSpPr>
          <a:xfrm>
            <a:off x="4838923" y="1336637"/>
            <a:ext cx="7293998" cy="1493853"/>
            <a:chOff x="6048151" y="1361581"/>
            <a:chExt cx="6135917" cy="1524780"/>
          </a:xfrm>
        </p:grpSpPr>
        <p:sp>
          <p:nvSpPr>
            <p:cNvPr id="35" name="TextBox 34"/>
            <p:cNvSpPr txBox="1"/>
            <p:nvPr/>
          </p:nvSpPr>
          <p:spPr>
            <a:xfrm>
              <a:off x="6048152" y="1889993"/>
              <a:ext cx="4132462" cy="996368"/>
            </a:xfrm>
            <a:prstGeom prst="rect">
              <a:avLst/>
            </a:prstGeom>
            <a:noFill/>
          </p:spPr>
          <p:txBody>
            <a:bodyPr wrap="none" lIns="182711" tIns="146170" rIns="182711" bIns="146170" rtlCol="0">
              <a:spAutoFit/>
            </a:bodyPr>
            <a:lstStyle/>
            <a:p>
              <a:pPr defTabSz="913490">
                <a:lnSpc>
                  <a:spcPct val="90000"/>
                </a:lnSpc>
                <a:spcAft>
                  <a:spcPts val="490"/>
                </a:spcAft>
                <a:defRPr/>
              </a:pPr>
              <a:r>
                <a:rPr lang="en-US" sz="1959" kern="0" dirty="0">
                  <a:gradFill>
                    <a:gsLst>
                      <a:gs pos="1250">
                        <a:schemeClr val="bg1"/>
                      </a:gs>
                      <a:gs pos="100000">
                        <a:schemeClr val="bg1"/>
                      </a:gs>
                    </a:gsLst>
                    <a:lin ang="5400000" scaled="0"/>
                  </a:gradFill>
                </a:rPr>
                <a:t>“Our engineers developed this </a:t>
              </a:r>
              <a:r>
                <a:rPr lang="en-US" sz="1959" b="1" kern="0" dirty="0">
                  <a:gradFill>
                    <a:gsLst>
                      <a:gs pos="1250">
                        <a:schemeClr val="bg1"/>
                      </a:gs>
                      <a:gs pos="100000">
                        <a:schemeClr val="bg1"/>
                      </a:gs>
                    </a:gsLst>
                    <a:lin ang="5400000" scaled="0"/>
                  </a:gradFill>
                </a:rPr>
                <a:t>four</a:t>
              </a:r>
              <a:r>
                <a:rPr lang="en-US" sz="1959" kern="0" dirty="0">
                  <a:gradFill>
                    <a:gsLst>
                      <a:gs pos="1250">
                        <a:schemeClr val="bg1"/>
                      </a:gs>
                      <a:gs pos="100000">
                        <a:schemeClr val="bg1"/>
                      </a:gs>
                    </a:gsLst>
                    <a:lin ang="5400000" scaled="0"/>
                  </a:gradFill>
                </a:rPr>
                <a:t> you!”</a:t>
              </a:r>
            </a:p>
            <a:p>
              <a:pPr defTabSz="913490">
                <a:lnSpc>
                  <a:spcPct val="90000"/>
                </a:lnSpc>
                <a:spcBef>
                  <a:spcPts val="588"/>
                </a:spcBef>
                <a:spcAft>
                  <a:spcPts val="490"/>
                </a:spcAft>
                <a:defRPr/>
              </a:pPr>
              <a:r>
                <a:rPr lang="en-US" sz="1959" kern="0" dirty="0">
                  <a:gradFill>
                    <a:gsLst>
                      <a:gs pos="1250">
                        <a:schemeClr val="bg1"/>
                      </a:gs>
                      <a:gs pos="100000">
                        <a:schemeClr val="bg1"/>
                      </a:gs>
                    </a:gsLst>
                    <a:lin ang="5400000" scaled="0"/>
                  </a:gradFill>
                </a:rPr>
                <a:t> Corrected Text: “four” </a:t>
              </a:r>
              <a:r>
                <a:rPr lang="en-US" sz="1959" kern="0" dirty="0">
                  <a:solidFill>
                    <a:prstClr val="white"/>
                  </a:solidFill>
                  <a:latin typeface="wf_segoe-ui_normal"/>
                  <a:sym typeface="Wingdings" panose="05000000000000000000" pitchFamily="2" charset="2"/>
                </a:rPr>
                <a:t></a:t>
              </a:r>
              <a:r>
                <a:rPr lang="en-US" sz="1959" kern="0" dirty="0">
                  <a:gradFill>
                    <a:gsLst>
                      <a:gs pos="1250">
                        <a:schemeClr val="bg1"/>
                      </a:gs>
                      <a:gs pos="100000">
                        <a:schemeClr val="bg1"/>
                      </a:gs>
                    </a:gsLst>
                    <a:lin ang="5400000" scaled="0"/>
                  </a:gradFill>
                </a:rPr>
                <a:t> “for” </a:t>
              </a:r>
            </a:p>
          </p:txBody>
        </p:sp>
        <p:sp>
          <p:nvSpPr>
            <p:cNvPr id="36" name="Rectangle 35"/>
            <p:cNvSpPr/>
            <p:nvPr/>
          </p:nvSpPr>
          <p:spPr>
            <a:xfrm>
              <a:off x="6048151"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Check a single word or a whole sentence</a:t>
              </a:r>
            </a:p>
          </p:txBody>
        </p:sp>
      </p:grpSp>
      <p:grpSp>
        <p:nvGrpSpPr>
          <p:cNvPr id="47" name="Group 46"/>
          <p:cNvGrpSpPr/>
          <p:nvPr/>
        </p:nvGrpSpPr>
        <p:grpSpPr>
          <a:xfrm>
            <a:off x="4353507" y="3051930"/>
            <a:ext cx="7747902" cy="2792493"/>
            <a:chOff x="5666315" y="1361581"/>
            <a:chExt cx="6517754" cy="2850306"/>
          </a:xfrm>
        </p:grpSpPr>
        <p:sp>
          <p:nvSpPr>
            <p:cNvPr id="48" name="TextBox 47"/>
            <p:cNvSpPr txBox="1"/>
            <p:nvPr/>
          </p:nvSpPr>
          <p:spPr>
            <a:xfrm>
              <a:off x="5666315" y="1901313"/>
              <a:ext cx="3860572" cy="2310574"/>
            </a:xfrm>
            <a:prstGeom prst="rect">
              <a:avLst/>
            </a:prstGeom>
            <a:noFill/>
          </p:spPr>
          <p:txBody>
            <a:bodyPr wrap="none" lIns="182711" tIns="146170" rIns="182711" bIns="146170" rtlCol="0">
              <a:spAutoFit/>
            </a:bodyPr>
            <a:lstStyle/>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a:t>
              </a:r>
              <a:r>
                <a:rPr lang="en-US" sz="1599" kern="0" dirty="0" err="1">
                  <a:gradFill>
                    <a:gsLst>
                      <a:gs pos="1250">
                        <a:schemeClr val="bg1"/>
                      </a:gs>
                      <a:gs pos="100000">
                        <a:schemeClr val="bg1"/>
                      </a:gs>
                    </a:gsLst>
                    <a:lin ang="5400000" scaled="0"/>
                  </a:gradFill>
                  <a:latin typeface="Consolas" panose="020B0609020204030204" pitchFamily="49" charset="0"/>
                </a:rPr>
                <a:t>spellingErrors</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"offset": 5,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"token": "</a:t>
              </a:r>
              <a:r>
                <a:rPr lang="en-US" sz="1599" kern="0" dirty="0" err="1">
                  <a:gradFill>
                    <a:gsLst>
                      <a:gs pos="1250">
                        <a:schemeClr val="bg1"/>
                      </a:gs>
                      <a:gs pos="100000">
                        <a:schemeClr val="bg1"/>
                      </a:gs>
                    </a:gsLst>
                    <a:lin ang="5400000" scaled="0"/>
                  </a:gradFill>
                  <a:latin typeface="Consolas" panose="020B0609020204030204" pitchFamily="49" charset="0"/>
                </a:rPr>
                <a:t>gona</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"type": "</a:t>
              </a:r>
              <a:r>
                <a:rPr lang="en-US" sz="1599" kern="0" dirty="0" err="1">
                  <a:gradFill>
                    <a:gsLst>
                      <a:gs pos="1250">
                        <a:schemeClr val="bg1"/>
                      </a:gs>
                      <a:gs pos="100000">
                        <a:schemeClr val="bg1"/>
                      </a:gs>
                    </a:gsLst>
                    <a:lin ang="5400000" scaled="0"/>
                  </a:gradFill>
                  <a:latin typeface="Consolas" panose="020B0609020204030204" pitchFamily="49" charset="0"/>
                </a:rPr>
                <a:t>UnknownToken</a:t>
              </a:r>
              <a:r>
                <a:rPr lang="en-US" sz="1599" kern="0" dirty="0">
                  <a:gradFill>
                    <a:gsLst>
                      <a:gs pos="1250">
                        <a:schemeClr val="bg1"/>
                      </a:gs>
                      <a:gs pos="100000">
                        <a:schemeClr val="bg1"/>
                      </a:gs>
                    </a:gsLst>
                    <a:lin ang="5400000" scaled="0"/>
                  </a:gradFill>
                  <a:latin typeface="Consolas" panose="020B0609020204030204" pitchFamily="49" charset="0"/>
                </a:rPr>
                <a:t>",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"suggestions":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"token": "</a:t>
              </a:r>
              <a:r>
                <a:rPr lang="en-US" sz="1599" kern="0" dirty="0" err="1">
                  <a:gradFill>
                    <a:gsLst>
                      <a:gs pos="1250">
                        <a:schemeClr val="bg1"/>
                      </a:gs>
                      <a:gs pos="100000">
                        <a:schemeClr val="bg1"/>
                      </a:gs>
                    </a:gsLst>
                    <a:lin ang="5400000" scaled="0"/>
                  </a:gradFill>
                  <a:latin typeface="Consolas" panose="020B0609020204030204" pitchFamily="49" charset="0"/>
                </a:rPr>
                <a:t>gonna</a:t>
              </a:r>
              <a:r>
                <a:rPr lang="en-US" sz="1599" kern="0" dirty="0">
                  <a:gradFill>
                    <a:gsLst>
                      <a:gs pos="1250">
                        <a:schemeClr val="bg1"/>
                      </a:gs>
                      <a:gs pos="100000">
                        <a:schemeClr val="bg1"/>
                      </a:gs>
                    </a:gsLst>
                    <a:lin ang="5400000" scaled="0"/>
                  </a:gradFill>
                  <a:latin typeface="Consolas" panose="020B0609020204030204" pitchFamily="49" charset="0"/>
                </a:rPr>
                <a:t>" } </a:t>
              </a:r>
            </a:p>
            <a:p>
              <a:pPr marL="456832" lvl="2" defTabSz="913665" eaLnBrk="0" fontAlgn="base" hangingPunct="0">
                <a:spcBef>
                  <a:spcPct val="0"/>
                </a:spcBef>
                <a:spcAft>
                  <a:spcPct val="0"/>
                </a:spcAft>
                <a:defRPr/>
              </a:pPr>
              <a:r>
                <a:rPr lang="en-US" sz="1599" kern="0" dirty="0">
                  <a:gradFill>
                    <a:gsLst>
                      <a:gs pos="1250">
                        <a:schemeClr val="bg1"/>
                      </a:gs>
                      <a:gs pos="100000">
                        <a:schemeClr val="bg1"/>
                      </a:gs>
                    </a:gsLst>
                    <a:lin ang="5400000" scaled="0"/>
                  </a:gradFill>
                  <a:latin typeface="Consolas" panose="020B0609020204030204" pitchFamily="49" charset="0"/>
                </a:rPr>
                <a:t>	] } </a:t>
              </a:r>
              <a:endParaRPr lang="en-US" altLang="en-US" sz="1599" kern="0" dirty="0">
                <a:gradFill>
                  <a:gsLst>
                    <a:gs pos="1250">
                      <a:schemeClr val="bg1"/>
                    </a:gs>
                    <a:gs pos="100000">
                      <a:schemeClr val="bg1"/>
                    </a:gs>
                  </a:gsLst>
                  <a:lin ang="5400000" scaled="0"/>
                </a:gradFill>
                <a:latin typeface="Consolas" panose="020B0609020204030204" pitchFamily="49" charset="0"/>
                <a:cs typeface="Segoe UI" panose="020B0502040204020203" pitchFamily="34" charset="0"/>
              </a:endParaRPr>
            </a:p>
          </p:txBody>
        </p:sp>
        <p:sp>
          <p:nvSpPr>
            <p:cNvPr id="49" name="Rectangle 48"/>
            <p:cNvSpPr/>
            <p:nvPr/>
          </p:nvSpPr>
          <p:spPr>
            <a:xfrm>
              <a:off x="6048152" y="1361581"/>
              <a:ext cx="6135917" cy="600164"/>
            </a:xfrm>
            <a:prstGeom prst="rect">
              <a:avLst/>
            </a:prstGeom>
          </p:spPr>
          <p:txBody>
            <a:bodyPr wrap="square" lIns="143336" rIns="0">
              <a:noAutofit/>
            </a:bodyPr>
            <a:lstStyle/>
            <a:p>
              <a:pPr defTabSz="913490">
                <a:defRPr/>
              </a:pPr>
              <a:r>
                <a:rPr lang="en-US" sz="3135" kern="0" dirty="0">
                  <a:gradFill>
                    <a:gsLst>
                      <a:gs pos="1250">
                        <a:schemeClr val="bg1"/>
                      </a:gs>
                      <a:gs pos="100000">
                        <a:schemeClr val="bg1"/>
                      </a:gs>
                    </a:gsLst>
                    <a:lin ang="5400000" scaled="0"/>
                  </a:gradFill>
                  <a:latin typeface="+mj-lt"/>
                </a:rPr>
                <a:t>Identify errors and get suggestions</a:t>
              </a:r>
            </a:p>
          </p:txBody>
        </p:sp>
      </p:grpSp>
      <p:grpSp>
        <p:nvGrpSpPr>
          <p:cNvPr id="12" name="Group 11"/>
          <p:cNvGrpSpPr/>
          <p:nvPr/>
        </p:nvGrpSpPr>
        <p:grpSpPr>
          <a:xfrm>
            <a:off x="4958397" y="1924629"/>
            <a:ext cx="7293998" cy="1745490"/>
            <a:chOff x="5061050" y="1961745"/>
            <a:chExt cx="7445007" cy="1781627"/>
          </a:xfrm>
        </p:grpSpPr>
        <p:cxnSp>
          <p:nvCxnSpPr>
            <p:cNvPr id="46" name="Straight Connector 45"/>
            <p:cNvCxnSpPr/>
            <p:nvPr/>
          </p:nvCxnSpPr>
          <p:spPr>
            <a:xfrm>
              <a:off x="5061050" y="1961745"/>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1050" y="3743372"/>
              <a:ext cx="7445007" cy="0"/>
            </a:xfrm>
            <a:prstGeom prst="line">
              <a:avLst/>
            </a:prstGeom>
            <a:ln w="3175" cap="rnd">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261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42" presetClass="path" presetSubtype="0" decel="100000" fill="hold" nodeType="withEffect">
                                  <p:stCondLst>
                                    <p:cond delay="0"/>
                                  </p:stCondLst>
                                  <p:childTnLst>
                                    <p:animMotion origin="layout" path="M -1.76043E-6 2.34226E-6 L -0.03674 2.34226E-6 " pathEditMode="relative" rAng="0" ptsTypes="AA">
                                      <p:cBhvr>
                                        <p:cTn id="12" dur="500" spd="-100000" fill="hold"/>
                                        <p:tgtEl>
                                          <p:spTgt spid="47"/>
                                        </p:tgtEl>
                                        <p:attrNameLst>
                                          <p:attrName>ppt_x</p:attrName>
                                          <p:attrName>ppt_y</p:attrName>
                                        </p:attrNameLst>
                                      </p:cBhvr>
                                      <p:rCtr x="-1837" y="0"/>
                                    </p:animMotion>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42" presetClass="path" presetSubtype="0" decel="100000" fill="hold" nodeType="withEffect">
                                  <p:stCondLst>
                                    <p:cond delay="0"/>
                                  </p:stCondLst>
                                  <p:childTnLst>
                                    <p:animMotion origin="layout" path="M -1.76043E-6 2.34226E-6 L -0.03674 2.34226E-6 " pathEditMode="relative" rAng="0" ptsTypes="AA">
                                      <p:cBhvr>
                                        <p:cTn id="17" dur="500" spd="-100000" fill="hold"/>
                                        <p:tgtEl>
                                          <p:spTgt spid="34"/>
                                        </p:tgtEl>
                                        <p:attrNameLst>
                                          <p:attrName>ppt_x</p:attrName>
                                          <p:attrName>ppt_y</p:attrName>
                                        </p:attrNameLst>
                                      </p:cBhvr>
                                      <p:rCtr x="-1837" y="0"/>
                                    </p:animMotion>
                                  </p:childTnLst>
                                </p:cTn>
                              </p:par>
                              <p:par>
                                <p:cTn id="18" presetID="2" presetClass="entr" presetSubtype="8" decel="100000" fill="hold" nodeType="withEffect">
                                  <p:stCondLst>
                                    <p:cond delay="0"/>
                                  </p:stCondLst>
                                  <p:childTnLst>
                                    <p:set>
                                      <p:cBhvr>
                                        <p:cTn id="19" dur="1" fill="hold">
                                          <p:stCondLst>
                                            <p:cond delay="0"/>
                                          </p:stCondLst>
                                        </p:cTn>
                                        <p:tgtEl>
                                          <p:spTgt spid="52"/>
                                        </p:tgtEl>
                                        <p:attrNameLst>
                                          <p:attrName>style.visibility</p:attrName>
                                        </p:attrNameLst>
                                      </p:cBhvr>
                                      <p:to>
                                        <p:strVal val="visible"/>
                                      </p:to>
                                    </p:set>
                                    <p:anim calcmode="lin" valueType="num">
                                      <p:cBhvr additive="base">
                                        <p:cTn id="20" dur="500" fill="hold"/>
                                        <p:tgtEl>
                                          <p:spTgt spid="52"/>
                                        </p:tgtEl>
                                        <p:attrNameLst>
                                          <p:attrName>ppt_x</p:attrName>
                                        </p:attrNameLst>
                                      </p:cBhvr>
                                      <p:tavLst>
                                        <p:tav tm="0">
                                          <p:val>
                                            <p:strVal val="0-#ppt_w/2"/>
                                          </p:val>
                                        </p:tav>
                                        <p:tav tm="100000">
                                          <p:val>
                                            <p:strVal val="#ppt_x"/>
                                          </p:val>
                                        </p:tav>
                                      </p:tavLst>
                                    </p:anim>
                                    <p:anim calcmode="lin" valueType="num">
                                      <p:cBhvr additive="base">
                                        <p:cTn id="21" dur="5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507" r="3507"/>
          <a:stretch/>
        </p:blipFill>
        <p:spPr bwMode="auto">
          <a:xfrm flipH="1">
            <a:off x="4753" y="-84775"/>
            <a:ext cx="12182495" cy="696142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18808" y="4093156"/>
            <a:ext cx="10349121" cy="2783495"/>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665">
              <a:defRPr/>
            </a:pPr>
            <a:endParaRPr lang="en-US" altLang="zh-CN" sz="2798" dirty="0"/>
          </a:p>
        </p:txBody>
      </p:sp>
      <p:sp>
        <p:nvSpPr>
          <p:cNvPr id="16" name="Rectangle 15"/>
          <p:cNvSpPr/>
          <p:nvPr/>
        </p:nvSpPr>
        <p:spPr bwMode="auto">
          <a:xfrm>
            <a:off x="2956628" y="3876928"/>
            <a:ext cx="8958530" cy="2687559"/>
          </a:xfrm>
          <a:prstGeom prst="rect">
            <a:avLst/>
          </a:prstGeom>
          <a:solidFill>
            <a:schemeClr val="accent1">
              <a:alpha val="92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52211" y="3780824"/>
            <a:ext cx="7262947"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chemeClr val="tx1"/>
                    </a:gs>
                    <a:gs pos="100000">
                      <a:schemeClr val="tx1"/>
                    </a:gs>
                  </a:gsLst>
                  <a:lin ang="5400000" scaled="0"/>
                </a:gradFill>
              </a:rPr>
              <a:t>Language Understanding</a:t>
            </a:r>
          </a:p>
        </p:txBody>
      </p:sp>
      <p:sp>
        <p:nvSpPr>
          <p:cNvPr id="18" name="Freeform 5"/>
          <p:cNvSpPr>
            <a:spLocks/>
          </p:cNvSpPr>
          <p:nvPr/>
        </p:nvSpPr>
        <p:spPr bwMode="auto">
          <a:xfrm>
            <a:off x="2951339" y="387692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3253362" y="5011067"/>
            <a:ext cx="8661797" cy="891033"/>
          </a:xfrm>
          <a:prstGeom prst="rect">
            <a:avLst/>
          </a:prstGeom>
        </p:spPr>
        <p:txBody>
          <a:bodyPr wrap="square">
            <a:spAutoFit/>
          </a:bodyPr>
          <a:lstStyle/>
          <a:p>
            <a:pPr defTabSz="895838">
              <a:lnSpc>
                <a:spcPct val="90000"/>
              </a:lnSpc>
              <a:spcAft>
                <a:spcPts val="1763"/>
              </a:spcAft>
            </a:pPr>
            <a:r>
              <a:rPr lang="en-US" altLang="zh-CN" sz="3429"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t>Understand what your users are saying</a:t>
            </a:r>
            <a:br>
              <a:rPr lang="en-US" altLang="zh-CN" sz="3233" kern="0" dirty="0">
                <a:gradFill>
                  <a:gsLst>
                    <a:gs pos="1250">
                      <a:schemeClr val="tx1"/>
                    </a:gs>
                    <a:gs pos="100000">
                      <a:schemeClr val="tx1"/>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chemeClr val="tx1"/>
                    </a:gs>
                    <a:gs pos="100000">
                      <a:schemeClr val="tx1"/>
                    </a:gs>
                  </a:gsLst>
                  <a:lin ang="5400000" scaled="0"/>
                </a:gradFill>
              </a:rPr>
              <a:t>Use pre-built Bing and Cortana models or create your own</a:t>
            </a:r>
          </a:p>
        </p:txBody>
      </p:sp>
      <p:grpSp>
        <p:nvGrpSpPr>
          <p:cNvPr id="25" name="Group 24"/>
          <p:cNvGrpSpPr/>
          <p:nvPr/>
        </p:nvGrpSpPr>
        <p:grpSpPr>
          <a:xfrm>
            <a:off x="3410272" y="3974208"/>
            <a:ext cx="747626" cy="784568"/>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2"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285" y="164"/>
                <a:ext cx="726" cy="62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13" name="Picture 12"/>
            <p:cNvPicPr>
              <a:picLocks noChangeAspect="1"/>
            </p:cNvPicPr>
            <p:nvPr/>
          </p:nvPicPr>
          <p:blipFill>
            <a:blip r:embed="rId4"/>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4060095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Rectangle 15"/>
          <p:cNvSpPr/>
          <p:nvPr/>
        </p:nvSpPr>
        <p:spPr bwMode="auto">
          <a:xfrm>
            <a:off x="4754" y="4306621"/>
            <a:ext cx="12182495" cy="2548707"/>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17" name="Title 16"/>
          <p:cNvSpPr>
            <a:spLocks noGrp="1"/>
          </p:cNvSpPr>
          <p:nvPr>
            <p:ph type="title"/>
          </p:nvPr>
        </p:nvSpPr>
        <p:spPr>
          <a:xfrm>
            <a:off x="1343780" y="291960"/>
            <a:ext cx="11655841" cy="898964"/>
          </a:xfrm>
        </p:spPr>
        <p:txBody>
          <a:bodyPr/>
          <a:lstStyle/>
          <a:p>
            <a:r>
              <a:rPr lang="en-US" dirty="0">
                <a:gradFill>
                  <a:gsLst>
                    <a:gs pos="1250">
                      <a:schemeClr val="bg1"/>
                    </a:gs>
                    <a:gs pos="100000">
                      <a:schemeClr val="bg1"/>
                    </a:gs>
                  </a:gsLst>
                  <a:lin ang="5400000" scaled="0"/>
                </a:gradFill>
              </a:rPr>
              <a:t>Language understanding intelligent service</a:t>
            </a:r>
          </a:p>
        </p:txBody>
      </p:sp>
      <p:sp>
        <p:nvSpPr>
          <p:cNvPr id="3" name="Content Placeholder 2"/>
          <p:cNvSpPr>
            <a:spLocks noGrp="1"/>
          </p:cNvSpPr>
          <p:nvPr>
            <p:ph idx="4294967295"/>
          </p:nvPr>
        </p:nvSpPr>
        <p:spPr>
          <a:xfrm>
            <a:off x="1362444" y="1379115"/>
            <a:ext cx="10829557" cy="2457375"/>
          </a:xfrm>
          <a:prstGeom prst="rect">
            <a:avLst/>
          </a:prstGeom>
        </p:spPr>
        <p:txBody>
          <a:bodyPr/>
          <a:lstStyle/>
          <a:p>
            <a:pPr marL="0" indent="0">
              <a:spcBef>
                <a:spcPts val="1763"/>
              </a:spcBef>
              <a:buNone/>
            </a:pPr>
            <a:r>
              <a:rPr lang="en-US" sz="2798" dirty="0">
                <a:gradFill>
                  <a:gsLst>
                    <a:gs pos="1250">
                      <a:schemeClr val="bg1"/>
                    </a:gs>
                    <a:gs pos="100000">
                      <a:schemeClr val="bg1"/>
                    </a:gs>
                  </a:gsLst>
                  <a:lin ang="5400000" scaled="0"/>
                </a:gradFill>
              </a:rPr>
              <a:t>Reduce labeling effort with interactive featuring</a:t>
            </a:r>
          </a:p>
          <a:p>
            <a:pPr marL="0" indent="0">
              <a:spcBef>
                <a:spcPts val="1763"/>
              </a:spcBef>
              <a:buNone/>
            </a:pPr>
            <a:r>
              <a:rPr lang="en-US" sz="2798" dirty="0">
                <a:gradFill>
                  <a:gsLst>
                    <a:gs pos="1250">
                      <a:schemeClr val="bg1"/>
                    </a:gs>
                    <a:gs pos="100000">
                      <a:schemeClr val="bg1"/>
                    </a:gs>
                  </a:gsLst>
                  <a:lin ang="5400000" scaled="0"/>
                </a:gradFill>
              </a:rPr>
              <a:t>Use visualizations to gauge performance and improvements</a:t>
            </a:r>
          </a:p>
          <a:p>
            <a:pPr marL="0" indent="0">
              <a:spcBef>
                <a:spcPts val="1763"/>
              </a:spcBef>
              <a:buNone/>
            </a:pPr>
            <a:r>
              <a:rPr lang="en-US" sz="2798" dirty="0">
                <a:gradFill>
                  <a:gsLst>
                    <a:gs pos="1250">
                      <a:schemeClr val="bg1"/>
                    </a:gs>
                    <a:gs pos="100000">
                      <a:schemeClr val="bg1"/>
                    </a:gs>
                  </a:gsLst>
                  <a:lin ang="5400000" scaled="0"/>
                </a:gradFill>
              </a:rPr>
              <a:t>Leverage speech recognition with seamless integration</a:t>
            </a:r>
          </a:p>
          <a:p>
            <a:pPr marL="0" indent="0">
              <a:spcBef>
                <a:spcPts val="1763"/>
              </a:spcBef>
              <a:buNone/>
            </a:pPr>
            <a:r>
              <a:rPr lang="en-US" sz="2798" dirty="0">
                <a:gradFill>
                  <a:gsLst>
                    <a:gs pos="1250">
                      <a:schemeClr val="bg1"/>
                    </a:gs>
                    <a:gs pos="100000">
                      <a:schemeClr val="bg1"/>
                    </a:gs>
                  </a:gsLst>
                  <a:lin ang="5400000" scaled="0"/>
                </a:gradFill>
              </a:rPr>
              <a:t>Deploy using just a few examples with active learning</a:t>
            </a:r>
          </a:p>
        </p:txBody>
      </p:sp>
      <p:sp>
        <p:nvSpPr>
          <p:cNvPr id="11" name="Title 7"/>
          <p:cNvSpPr txBox="1">
            <a:spLocks/>
          </p:cNvSpPr>
          <p:nvPr/>
        </p:nvSpPr>
        <p:spPr>
          <a:xfrm>
            <a:off x="1511626" y="292406"/>
            <a:ext cx="10675623" cy="898835"/>
          </a:xfrm>
          <a:prstGeom prst="rect">
            <a:avLst/>
          </a:prstGeom>
        </p:spPr>
        <p:txBody>
          <a:bodyPr vert="horz" wrap="square" lIns="143316" tIns="89573" rIns="143316" bIns="89573"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1993">
              <a:defRPr/>
            </a:pPr>
            <a:endParaRPr lang="en-US" sz="4702" dirty="0">
              <a:solidFill>
                <a:schemeClr val="bg1"/>
              </a:solidFill>
            </a:endParaRPr>
          </a:p>
        </p:txBody>
      </p:sp>
      <p:sp>
        <p:nvSpPr>
          <p:cNvPr id="22" name="Rectangle 21"/>
          <p:cNvSpPr/>
          <p:nvPr/>
        </p:nvSpPr>
        <p:spPr>
          <a:xfrm>
            <a:off x="5648361" y="7613715"/>
            <a:ext cx="2027021" cy="139342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66834" y="4474276"/>
            <a:ext cx="2209769" cy="2209769"/>
            <a:chOff x="471714" y="4259262"/>
            <a:chExt cx="2255838" cy="2255838"/>
          </a:xfrm>
        </p:grpSpPr>
        <p:sp>
          <p:nvSpPr>
            <p:cNvPr id="4" name="Rectangle 3"/>
            <p:cNvSpPr/>
            <p:nvPr/>
          </p:nvSpPr>
          <p:spPr bwMode="auto">
            <a:xfrm>
              <a:off x="471714"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7" name="TextBox 6"/>
            <p:cNvSpPr txBox="1"/>
            <p:nvPr/>
          </p:nvSpPr>
          <p:spPr>
            <a:xfrm>
              <a:off x="808037" y="4987638"/>
              <a:ext cx="1422386"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Define </a:t>
              </a:r>
            </a:p>
            <a:p>
              <a:pPr defTabSz="913632">
                <a:defRPr/>
              </a:pPr>
              <a:r>
                <a:rPr lang="en-US" sz="2398" kern="0" dirty="0">
                  <a:gradFill>
                    <a:gsLst>
                      <a:gs pos="1250">
                        <a:schemeClr val="bg1"/>
                      </a:gs>
                      <a:gs pos="100000">
                        <a:schemeClr val="bg1"/>
                      </a:gs>
                    </a:gsLst>
                    <a:lin ang="5400000" scaled="0"/>
                  </a:gradFill>
                </a:rPr>
                <a:t>concepts</a:t>
              </a:r>
            </a:p>
          </p:txBody>
        </p:sp>
      </p:grpSp>
      <p:grpSp>
        <p:nvGrpSpPr>
          <p:cNvPr id="10" name="Group 9"/>
          <p:cNvGrpSpPr/>
          <p:nvPr/>
        </p:nvGrpSpPr>
        <p:grpSpPr>
          <a:xfrm>
            <a:off x="2868541" y="4474276"/>
            <a:ext cx="2227543" cy="2209769"/>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8" name="TextBox 7"/>
            <p:cNvSpPr txBox="1"/>
            <p:nvPr/>
          </p:nvSpPr>
          <p:spPr>
            <a:xfrm>
              <a:off x="3612923" y="4987638"/>
              <a:ext cx="1480102" cy="845864"/>
            </a:xfrm>
            <a:prstGeom prst="rect">
              <a:avLst/>
            </a:prstGeom>
            <a:noFill/>
          </p:spPr>
          <p:txBody>
            <a:bodyPr wrap="none" rtlCol="0">
              <a:spAutoFit/>
            </a:bodyPr>
            <a:lstStyle/>
            <a:p>
              <a:pPr defTabSz="913632">
                <a:defRPr/>
              </a:pPr>
              <a:r>
                <a:rPr lang="en-US" sz="2398" kern="0" dirty="0">
                  <a:gradFill>
                    <a:gsLst>
                      <a:gs pos="1250">
                        <a:schemeClr val="bg1"/>
                      </a:gs>
                      <a:gs pos="100000">
                        <a:schemeClr val="bg1"/>
                      </a:gs>
                    </a:gsLst>
                    <a:lin ang="5400000" scaled="0"/>
                  </a:gradFill>
                </a:rPr>
                <a:t>Provide</a:t>
              </a:r>
            </a:p>
            <a:p>
              <a:pPr defTabSz="913632">
                <a:defRPr/>
              </a:pPr>
              <a:r>
                <a:rPr lang="en-US" sz="2398" kern="0" dirty="0">
                  <a:gradFill>
                    <a:gsLst>
                      <a:gs pos="1250">
                        <a:schemeClr val="bg1"/>
                      </a:gs>
                      <a:gs pos="100000">
                        <a:schemeClr val="bg1"/>
                      </a:gs>
                    </a:gsLst>
                    <a:lin ang="5400000" scaled="0"/>
                  </a:gradFill>
                </a:rPr>
                <a:t>examples</a:t>
              </a:r>
            </a:p>
          </p:txBody>
        </p:sp>
      </p:grpSp>
      <p:grpSp>
        <p:nvGrpSpPr>
          <p:cNvPr id="9" name="Group 8"/>
          <p:cNvGrpSpPr/>
          <p:nvPr/>
        </p:nvGrpSpPr>
        <p:grpSpPr>
          <a:xfrm>
            <a:off x="5320558" y="4474276"/>
            <a:ext cx="6418828" cy="2209769"/>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1250">
                        <a:schemeClr val="bg1"/>
                      </a:gs>
                      <a:gs pos="100000">
                        <a:schemeClr val="bg1"/>
                      </a:gs>
                    </a:gsLst>
                    <a:lin ang="5400000" scaled="0"/>
                  </a:gradFill>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4834" tIns="34834" rIns="34834" bIns="34834" numCol="1" spcCol="1270" anchor="ctr" anchorCtr="0">
              <a:noAutofit/>
            </a:bodyPr>
            <a:lstStyle/>
            <a:p>
              <a:pPr algn="ctr" defTabSz="913632">
                <a:lnSpc>
                  <a:spcPct val="90000"/>
                </a:lnSpc>
                <a:spcBef>
                  <a:spcPct val="0"/>
                </a:spcBef>
                <a:spcAft>
                  <a:spcPct val="35000"/>
                </a:spcAft>
                <a:defRPr/>
              </a:pPr>
              <a:r>
                <a:rPr lang="en-US" sz="2398" kern="0" dirty="0">
                  <a:gradFill>
                    <a:gsLst>
                      <a:gs pos="1250">
                        <a:schemeClr val="bg1"/>
                      </a:gs>
                      <a:gs pos="100000">
                        <a:schemeClr val="bg1"/>
                      </a:gs>
                    </a:gsLst>
                    <a:lin ang="5400000" scaled="0"/>
                  </a:gradFill>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32">
                <a:defRPr/>
              </a:pPr>
              <a:endParaRPr lang="en-US" sz="1763" kern="0">
                <a:gradFill>
                  <a:gsLst>
                    <a:gs pos="1250">
                      <a:schemeClr val="bg1"/>
                    </a:gs>
                    <a:gs pos="100000">
                      <a:schemeClr val="bg1"/>
                    </a:gs>
                  </a:gsLst>
                  <a:lin ang="5400000" scaled="0"/>
                </a:gradFill>
              </a:endParaRPr>
            </a:p>
          </p:txBody>
        </p:sp>
      </p:grpSp>
      <p:sp>
        <p:nvSpPr>
          <p:cNvPr id="29"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7" name="Group 36"/>
          <p:cNvGrpSpPr/>
          <p:nvPr/>
        </p:nvGrpSpPr>
        <p:grpSpPr>
          <a:xfrm>
            <a:off x="320455" y="442803"/>
            <a:ext cx="569116" cy="597237"/>
            <a:chOff x="3169979" y="2224957"/>
            <a:chExt cx="763104" cy="800811"/>
          </a:xfrm>
        </p:grpSpPr>
        <p:grpSp>
          <p:nvGrpSpPr>
            <p:cNvPr id="38" name="Group 4"/>
            <p:cNvGrpSpPr>
              <a:grpSpLocks noChangeAspect="1"/>
            </p:cNvGrpSpPr>
            <p:nvPr/>
          </p:nvGrpSpPr>
          <p:grpSpPr bwMode="auto">
            <a:xfrm>
              <a:off x="3169979" y="2224957"/>
              <a:ext cx="763104" cy="800811"/>
              <a:chOff x="2" y="1"/>
              <a:chExt cx="1194" cy="1253"/>
            </a:xfrm>
          </p:grpSpPr>
          <p:sp>
            <p:nvSpPr>
              <p:cNvPr id="4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4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39" name="Picture 38"/>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048319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25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nodePh="1">
                                  <p:stCondLst>
                                    <p:cond delay="250"/>
                                  </p:stCondLst>
                                  <p:endCondLst>
                                    <p:cond evt="begin" delay="0">
                                      <p:tn val="8"/>
                                    </p:cond>
                                  </p:endCondLst>
                                  <p:childTnLst>
                                    <p:animMotion origin="layout" path="M 0.01519 0.00045 L -1.976E-6 2.46482E-6 " pathEditMode="relative" rAng="0" ptsTypes="AA">
                                      <p:cBhvr>
                                        <p:cTn id="9" dur="500" fill="hold"/>
                                        <p:tgtEl>
                                          <p:spTgt spid="11"/>
                                        </p:tgtEl>
                                        <p:attrNameLst>
                                          <p:attrName>ppt_x</p:attrName>
                                          <p:attrName>ppt_y</p:attrName>
                                        </p:attrNameLst>
                                      </p:cBhvr>
                                      <p:rCtr x="-76600" y="-230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250"/>
                            </p:stCondLst>
                            <p:childTnLst>
                              <p:par>
                                <p:cTn id="15" presetID="2" presetClass="entr" presetSubtype="8" decel="10000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42" presetClass="path" presetSubtype="0" decel="100000" fill="hold" nodeType="withEffect">
                                  <p:stCondLst>
                                    <p:cond delay="250"/>
                                  </p:stCondLst>
                                  <p:childTnLst>
                                    <p:animMotion origin="layout" path="M 0.01523 0.00046 L 4.375E-6 2.59259E-6 " pathEditMode="relative" rAng="0" ptsTypes="AA">
                                      <p:cBhvr>
                                        <p:cTn id="23" dur="500" fill="hold"/>
                                        <p:tgtEl>
                                          <p:spTgt spid="15"/>
                                        </p:tgtEl>
                                        <p:attrNameLst>
                                          <p:attrName>ppt_x</p:attrName>
                                          <p:attrName>ppt_y</p:attrName>
                                        </p:attrNameLst>
                                      </p:cBhvr>
                                      <p:rCtr x="-768" y="-23"/>
                                    </p:animMotion>
                                  </p:childTnLst>
                                </p:cTn>
                              </p:par>
                              <p:par>
                                <p:cTn id="24" presetID="10" presetClass="entr" presetSubtype="0" fill="hold" nodeType="withEffect">
                                  <p:stCondLst>
                                    <p:cond delay="35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42" presetClass="path" presetSubtype="0" decel="100000" fill="hold" nodeType="withEffect">
                                  <p:stCondLst>
                                    <p:cond delay="350"/>
                                  </p:stCondLst>
                                  <p:childTnLst>
                                    <p:animMotion origin="layout" path="M 0.01524 0.00046 L -2.29167E-6 2.59259E-6 " pathEditMode="relative" rAng="0" ptsTypes="AA">
                                      <p:cBhvr>
                                        <p:cTn id="28" dur="500" fill="hold"/>
                                        <p:tgtEl>
                                          <p:spTgt spid="10"/>
                                        </p:tgtEl>
                                        <p:attrNameLst>
                                          <p:attrName>ppt_x</p:attrName>
                                          <p:attrName>ppt_y</p:attrName>
                                        </p:attrNameLst>
                                      </p:cBhvr>
                                      <p:rCtr x="-768" y="-23"/>
                                    </p:animMotion>
                                  </p:childTnLst>
                                </p:cTn>
                              </p:par>
                              <p:par>
                                <p:cTn id="29" presetID="10" presetClass="entr" presetSubtype="0" fill="hold" nodeType="withEffect">
                                  <p:stCondLst>
                                    <p:cond delay="45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42" presetClass="path" presetSubtype="0" decel="100000" fill="hold" nodeType="withEffect">
                                  <p:stCondLst>
                                    <p:cond delay="450"/>
                                  </p:stCondLst>
                                  <p:childTnLst>
                                    <p:animMotion origin="layout" path="M 0.01523 0.00046 L 4.16667E-7 2.59259E-6 " pathEditMode="relative" rAng="0" ptsTypes="AA">
                                      <p:cBhvr>
                                        <p:cTn id="33" dur="500" fill="hold"/>
                                        <p:tgtEl>
                                          <p:spTgt spid="9"/>
                                        </p:tgtEl>
                                        <p:attrNameLst>
                                          <p:attrName>ppt_x</p:attrName>
                                          <p:attrName>ppt_y</p:attrName>
                                        </p:attrNameLst>
                                      </p:cBhvr>
                                      <p:rCtr x="-76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7" name="Group 6"/>
          <p:cNvGrpSpPr/>
          <p:nvPr/>
        </p:nvGrpSpPr>
        <p:grpSpPr>
          <a:xfrm>
            <a:off x="4754" y="1602162"/>
            <a:ext cx="14410924" cy="5683240"/>
            <a:chOff x="0" y="1322300"/>
            <a:chExt cx="14711362" cy="5801724"/>
          </a:xfrm>
        </p:grpSpPr>
        <p:sp>
          <p:nvSpPr>
            <p:cNvPr id="8" name="Rectangle 7"/>
            <p:cNvSpPr/>
            <p:nvPr/>
          </p:nvSpPr>
          <p:spPr bwMode="auto">
            <a:xfrm>
              <a:off x="0" y="1439862"/>
              <a:ext cx="12436475" cy="5257801"/>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73" tIns="44786" rIns="89573" bIns="44786" numCol="1" anchor="t" anchorCtr="0" compatLnSpc="1">
              <a:prstTxWarp prst="textNoShape">
                <a:avLst/>
              </a:prstTxWarp>
            </a:bodyPr>
            <a:lstStyle/>
            <a:p>
              <a:pPr defTabSz="913632">
                <a:defRPr/>
              </a:pPr>
              <a:endParaRPr lang="en-US" sz="1763" kern="0" dirty="0">
                <a:solidFill>
                  <a:srgbClr val="404040"/>
                </a:solidFill>
              </a:endParaRPr>
            </a:p>
          </p:txBody>
        </p:sp>
        <p:sp>
          <p:nvSpPr>
            <p:cNvPr id="9" name="TextBox 7"/>
            <p:cNvSpPr txBox="1"/>
            <p:nvPr/>
          </p:nvSpPr>
          <p:spPr>
            <a:xfrm>
              <a:off x="8047037" y="1322300"/>
              <a:ext cx="6664325" cy="5801724"/>
            </a:xfrm>
            <a:prstGeom prst="rect">
              <a:avLst/>
            </a:prstGeom>
            <a:noFill/>
          </p:spPr>
          <p:txBody>
            <a:bodyPr wrap="square" lIns="179145" tIns="143316" rIns="179145" bIns="143316" rtlCol="0">
              <a:spAutoFit/>
            </a:bodyPr>
            <a:lstStyle/>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“entities”: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“entity”: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flight_delays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“type”: “Topic”</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“intents”: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FindNews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0.99853384</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“None”,</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0.07289317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ReadNews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0.0167122427</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“intent”: “</a:t>
              </a:r>
              <a:r>
                <a:rPr lang="en-US" sz="1273" kern="0" dirty="0" err="1">
                  <a:gradFill>
                    <a:gsLst>
                      <a:gs pos="0">
                        <a:schemeClr val="tx1"/>
                      </a:gs>
                      <a:gs pos="100000">
                        <a:schemeClr val="tx1"/>
                      </a:gs>
                    </a:gsLst>
                    <a:lin ang="5400000" scaled="0"/>
                  </a:gradFill>
                  <a:latin typeface="Consolas" panose="020B0609020204030204" pitchFamily="49" charset="0"/>
                  <a:cs typeface="Consolas" panose="020B0609020204030204" pitchFamily="49" charset="0"/>
                </a:rPr>
                <a:t>ShareNews</a:t>
              </a: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“score”: 1.0919299E-06</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	]</a:t>
              </a:r>
            </a:p>
            <a:p>
              <a:pPr defTabSz="179133">
                <a:defRPr/>
              </a:pPr>
              <a:r>
                <a:rPr lang="en-US" sz="1273" kern="0" dirty="0">
                  <a:gradFill>
                    <a:gsLst>
                      <a:gs pos="0">
                        <a:schemeClr val="tx1"/>
                      </a:gs>
                      <a:gs pos="100000">
                        <a:schemeClr val="tx1"/>
                      </a:gs>
                    </a:gsLst>
                    <a:lin ang="5400000" scaled="0"/>
                  </a:gradFill>
                  <a:latin typeface="Consolas" panose="020B0609020204030204" pitchFamily="49" charset="0"/>
                  <a:cs typeface="Consolas" panose="020B0609020204030204" pitchFamily="49" charset="0"/>
                </a:rPr>
                <a:t>}</a:t>
              </a:r>
            </a:p>
            <a:p>
              <a:pPr defTabSz="913632">
                <a:defRPr/>
              </a:pPr>
              <a:endParaRPr lang="en-US" sz="1273" kern="0" dirty="0">
                <a:gradFill>
                  <a:gsLst>
                    <a:gs pos="0">
                      <a:schemeClr val="tx1"/>
                    </a:gs>
                    <a:gs pos="100000">
                      <a:schemeClr val="tx1"/>
                    </a:gs>
                  </a:gsLst>
                  <a:lin ang="5400000" scaled="0"/>
                </a:gradFill>
              </a:endParaRPr>
            </a:p>
          </p:txBody>
        </p:sp>
      </p:grpSp>
      <p:sp>
        <p:nvSpPr>
          <p:cNvPr id="10" name="Chevron 9"/>
          <p:cNvSpPr/>
          <p:nvPr/>
        </p:nvSpPr>
        <p:spPr bwMode="auto">
          <a:xfrm>
            <a:off x="4453837" y="1717323"/>
            <a:ext cx="2687177" cy="5150426"/>
          </a:xfrm>
          <a:prstGeom prst="chevron">
            <a:avLst>
              <a:gd name="adj" fmla="val 42593"/>
            </a:avLst>
          </a:prstGeom>
          <a:solidFill>
            <a:srgbClr val="D7D7D7"/>
          </a:solidFill>
          <a:ln w="9525" cap="flat" cmpd="sng" algn="ctr">
            <a:noFill/>
            <a:prstDash val="solid"/>
          </a:ln>
          <a:effectLst/>
        </p:spPr>
        <p:txBody>
          <a:bodyPr lIns="119239" tIns="59620" rIns="119239" bIns="59620" rtlCol="0" anchor="ctr"/>
          <a:lstStyle/>
          <a:p>
            <a:pPr defTabSz="913665">
              <a:defRPr/>
            </a:pPr>
            <a:endParaRPr lang="en-US" sz="1371" kern="0" dirty="0">
              <a:solidFill>
                <a:srgbClr val="FFFFFF"/>
              </a:solidFill>
            </a:endParaRPr>
          </a:p>
        </p:txBody>
      </p:sp>
      <p:grpSp>
        <p:nvGrpSpPr>
          <p:cNvPr id="2" name="Group 1"/>
          <p:cNvGrpSpPr/>
          <p:nvPr/>
        </p:nvGrpSpPr>
        <p:grpSpPr>
          <a:xfrm>
            <a:off x="4752" y="1717323"/>
            <a:ext cx="6091248" cy="5150426"/>
            <a:chOff x="-1" y="1439862"/>
            <a:chExt cx="6218238" cy="5257801"/>
          </a:xfrm>
        </p:grpSpPr>
        <p:grpSp>
          <p:nvGrpSpPr>
            <p:cNvPr id="12" name="Group 11"/>
            <p:cNvGrpSpPr/>
            <p:nvPr/>
          </p:nvGrpSpPr>
          <p:grpSpPr>
            <a:xfrm>
              <a:off x="-1" y="1439862"/>
              <a:ext cx="6218238" cy="5257801"/>
              <a:chOff x="-1" y="1439862"/>
              <a:chExt cx="6218238" cy="5257801"/>
            </a:xfrm>
          </p:grpSpPr>
          <p:sp>
            <p:nvSpPr>
              <p:cNvPr id="14" name="Pentagon 13"/>
              <p:cNvSpPr/>
              <p:nvPr/>
            </p:nvSpPr>
            <p:spPr bwMode="auto">
              <a:xfrm>
                <a:off x="-1" y="1439862"/>
                <a:ext cx="6218238" cy="5257801"/>
              </a:xfrm>
              <a:prstGeom prst="homePlate">
                <a:avLst>
                  <a:gd name="adj" fmla="val 2238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73" tIns="89573" rIns="33594" bIns="33594" rtlCol="0" anchor="b" anchorCtr="0"/>
              <a:lstStyle/>
              <a:p>
                <a:pPr algn="ctr" defTabSz="913303">
                  <a:defRPr/>
                </a:pPr>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Callout 6"/>
              <p:cNvSpPr/>
              <p:nvPr/>
            </p:nvSpPr>
            <p:spPr bwMode="auto">
              <a:xfrm>
                <a:off x="1874837" y="2470547"/>
                <a:ext cx="3399705" cy="1483916"/>
              </a:xfrm>
              <a:prstGeom prst="wedgeEllipseCallout">
                <a:avLst>
                  <a:gd name="adj1" fmla="val -44310"/>
                  <a:gd name="adj2" fmla="val 507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algn="ctr" defTabSz="913303">
                  <a:lnSpc>
                    <a:spcPts val="2351"/>
                  </a:lnSpc>
                  <a:defRPr/>
                </a:pPr>
                <a:r>
                  <a:rPr lang="en-US" sz="2743" kern="0" dirty="0">
                    <a:gradFill>
                      <a:gsLst>
                        <a:gs pos="0">
                          <a:schemeClr val="tx1"/>
                        </a:gs>
                        <a:gs pos="100000">
                          <a:schemeClr val="tx1"/>
                        </a:gs>
                      </a:gsLst>
                      <a:lin ang="5400000" scaled="0"/>
                    </a:gradFill>
                    <a:ea typeface="Segoe UI" pitchFamily="34" charset="0"/>
                    <a:cs typeface="Segoe UI" pitchFamily="34" charset="0"/>
                  </a:rPr>
                  <a:t>“News about flight delays”</a:t>
                </a:r>
              </a:p>
            </p:txBody>
          </p:sp>
        </p:grpSp>
        <p:sp>
          <p:nvSpPr>
            <p:cNvPr id="13" name="Freeform 12"/>
            <p:cNvSpPr>
              <a:spLocks noChangeAspect="1"/>
            </p:cNvSpPr>
            <p:nvPr/>
          </p:nvSpPr>
          <p:spPr bwMode="auto">
            <a:xfrm>
              <a:off x="274637" y="3977119"/>
              <a:ext cx="2590799" cy="2720544"/>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bg1"/>
            </a:solidFill>
            <a:ln>
              <a:noFill/>
            </a:ln>
            <a:extLst/>
          </p:spPr>
          <p:txBody>
            <a:bodyPr vert="horz" wrap="square" lIns="89573" tIns="44786" rIns="89573" bIns="44786" numCol="1" anchor="t" anchorCtr="0" compatLnSpc="1">
              <a:prstTxWarp prst="textNoShape">
                <a:avLst/>
              </a:prstTxWarp>
            </a:bodyPr>
            <a:lstStyle/>
            <a:p>
              <a:pPr algn="just" defTabSz="895629">
                <a:defRPr/>
              </a:pPr>
              <a:endParaRPr lang="en-US" sz="1763" kern="0">
                <a:solidFill>
                  <a:srgbClr val="FFFFFF"/>
                </a:solidFill>
              </a:endParaRPr>
            </a:p>
          </p:txBody>
        </p:sp>
      </p:grpSp>
      <p:sp>
        <p:nvSpPr>
          <p:cNvPr id="4" name="Title 3"/>
          <p:cNvSpPr>
            <a:spLocks noGrp="1"/>
          </p:cNvSpPr>
          <p:nvPr>
            <p:ph type="title"/>
          </p:nvPr>
        </p:nvSpPr>
        <p:spPr>
          <a:xfrm>
            <a:off x="1343780" y="291960"/>
            <a:ext cx="11655841" cy="898964"/>
          </a:xfrm>
        </p:spPr>
        <p:txBody>
          <a:bodyPr/>
          <a:lstStyle/>
          <a:p>
            <a:pPr defTabSz="931993">
              <a:defRPr/>
            </a:pPr>
            <a:r>
              <a:rPr lang="en-US" sz="4702" spc="-102" dirty="0">
                <a:solidFill>
                  <a:schemeClr val="bg1"/>
                </a:solidFill>
              </a:rPr>
              <a:t>Language understanding models</a:t>
            </a:r>
          </a:p>
        </p:txBody>
      </p:sp>
      <p:sp>
        <p:nvSpPr>
          <p:cNvPr id="18" name="Freeform 5"/>
          <p:cNvSpPr>
            <a:spLocks/>
          </p:cNvSpPr>
          <p:nvPr/>
        </p:nvSpPr>
        <p:spPr bwMode="auto">
          <a:xfrm>
            <a:off x="-805" y="291958"/>
            <a:ext cx="1487197" cy="909064"/>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 name="connsiteX0" fmla="*/ 7845 w 10000"/>
              <a:gd name="connsiteY0" fmla="*/ 10000 h 10000"/>
              <a:gd name="connsiteX1" fmla="*/ 0 w 10000"/>
              <a:gd name="connsiteY1" fmla="*/ 10000 h 10000"/>
              <a:gd name="connsiteX2" fmla="*/ 2765 w 10000"/>
              <a:gd name="connsiteY2" fmla="*/ 25 h 10000"/>
              <a:gd name="connsiteX3" fmla="*/ 10000 w 10000"/>
              <a:gd name="connsiteY3" fmla="*/ 0 h 10000"/>
              <a:gd name="connsiteX4" fmla="*/ 7845 w 10000"/>
              <a:gd name="connsiteY4" fmla="*/ 10000 h 10000"/>
              <a:gd name="connsiteX5" fmla="*/ 7845 w 10000"/>
              <a:gd name="connsiteY5" fmla="*/ 10000 h 10000"/>
              <a:gd name="connsiteX6" fmla="*/ 7845 w 10000"/>
              <a:gd name="connsiteY6" fmla="*/ 10000 h 10000"/>
              <a:gd name="connsiteX0" fmla="*/ 5080 w 7235"/>
              <a:gd name="connsiteY0" fmla="*/ 10000 h 10000"/>
              <a:gd name="connsiteX1" fmla="*/ 13 w 7235"/>
              <a:gd name="connsiteY1" fmla="*/ 10000 h 10000"/>
              <a:gd name="connsiteX2" fmla="*/ 0 w 7235"/>
              <a:gd name="connsiteY2" fmla="*/ 25 h 10000"/>
              <a:gd name="connsiteX3" fmla="*/ 7235 w 7235"/>
              <a:gd name="connsiteY3" fmla="*/ 0 h 10000"/>
              <a:gd name="connsiteX4" fmla="*/ 5080 w 7235"/>
              <a:gd name="connsiteY4" fmla="*/ 10000 h 10000"/>
              <a:gd name="connsiteX5" fmla="*/ 5080 w 7235"/>
              <a:gd name="connsiteY5" fmla="*/ 10000 h 10000"/>
              <a:gd name="connsiteX6" fmla="*/ 5080 w 7235"/>
              <a:gd name="connsiteY6" fmla="*/ 10000 h 10000"/>
              <a:gd name="connsiteX0" fmla="*/ 8306 w 11285"/>
              <a:gd name="connsiteY0" fmla="*/ 10000 h 10000"/>
              <a:gd name="connsiteX1" fmla="*/ 1303 w 11285"/>
              <a:gd name="connsiteY1" fmla="*/ 10000 h 10000"/>
              <a:gd name="connsiteX2" fmla="*/ 0 w 11285"/>
              <a:gd name="connsiteY2" fmla="*/ 25 h 10000"/>
              <a:gd name="connsiteX3" fmla="*/ 11285 w 11285"/>
              <a:gd name="connsiteY3" fmla="*/ 0 h 10000"/>
              <a:gd name="connsiteX4" fmla="*/ 8306 w 11285"/>
              <a:gd name="connsiteY4" fmla="*/ 10000 h 10000"/>
              <a:gd name="connsiteX5" fmla="*/ 8306 w 11285"/>
              <a:gd name="connsiteY5" fmla="*/ 10000 h 10000"/>
              <a:gd name="connsiteX6" fmla="*/ 8306 w 11285"/>
              <a:gd name="connsiteY6" fmla="*/ 10000 h 10000"/>
              <a:gd name="connsiteX0" fmla="*/ 8306 w 11285"/>
              <a:gd name="connsiteY0" fmla="*/ 10000 h 10028"/>
              <a:gd name="connsiteX1" fmla="*/ 37 w 11285"/>
              <a:gd name="connsiteY1" fmla="*/ 10028 h 10028"/>
              <a:gd name="connsiteX2" fmla="*/ 0 w 11285"/>
              <a:gd name="connsiteY2" fmla="*/ 25 h 10028"/>
              <a:gd name="connsiteX3" fmla="*/ 11285 w 11285"/>
              <a:gd name="connsiteY3" fmla="*/ 0 h 10028"/>
              <a:gd name="connsiteX4" fmla="*/ 8306 w 11285"/>
              <a:gd name="connsiteY4" fmla="*/ 10000 h 10028"/>
              <a:gd name="connsiteX5" fmla="*/ 8306 w 11285"/>
              <a:gd name="connsiteY5" fmla="*/ 10000 h 10028"/>
              <a:gd name="connsiteX6" fmla="*/ 8306 w 11285"/>
              <a:gd name="connsiteY6" fmla="*/ 10000 h 10028"/>
              <a:gd name="connsiteX0" fmla="*/ 8271 w 11250"/>
              <a:gd name="connsiteY0" fmla="*/ 10000 h 10028"/>
              <a:gd name="connsiteX1" fmla="*/ 2 w 11250"/>
              <a:gd name="connsiteY1" fmla="*/ 10028 h 10028"/>
              <a:gd name="connsiteX2" fmla="*/ 3 w 11250"/>
              <a:gd name="connsiteY2" fmla="*/ 53 h 10028"/>
              <a:gd name="connsiteX3" fmla="*/ 11250 w 11250"/>
              <a:gd name="connsiteY3" fmla="*/ 0 h 10028"/>
              <a:gd name="connsiteX4" fmla="*/ 8271 w 11250"/>
              <a:gd name="connsiteY4" fmla="*/ 10000 h 10028"/>
              <a:gd name="connsiteX5" fmla="*/ 8271 w 11250"/>
              <a:gd name="connsiteY5" fmla="*/ 10000 h 10028"/>
              <a:gd name="connsiteX6" fmla="*/ 8271 w 11250"/>
              <a:gd name="connsiteY6" fmla="*/ 10000 h 10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0" h="10028">
                <a:moveTo>
                  <a:pt x="8271" y="10000"/>
                </a:moveTo>
                <a:lnTo>
                  <a:pt x="2" y="10028"/>
                </a:lnTo>
                <a:cubicBezTo>
                  <a:pt x="-4" y="6703"/>
                  <a:pt x="9" y="3378"/>
                  <a:pt x="3" y="53"/>
                </a:cubicBezTo>
                <a:lnTo>
                  <a:pt x="11250" y="0"/>
                </a:lnTo>
                <a:lnTo>
                  <a:pt x="8271" y="10000"/>
                </a:lnTo>
                <a:lnTo>
                  <a:pt x="8271" y="10000"/>
                </a:lnTo>
                <a:lnTo>
                  <a:pt x="8271" y="10000"/>
                </a:lnTo>
                <a:close/>
              </a:path>
            </a:pathLst>
          </a:custGeom>
          <a:solidFill>
            <a:srgbClr val="FFFFFF"/>
          </a:solidFill>
          <a:ln>
            <a:noFill/>
          </a:ln>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20" name="Group 19"/>
          <p:cNvGrpSpPr/>
          <p:nvPr/>
        </p:nvGrpSpPr>
        <p:grpSpPr>
          <a:xfrm>
            <a:off x="320455" y="453728"/>
            <a:ext cx="569116" cy="597237"/>
            <a:chOff x="3169979" y="2224957"/>
            <a:chExt cx="763104" cy="800811"/>
          </a:xfrm>
        </p:grpSpPr>
        <p:grpSp>
          <p:nvGrpSpPr>
            <p:cNvPr id="21" name="Group 4"/>
            <p:cNvGrpSpPr>
              <a:grpSpLocks noChangeAspect="1"/>
            </p:cNvGrpSpPr>
            <p:nvPr/>
          </p:nvGrpSpPr>
          <p:grpSpPr bwMode="auto">
            <a:xfrm>
              <a:off x="3169979" y="2224957"/>
              <a:ext cx="763104" cy="800811"/>
              <a:chOff x="2" y="1"/>
              <a:chExt cx="1194" cy="1253"/>
            </a:xfrm>
          </p:grpSpPr>
          <p:sp>
            <p:nvSpPr>
              <p:cNvPr id="23"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6"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pic>
          <p:nvPicPr>
            <p:cNvPr id="22" name="Picture 21"/>
            <p:cNvPicPr>
              <a:picLocks noChangeAspect="1"/>
            </p:cNvPicPr>
            <p:nvPr/>
          </p:nvPicPr>
          <p:blipFill>
            <a:blip r:embed="rId3"/>
            <a:stretch>
              <a:fillRect/>
            </a:stretch>
          </p:blipFill>
          <p:spPr>
            <a:xfrm>
              <a:off x="3487358" y="2427063"/>
              <a:ext cx="200623" cy="200581"/>
            </a:xfrm>
            <a:prstGeom prst="rect">
              <a:avLst/>
            </a:prstGeom>
          </p:spPr>
        </p:pic>
      </p:grpSp>
    </p:spTree>
    <p:extLst>
      <p:ext uri="{BB962C8B-B14F-4D97-AF65-F5344CB8AC3E}">
        <p14:creationId xmlns:p14="http://schemas.microsoft.com/office/powerpoint/2010/main" val="1696889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5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1+#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026" name="Picture 1" descr="image00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342" b="278"/>
          <a:stretch/>
        </p:blipFill>
        <p:spPr bwMode="auto">
          <a:xfrm>
            <a:off x="430422" y="2674"/>
            <a:ext cx="11331157" cy="6852654"/>
          </a:xfrm>
          <a:prstGeom prst="rect">
            <a:avLst/>
          </a:prstGeom>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320028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22094" t="9874" r="3292" b="26328"/>
          <a:stretch/>
        </p:blipFill>
        <p:spPr>
          <a:xfrm>
            <a:off x="0" y="-84275"/>
            <a:ext cx="12186385" cy="6946623"/>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30" name="Rectangle 29"/>
          <p:cNvSpPr/>
          <p:nvPr/>
        </p:nvSpPr>
        <p:spPr bwMode="auto">
          <a:xfrm>
            <a:off x="2653104" y="3667323"/>
            <a:ext cx="9262054" cy="2897164"/>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31" name="Title 1"/>
          <p:cNvSpPr txBox="1">
            <a:spLocks/>
          </p:cNvSpPr>
          <p:nvPr/>
        </p:nvSpPr>
        <p:spPr>
          <a:xfrm>
            <a:off x="4329704" y="3552759"/>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rPr>
              <a:t>Linguistic analysis</a:t>
            </a:r>
          </a:p>
        </p:txBody>
      </p:sp>
      <p:sp>
        <p:nvSpPr>
          <p:cNvPr id="32" name="Freeform 5"/>
          <p:cNvSpPr>
            <a:spLocks/>
          </p:cNvSpPr>
          <p:nvPr/>
        </p:nvSpPr>
        <p:spPr bwMode="auto">
          <a:xfrm>
            <a:off x="2646749" y="366732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33" name="Rectangle 32"/>
          <p:cNvSpPr/>
          <p:nvPr/>
        </p:nvSpPr>
        <p:spPr>
          <a:xfrm>
            <a:off x="2956628" y="4793888"/>
            <a:ext cx="8958531" cy="1189552"/>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Analysis tolls for natural language processing</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Access to part-of-speech tagging and parsing,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identifying concepts, and actions </a:t>
            </a:r>
          </a:p>
        </p:txBody>
      </p:sp>
      <p:grpSp>
        <p:nvGrpSpPr>
          <p:cNvPr id="24" name="Group 23"/>
          <p:cNvGrpSpPr/>
          <p:nvPr/>
        </p:nvGrpSpPr>
        <p:grpSpPr>
          <a:xfrm>
            <a:off x="3101891" y="3772578"/>
            <a:ext cx="758548" cy="796030"/>
            <a:chOff x="-873315" y="1281"/>
            <a:chExt cx="580898" cy="609602"/>
          </a:xfrm>
        </p:grpSpPr>
        <p:grpSp>
          <p:nvGrpSpPr>
            <p:cNvPr id="17" name="Group 4"/>
            <p:cNvGrpSpPr>
              <a:grpSpLocks noChangeAspect="1"/>
            </p:cNvGrpSpPr>
            <p:nvPr/>
          </p:nvGrpSpPr>
          <p:grpSpPr bwMode="auto">
            <a:xfrm>
              <a:off x="-873315" y="1281"/>
              <a:ext cx="580898" cy="609602"/>
              <a:chOff x="2" y="1"/>
              <a:chExt cx="1194" cy="1253"/>
            </a:xfrm>
          </p:grpSpPr>
          <p:sp>
            <p:nvSpPr>
              <p:cNvPr id="20"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1"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662378" y="141525"/>
              <a:ext cx="206701" cy="180728"/>
              <a:chOff x="-1" y="1"/>
              <a:chExt cx="382" cy="334"/>
            </a:xfrm>
            <a:solidFill>
              <a:srgbClr val="000000"/>
            </a:solidFill>
          </p:grpSpPr>
          <p:sp>
            <p:nvSpPr>
              <p:cNvPr id="22" name="Freeform 5"/>
              <p:cNvSpPr>
                <a:spLocks noEditPoints="1"/>
              </p:cNvSpPr>
              <p:nvPr/>
            </p:nvSpPr>
            <p:spPr bwMode="auto">
              <a:xfrm>
                <a:off x="-1" y="1"/>
                <a:ext cx="382" cy="334"/>
              </a:xfrm>
              <a:custGeom>
                <a:avLst/>
                <a:gdLst>
                  <a:gd name="T0" fmla="*/ 99 w 198"/>
                  <a:gd name="T1" fmla="*/ 172 h 172"/>
                  <a:gd name="T2" fmla="*/ 0 w 198"/>
                  <a:gd name="T3" fmla="*/ 86 h 172"/>
                  <a:gd name="T4" fmla="*/ 99 w 198"/>
                  <a:gd name="T5" fmla="*/ 0 h 172"/>
                  <a:gd name="T6" fmla="*/ 198 w 198"/>
                  <a:gd name="T7" fmla="*/ 86 h 172"/>
                  <a:gd name="T8" fmla="*/ 99 w 198"/>
                  <a:gd name="T9" fmla="*/ 172 h 172"/>
                  <a:gd name="T10" fmla="*/ 99 w 198"/>
                  <a:gd name="T11" fmla="*/ 12 h 172"/>
                  <a:gd name="T12" fmla="*/ 12 w 198"/>
                  <a:gd name="T13" fmla="*/ 86 h 172"/>
                  <a:gd name="T14" fmla="*/ 99 w 198"/>
                  <a:gd name="T15" fmla="*/ 160 h 172"/>
                  <a:gd name="T16" fmla="*/ 186 w 198"/>
                  <a:gd name="T17" fmla="*/ 86 h 172"/>
                  <a:gd name="T18" fmla="*/ 99 w 198"/>
                  <a:gd name="T19" fmla="*/ 1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172">
                    <a:moveTo>
                      <a:pt x="99" y="172"/>
                    </a:moveTo>
                    <a:cubicBezTo>
                      <a:pt x="44" y="172"/>
                      <a:pt x="0" y="133"/>
                      <a:pt x="0" y="86"/>
                    </a:cubicBezTo>
                    <a:cubicBezTo>
                      <a:pt x="0" y="39"/>
                      <a:pt x="44" y="0"/>
                      <a:pt x="99" y="0"/>
                    </a:cubicBezTo>
                    <a:cubicBezTo>
                      <a:pt x="154" y="0"/>
                      <a:pt x="198" y="39"/>
                      <a:pt x="198" y="86"/>
                    </a:cubicBezTo>
                    <a:cubicBezTo>
                      <a:pt x="198" y="133"/>
                      <a:pt x="154" y="172"/>
                      <a:pt x="99" y="172"/>
                    </a:cubicBezTo>
                    <a:close/>
                    <a:moveTo>
                      <a:pt x="99" y="12"/>
                    </a:moveTo>
                    <a:cubicBezTo>
                      <a:pt x="51" y="12"/>
                      <a:pt x="12" y="45"/>
                      <a:pt x="12" y="86"/>
                    </a:cubicBezTo>
                    <a:cubicBezTo>
                      <a:pt x="12" y="127"/>
                      <a:pt x="51" y="160"/>
                      <a:pt x="99" y="160"/>
                    </a:cubicBezTo>
                    <a:cubicBezTo>
                      <a:pt x="147" y="160"/>
                      <a:pt x="186" y="127"/>
                      <a:pt x="186" y="86"/>
                    </a:cubicBezTo>
                    <a:cubicBezTo>
                      <a:pt x="186" y="45"/>
                      <a:pt x="147" y="12"/>
                      <a:pt x="9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3" name="Oval 6"/>
              <p:cNvSpPr>
                <a:spLocks noChangeArrowheads="1"/>
              </p:cNvSpPr>
              <p:nvPr/>
            </p:nvSpPr>
            <p:spPr bwMode="auto">
              <a:xfrm>
                <a:off x="142" y="119"/>
                <a:ext cx="96" cy="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1573838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7586" t="34118" r="30895" b="14145"/>
          <a:stretch/>
        </p:blipFill>
        <p:spPr>
          <a:xfrm flipH="1">
            <a:off x="0" y="2674"/>
            <a:ext cx="12234794" cy="6859676"/>
          </a:xfrm>
          <a:prstGeom prst="rect">
            <a:avLst/>
          </a:prstGeom>
        </p:spPr>
      </p:pic>
      <p:sp>
        <p:nvSpPr>
          <p:cNvPr id="16" name="Rectangle 15"/>
          <p:cNvSpPr/>
          <p:nvPr/>
        </p:nvSpPr>
        <p:spPr bwMode="auto">
          <a:xfrm>
            <a:off x="2653104" y="1189369"/>
            <a:ext cx="9262054" cy="5375118"/>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8" name="Title 1"/>
          <p:cNvSpPr txBox="1">
            <a:spLocks/>
          </p:cNvSpPr>
          <p:nvPr/>
        </p:nvSpPr>
        <p:spPr>
          <a:xfrm>
            <a:off x="4329704" y="1082377"/>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Text analytics</a:t>
            </a:r>
          </a:p>
        </p:txBody>
      </p:sp>
      <p:sp>
        <p:nvSpPr>
          <p:cNvPr id="19" name="Freeform 5"/>
          <p:cNvSpPr>
            <a:spLocks/>
          </p:cNvSpPr>
          <p:nvPr/>
        </p:nvSpPr>
        <p:spPr bwMode="auto">
          <a:xfrm>
            <a:off x="2646749" y="1189369"/>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2323506"/>
            <a:ext cx="8958531" cy="4188305"/>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Sentiment analysis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Understand if a record has positive or negative sentiment</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Key phrase extraction</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Extract key phrases from a piece of text, and retrieve topics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Topic detection </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Use clustering techniques to identify the trending topics </a:t>
            </a:r>
            <a:br>
              <a:rPr lang="en-US" altLang="zh-CN" sz="2351" kern="0" dirty="0">
                <a:gradFill>
                  <a:gsLst>
                    <a:gs pos="1250">
                      <a:srgbClr val="FFFFFF"/>
                    </a:gs>
                    <a:gs pos="100000">
                      <a:srgbClr val="FFFFFF"/>
                    </a:gs>
                  </a:gsLst>
                  <a:lin ang="5400000" scaled="0"/>
                </a:gradFill>
              </a:rPr>
            </a:br>
            <a:r>
              <a:rPr lang="en-US" altLang="zh-CN" sz="2351" kern="0" dirty="0">
                <a:gradFill>
                  <a:gsLst>
                    <a:gs pos="1250">
                      <a:srgbClr val="FFFFFF"/>
                    </a:gs>
                    <a:gs pos="100000">
                      <a:srgbClr val="FFFFFF"/>
                    </a:gs>
                  </a:gsLst>
                  <a:lin ang="5400000" scaled="0"/>
                </a:gradFill>
              </a:rPr>
              <a:t>on a large set of text records</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Language detection </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Identify the language, 120 supported languages</a:t>
            </a:r>
          </a:p>
        </p:txBody>
      </p:sp>
      <p:grpSp>
        <p:nvGrpSpPr>
          <p:cNvPr id="9" name="Group 8"/>
          <p:cNvGrpSpPr/>
          <p:nvPr/>
        </p:nvGrpSpPr>
        <p:grpSpPr>
          <a:xfrm>
            <a:off x="3108953" y="1309582"/>
            <a:ext cx="758548" cy="796030"/>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89585" tIns="44793" rIns="89585" bIns="44793" numCol="1" anchor="t" anchorCtr="0" compatLnSpc="1">
                <a:prstTxWarp prst="textNoShape">
                  <a:avLst/>
                </a:prstTxWarp>
              </a:bodyPr>
              <a:lstStyle/>
              <a:p>
                <a:pPr defTabSz="895626"/>
                <a:endParaRPr lang="en-US" sz="1665" kern="0">
                  <a:solidFill>
                    <a:srgbClr val="000000"/>
                  </a:solidFill>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5215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1"/>
          <p:cNvSpPr>
            <a:spLocks noGrp="1"/>
          </p:cNvSpPr>
          <p:nvPr>
            <p:ph type="title"/>
          </p:nvPr>
        </p:nvSpPr>
        <p:spPr/>
        <p:txBody>
          <a:bodyPr>
            <a:normAutofit/>
          </a:bodyPr>
          <a:lstStyle/>
          <a:p>
            <a:r>
              <a:rPr lang="en-US" dirty="0">
                <a:solidFill>
                  <a:schemeClr val="bg1"/>
                </a:solidFill>
              </a:rPr>
              <a:t>Stay ahead of the curve with Cortana Intelligence Suite</a:t>
            </a:r>
          </a:p>
        </p:txBody>
      </p:sp>
      <p:grpSp>
        <p:nvGrpSpPr>
          <p:cNvPr id="104" name="Group 103"/>
          <p:cNvGrpSpPr/>
          <p:nvPr/>
        </p:nvGrpSpPr>
        <p:grpSpPr>
          <a:xfrm>
            <a:off x="7801299" y="2677033"/>
            <a:ext cx="312694" cy="182537"/>
            <a:chOff x="-4411663" y="4275138"/>
            <a:chExt cx="312738" cy="182563"/>
          </a:xfrm>
          <a:solidFill>
            <a:schemeClr val="bg2">
              <a:lumMod val="25000"/>
              <a:lumOff val="75000"/>
            </a:schemeClr>
          </a:solidFill>
        </p:grpSpPr>
        <p:sp>
          <p:nvSpPr>
            <p:cNvPr id="106"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0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09" name="TextBox 108"/>
          <p:cNvSpPr txBox="1"/>
          <p:nvPr/>
        </p:nvSpPr>
        <p:spPr>
          <a:xfrm>
            <a:off x="1990493" y="1452799"/>
            <a:ext cx="1089904" cy="683125"/>
          </a:xfrm>
          <a:prstGeom prst="rect">
            <a:avLst/>
          </a:prstGeom>
          <a:noFill/>
        </p:spPr>
        <p:txBody>
          <a:bodyPr wrap="square" lIns="0" tIns="146262" rIns="182828" bIns="146262" rtlCol="0">
            <a:noAutofit/>
          </a:bodyPr>
          <a:lstStyle/>
          <a:p>
            <a:pPr defTabSz="932384">
              <a:lnSpc>
                <a:spcPct val="90000"/>
              </a:lnSpc>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Business apps</a:t>
            </a:r>
          </a:p>
        </p:txBody>
      </p:sp>
      <p:sp>
        <p:nvSpPr>
          <p:cNvPr id="110" name="TextBox 109"/>
          <p:cNvSpPr txBox="1"/>
          <p:nvPr/>
        </p:nvSpPr>
        <p:spPr>
          <a:xfrm>
            <a:off x="1943366" y="2763994"/>
            <a:ext cx="1089904" cy="683125"/>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Custom apps</a:t>
            </a:r>
          </a:p>
        </p:txBody>
      </p:sp>
      <p:sp>
        <p:nvSpPr>
          <p:cNvPr id="111" name="TextBox 110"/>
          <p:cNvSpPr txBox="1"/>
          <p:nvPr/>
        </p:nvSpPr>
        <p:spPr>
          <a:xfrm>
            <a:off x="1990491" y="3938262"/>
            <a:ext cx="1363519" cy="876996"/>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Sensors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and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devices</a:t>
            </a:r>
          </a:p>
        </p:txBody>
      </p:sp>
      <p:sp>
        <p:nvSpPr>
          <p:cNvPr id="112" name="TextBox 111"/>
          <p:cNvSpPr txBox="1"/>
          <p:nvPr/>
        </p:nvSpPr>
        <p:spPr>
          <a:xfrm>
            <a:off x="9876146" y="1549736"/>
            <a:ext cx="1089903" cy="48925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People</a:t>
            </a:r>
          </a:p>
        </p:txBody>
      </p:sp>
      <p:sp>
        <p:nvSpPr>
          <p:cNvPr id="113" name="TextBox 112"/>
          <p:cNvSpPr txBox="1"/>
          <p:nvPr/>
        </p:nvSpPr>
        <p:spPr>
          <a:xfrm>
            <a:off x="10151723" y="4182889"/>
            <a:ext cx="1604082" cy="387798"/>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Automated </a:t>
            </a:r>
            <a:br>
              <a:rPr lang="en-US" sz="1400" kern="0" spc="-30" dirty="0">
                <a:solidFill>
                  <a:schemeClr val="bg2"/>
                </a:solidFill>
                <a:latin typeface="Segoe UI Semilight" panose="020B0402040204020203" pitchFamily="34" charset="0"/>
                <a:cs typeface="Segoe UI Semilight" panose="020B0402040204020203" pitchFamily="34" charset="0"/>
              </a:rPr>
            </a:br>
            <a:r>
              <a:rPr lang="en-US" sz="1400" kern="0" spc="-30" dirty="0">
                <a:solidFill>
                  <a:schemeClr val="bg2"/>
                </a:solidFill>
                <a:latin typeface="Segoe UI Semilight" panose="020B0402040204020203" pitchFamily="34" charset="0"/>
                <a:cs typeface="Segoe UI Semilight" panose="020B0402040204020203" pitchFamily="34" charset="0"/>
              </a:rPr>
              <a:t>systems</a:t>
            </a:r>
          </a:p>
        </p:txBody>
      </p:sp>
      <p:sp>
        <p:nvSpPr>
          <p:cNvPr id="116" name="Rectangle 115"/>
          <p:cNvSpPr/>
          <p:nvPr/>
        </p:nvSpPr>
        <p:spPr>
          <a:xfrm>
            <a:off x="1990492" y="5474225"/>
            <a:ext cx="933464" cy="321098"/>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Data</a:t>
            </a:r>
          </a:p>
        </p:txBody>
      </p:sp>
      <p:sp>
        <p:nvSpPr>
          <p:cNvPr id="119" name="Rectangle 118"/>
          <p:cNvSpPr/>
          <p:nvPr/>
        </p:nvSpPr>
        <p:spPr>
          <a:xfrm>
            <a:off x="5338973" y="5450107"/>
            <a:ext cx="1455528" cy="369332"/>
          </a:xfrm>
          <a:prstGeom prst="rect">
            <a:avLst/>
          </a:prstGeom>
        </p:spPr>
        <p:txBody>
          <a:bodyPr wrap="none" lIns="0" tIns="0" rIns="0" bIns="0" anchor="ctr">
            <a:spAutoFit/>
          </a:bodyPr>
          <a:lstStyle/>
          <a:p>
            <a:pPr algn="ctr" defTabSz="724873">
              <a:spcBef>
                <a:spcPct val="0"/>
              </a:spcBef>
              <a:spcAft>
                <a:spcPct val="35000"/>
              </a:spcAft>
            </a:pPr>
            <a:r>
              <a:rPr lang="en-US" sz="2400" kern="0" dirty="0">
                <a:solidFill>
                  <a:schemeClr val="bg2"/>
                </a:solidFill>
                <a:latin typeface="+mj-lt"/>
              </a:rPr>
              <a:t>Intelligence</a:t>
            </a:r>
            <a:endParaRPr lang="en-US" b="1" kern="0" spc="-30" dirty="0">
              <a:solidFill>
                <a:schemeClr val="bg2"/>
              </a:soli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9394884" y="1544984"/>
            <a:ext cx="488254" cy="498755"/>
            <a:chOff x="6112510" y="6954657"/>
            <a:chExt cx="1181100" cy="1206500"/>
          </a:xfrm>
          <a:solidFill>
            <a:schemeClr val="accent1"/>
          </a:solidFill>
        </p:grpSpPr>
        <p:sp>
          <p:nvSpPr>
            <p:cNvPr id="121"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22"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3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141" name="Group 140"/>
          <p:cNvGrpSpPr/>
          <p:nvPr/>
        </p:nvGrpSpPr>
        <p:grpSpPr>
          <a:xfrm>
            <a:off x="9426439" y="4050377"/>
            <a:ext cx="522214" cy="652767"/>
            <a:chOff x="2954338" y="6831013"/>
            <a:chExt cx="1041400" cy="1301750"/>
          </a:xfrm>
          <a:solidFill>
            <a:schemeClr val="accent1"/>
          </a:solidFill>
        </p:grpSpPr>
        <p:sp>
          <p:nvSpPr>
            <p:cNvPr id="142"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43"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44" name="Freeform 539"/>
          <p:cNvSpPr>
            <a:spLocks noChangeAspect="1"/>
          </p:cNvSpPr>
          <p:nvPr/>
        </p:nvSpPr>
        <p:spPr bwMode="auto">
          <a:xfrm>
            <a:off x="4096982" y="1984098"/>
            <a:ext cx="3939997" cy="216615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lumMod val="20000"/>
              <a:lumOff val="80000"/>
            </a:schemeClr>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45" name="TextBox 144"/>
          <p:cNvSpPr txBox="1"/>
          <p:nvPr/>
        </p:nvSpPr>
        <p:spPr>
          <a:xfrm>
            <a:off x="4697549" y="4157532"/>
            <a:ext cx="2777007" cy="572383"/>
          </a:xfrm>
          <a:prstGeom prst="rect">
            <a:avLst/>
          </a:prstGeom>
          <a:noFill/>
        </p:spPr>
        <p:txBody>
          <a:bodyPr wrap="square" lIns="182854" tIns="146284" rIns="182854" bIns="146284" rtlCol="0">
            <a:spAutoFit/>
          </a:bodyPr>
          <a:lstStyle/>
          <a:p>
            <a:pPr algn="ctr" defTabSz="896386">
              <a:lnSpc>
                <a:spcPct val="90000"/>
              </a:lnSpc>
            </a:pPr>
            <a:r>
              <a:rPr lang="en-US" sz="2000" kern="0" dirty="0">
                <a:solidFill>
                  <a:schemeClr val="bg2"/>
                </a:solidFill>
                <a:latin typeface="+mj-lt"/>
              </a:rPr>
              <a:t>Cortana Intelligence</a:t>
            </a:r>
          </a:p>
        </p:txBody>
      </p:sp>
      <p:grpSp>
        <p:nvGrpSpPr>
          <p:cNvPr id="149" name="Group 148"/>
          <p:cNvGrpSpPr/>
          <p:nvPr/>
        </p:nvGrpSpPr>
        <p:grpSpPr>
          <a:xfrm>
            <a:off x="3267998" y="5544038"/>
            <a:ext cx="1356499" cy="181472"/>
            <a:chOff x="3299791" y="5593822"/>
            <a:chExt cx="1356692" cy="181498"/>
          </a:xfrm>
          <a:solidFill>
            <a:schemeClr val="tx1">
              <a:lumMod val="85000"/>
            </a:schemeClr>
          </a:solidFill>
        </p:grpSpPr>
        <p:cxnSp>
          <p:nvCxnSpPr>
            <p:cNvPr id="150" name="Straight Connector 149"/>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1" name="Group 150"/>
            <p:cNvGrpSpPr/>
            <p:nvPr/>
          </p:nvGrpSpPr>
          <p:grpSpPr>
            <a:xfrm rot="13500000">
              <a:off x="4445751" y="5595178"/>
              <a:ext cx="181498" cy="178786"/>
              <a:chOff x="402446" y="5872915"/>
              <a:chExt cx="292608" cy="288235"/>
            </a:xfrm>
            <a:grpFill/>
          </p:grpSpPr>
          <p:cxnSp>
            <p:nvCxnSpPr>
              <p:cNvPr id="152" name="Straight Connector 151"/>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54" name="Group 153"/>
          <p:cNvGrpSpPr/>
          <p:nvPr/>
        </p:nvGrpSpPr>
        <p:grpSpPr>
          <a:xfrm>
            <a:off x="7684826" y="5544038"/>
            <a:ext cx="1356499" cy="181472"/>
            <a:chOff x="3299791" y="5593822"/>
            <a:chExt cx="1356692" cy="181498"/>
          </a:xfrm>
          <a:solidFill>
            <a:schemeClr val="tx1">
              <a:lumMod val="85000"/>
            </a:schemeClr>
          </a:solidFill>
        </p:grpSpPr>
        <p:cxnSp>
          <p:nvCxnSpPr>
            <p:cNvPr id="155" name="Straight Connector 154"/>
            <p:cNvCxnSpPr/>
            <p:nvPr/>
          </p:nvCxnSpPr>
          <p:spPr>
            <a:xfrm>
              <a:off x="3299791" y="5685183"/>
              <a:ext cx="1356692"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56" name="Group 155"/>
            <p:cNvGrpSpPr/>
            <p:nvPr/>
          </p:nvGrpSpPr>
          <p:grpSpPr>
            <a:xfrm rot="13500000">
              <a:off x="4445751" y="5595178"/>
              <a:ext cx="181498" cy="178786"/>
              <a:chOff x="402446" y="5872915"/>
              <a:chExt cx="292608" cy="288235"/>
            </a:xfrm>
            <a:grpFill/>
          </p:grpSpPr>
          <p:cxnSp>
            <p:nvCxnSpPr>
              <p:cNvPr id="157" name="Straight Connector 156"/>
              <p:cNvCxnSpPr/>
              <p:nvPr/>
            </p:nvCxnSpPr>
            <p:spPr>
              <a:xfrm>
                <a:off x="412598" y="5872915"/>
                <a:ext cx="0" cy="288235"/>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402446" y="6148978"/>
                <a:ext cx="292608" cy="0"/>
              </a:xfrm>
              <a:prstGeom prst="line">
                <a:avLst/>
              </a:prstGeom>
              <a:grpFill/>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159" name="Rectangle 158"/>
          <p:cNvSpPr/>
          <p:nvPr/>
        </p:nvSpPr>
        <p:spPr>
          <a:xfrm>
            <a:off x="9826053" y="5470840"/>
            <a:ext cx="1500394" cy="327866"/>
          </a:xfrm>
          <a:prstGeom prst="rect">
            <a:avLst/>
          </a:prstGeom>
        </p:spPr>
        <p:txBody>
          <a:bodyPr wrap="none" lIns="0" tIns="0" rIns="0" bIns="0" anchor="ctr">
            <a:noAutofit/>
          </a:bodyPr>
          <a:lstStyle/>
          <a:p>
            <a:pPr defTabSz="896386">
              <a:lnSpc>
                <a:spcPct val="90000"/>
              </a:lnSpc>
            </a:pPr>
            <a:r>
              <a:rPr lang="en-US" sz="2400" kern="0" dirty="0">
                <a:solidFill>
                  <a:schemeClr val="bg2"/>
                </a:solidFill>
                <a:latin typeface="+mj-lt"/>
              </a:rPr>
              <a:t>Action</a:t>
            </a:r>
          </a:p>
        </p:txBody>
      </p:sp>
      <p:sp>
        <p:nvSpPr>
          <p:cNvPr id="160" name="Freeform 539"/>
          <p:cNvSpPr>
            <a:spLocks noChangeAspect="1"/>
          </p:cNvSpPr>
          <p:nvPr/>
        </p:nvSpPr>
        <p:spPr bwMode="auto">
          <a:xfrm>
            <a:off x="3961400" y="1774885"/>
            <a:ext cx="801857" cy="4408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1" name="Freeform 539"/>
          <p:cNvSpPr>
            <a:spLocks noChangeAspect="1"/>
          </p:cNvSpPr>
          <p:nvPr/>
        </p:nvSpPr>
        <p:spPr bwMode="auto">
          <a:xfrm>
            <a:off x="3613431" y="3947585"/>
            <a:ext cx="452891" cy="248994"/>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2" name="Freeform 539"/>
          <p:cNvSpPr>
            <a:spLocks noChangeAspect="1"/>
          </p:cNvSpPr>
          <p:nvPr/>
        </p:nvSpPr>
        <p:spPr bwMode="auto">
          <a:xfrm>
            <a:off x="6997597" y="1791546"/>
            <a:ext cx="535764" cy="294557"/>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EEEEEE"/>
          </a:solidFill>
          <a:ln w="28575">
            <a:noFill/>
          </a:ln>
          <a:extLst/>
        </p:spPr>
        <p:txBody>
          <a:bodyPr vert="horz" wrap="square" lIns="91414" tIns="45706" rIns="91414" bIns="45706" numCol="1" anchor="t" anchorCtr="0" compatLnSpc="1">
            <a:prstTxWarp prst="textNoShape">
              <a:avLst/>
            </a:prstTxWarp>
          </a:bodyPr>
          <a:lstStyle/>
          <a:p>
            <a:pPr defTabSz="932384"/>
            <a:endParaRPr lang="en-US" sz="1050" kern="0" dirty="0">
              <a:solidFill>
                <a:srgbClr val="333333"/>
              </a:solidFill>
            </a:endParaRPr>
          </a:p>
        </p:txBody>
      </p:sp>
      <p:sp>
        <p:nvSpPr>
          <p:cNvPr id="163" name="TextBox 162"/>
          <p:cNvSpPr txBox="1"/>
          <p:nvPr/>
        </p:nvSpPr>
        <p:spPr>
          <a:xfrm>
            <a:off x="9876146" y="2839643"/>
            <a:ext cx="1089903" cy="489252"/>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400" kern="0" spc="-30" dirty="0">
                <a:solidFill>
                  <a:schemeClr val="bg2"/>
                </a:solidFill>
                <a:latin typeface="Segoe UI Semilight" panose="020B0402040204020203" pitchFamily="34" charset="0"/>
                <a:cs typeface="Segoe UI Semilight" panose="020B0402040204020203" pitchFamily="34" charset="0"/>
              </a:rPr>
              <a:t>Apps</a:t>
            </a:r>
          </a:p>
        </p:txBody>
      </p:sp>
      <p:grpSp>
        <p:nvGrpSpPr>
          <p:cNvPr id="164" name="Group 163"/>
          <p:cNvGrpSpPr/>
          <p:nvPr/>
        </p:nvGrpSpPr>
        <p:grpSpPr>
          <a:xfrm>
            <a:off x="4509100" y="2221249"/>
            <a:ext cx="3112580" cy="1725918"/>
            <a:chOff x="4508874" y="2221077"/>
            <a:chExt cx="3113022" cy="1726163"/>
          </a:xfrm>
        </p:grpSpPr>
        <p:sp>
          <p:nvSpPr>
            <p:cNvPr id="165" name="Freeform 12"/>
            <p:cNvSpPr>
              <a:spLocks/>
            </p:cNvSpPr>
            <p:nvPr/>
          </p:nvSpPr>
          <p:spPr bwMode="auto">
            <a:xfrm>
              <a:off x="4508874"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78" name="Freeform 13"/>
            <p:cNvSpPr>
              <a:spLocks/>
            </p:cNvSpPr>
            <p:nvPr/>
          </p:nvSpPr>
          <p:spPr bwMode="auto">
            <a:xfrm>
              <a:off x="4903745"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83"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4"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5" name="Freeform 16"/>
            <p:cNvSpPr>
              <a:spLocks noEditPoints="1"/>
            </p:cNvSpPr>
            <p:nvPr/>
          </p:nvSpPr>
          <p:spPr bwMode="auto">
            <a:xfrm>
              <a:off x="5069687" y="3003551"/>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2 w 344"/>
                <a:gd name="T33" fmla="*/ 34 h 344"/>
                <a:gd name="T34" fmla="*/ 126 w 344"/>
                <a:gd name="T35" fmla="*/ 26 h 344"/>
                <a:gd name="T36" fmla="*/ 144 w 344"/>
                <a:gd name="T37" fmla="*/ 10 h 344"/>
                <a:gd name="T38" fmla="*/ 172 w 344"/>
                <a:gd name="T39" fmla="*/ 0 h 344"/>
                <a:gd name="T40" fmla="*/ 180 w 344"/>
                <a:gd name="T41" fmla="*/ 2 h 344"/>
                <a:gd name="T42" fmla="*/ 202 w 344"/>
                <a:gd name="T43" fmla="*/ 10 h 344"/>
                <a:gd name="T44" fmla="*/ 218 w 344"/>
                <a:gd name="T45" fmla="*/ 28 h 344"/>
                <a:gd name="T46" fmla="*/ 222 w 344"/>
                <a:gd name="T47" fmla="*/ 34 h 344"/>
                <a:gd name="T48" fmla="*/ 232 w 344"/>
                <a:gd name="T49" fmla="*/ 54 h 344"/>
                <a:gd name="T50" fmla="*/ 254 w 344"/>
                <a:gd name="T51" fmla="*/ 82 h 344"/>
                <a:gd name="T52" fmla="*/ 290 w 344"/>
                <a:gd name="T53" fmla="*/ 112 h 344"/>
                <a:gd name="T54" fmla="*/ 314 w 344"/>
                <a:gd name="T55" fmla="*/ 124 h 344"/>
                <a:gd name="T56" fmla="*/ 328 w 344"/>
                <a:gd name="T57" fmla="*/ 134 h 344"/>
                <a:gd name="T58" fmla="*/ 342 w 344"/>
                <a:gd name="T59" fmla="*/ 160 h 344"/>
                <a:gd name="T60" fmla="*/ 344 w 344"/>
                <a:gd name="T61" fmla="*/ 176 h 344"/>
                <a:gd name="T62" fmla="*/ 340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6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8"/>
                  </a:lnTo>
                  <a:lnTo>
                    <a:pt x="88" y="262"/>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2" y="34"/>
                  </a:lnTo>
                  <a:lnTo>
                    <a:pt x="122" y="34"/>
                  </a:lnTo>
                  <a:lnTo>
                    <a:pt x="126" y="26"/>
                  </a:lnTo>
                  <a:lnTo>
                    <a:pt x="132" y="20"/>
                  </a:lnTo>
                  <a:lnTo>
                    <a:pt x="144" y="10"/>
                  </a:lnTo>
                  <a:lnTo>
                    <a:pt x="158" y="4"/>
                  </a:lnTo>
                  <a:lnTo>
                    <a:pt x="172" y="0"/>
                  </a:lnTo>
                  <a:lnTo>
                    <a:pt x="172" y="0"/>
                  </a:lnTo>
                  <a:lnTo>
                    <a:pt x="180" y="2"/>
                  </a:lnTo>
                  <a:lnTo>
                    <a:pt x="188" y="2"/>
                  </a:lnTo>
                  <a:lnTo>
                    <a:pt x="202" y="10"/>
                  </a:lnTo>
                  <a:lnTo>
                    <a:pt x="214" y="20"/>
                  </a:lnTo>
                  <a:lnTo>
                    <a:pt x="218" y="28"/>
                  </a:lnTo>
                  <a:lnTo>
                    <a:pt x="222" y="34"/>
                  </a:lnTo>
                  <a:lnTo>
                    <a:pt x="222" y="34"/>
                  </a:lnTo>
                  <a:lnTo>
                    <a:pt x="226" y="44"/>
                  </a:lnTo>
                  <a:lnTo>
                    <a:pt x="232" y="54"/>
                  </a:lnTo>
                  <a:lnTo>
                    <a:pt x="242" y="68"/>
                  </a:lnTo>
                  <a:lnTo>
                    <a:pt x="254" y="82"/>
                  </a:lnTo>
                  <a:lnTo>
                    <a:pt x="270" y="96"/>
                  </a:lnTo>
                  <a:lnTo>
                    <a:pt x="290" y="112"/>
                  </a:lnTo>
                  <a:lnTo>
                    <a:pt x="314" y="124"/>
                  </a:lnTo>
                  <a:lnTo>
                    <a:pt x="314" y="124"/>
                  </a:lnTo>
                  <a:lnTo>
                    <a:pt x="320" y="128"/>
                  </a:lnTo>
                  <a:lnTo>
                    <a:pt x="328" y="134"/>
                  </a:lnTo>
                  <a:lnTo>
                    <a:pt x="336" y="146"/>
                  </a:lnTo>
                  <a:lnTo>
                    <a:pt x="342" y="160"/>
                  </a:lnTo>
                  <a:lnTo>
                    <a:pt x="344" y="176"/>
                  </a:lnTo>
                  <a:lnTo>
                    <a:pt x="344" y="176"/>
                  </a:lnTo>
                  <a:lnTo>
                    <a:pt x="342" y="182"/>
                  </a:lnTo>
                  <a:lnTo>
                    <a:pt x="340"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0" y="292"/>
                  </a:lnTo>
                  <a:lnTo>
                    <a:pt x="220" y="312"/>
                  </a:lnTo>
                  <a:lnTo>
                    <a:pt x="220" y="312"/>
                  </a:lnTo>
                  <a:lnTo>
                    <a:pt x="212" y="326"/>
                  </a:lnTo>
                  <a:lnTo>
                    <a:pt x="202" y="336"/>
                  </a:lnTo>
                  <a:lnTo>
                    <a:pt x="188" y="342"/>
                  </a:lnTo>
                  <a:lnTo>
                    <a:pt x="172" y="344"/>
                  </a:lnTo>
                  <a:lnTo>
                    <a:pt x="172" y="344"/>
                  </a:lnTo>
                  <a:close/>
                  <a:moveTo>
                    <a:pt x="146" y="172"/>
                  </a:moveTo>
                  <a:lnTo>
                    <a:pt x="146" y="172"/>
                  </a:lnTo>
                  <a:lnTo>
                    <a:pt x="170" y="196"/>
                  </a:lnTo>
                  <a:lnTo>
                    <a:pt x="170" y="196"/>
                  </a:lnTo>
                  <a:lnTo>
                    <a:pt x="182" y="184"/>
                  </a:lnTo>
                  <a:lnTo>
                    <a:pt x="196" y="170"/>
                  </a:lnTo>
                  <a:lnTo>
                    <a:pt x="196" y="170"/>
                  </a:lnTo>
                  <a:lnTo>
                    <a:pt x="172" y="148"/>
                  </a:lnTo>
                  <a:lnTo>
                    <a:pt x="172" y="148"/>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6" name="Freeform 17"/>
            <p:cNvSpPr>
              <a:spLocks noEditPoints="1"/>
            </p:cNvSpPr>
            <p:nvPr/>
          </p:nvSpPr>
          <p:spPr bwMode="auto">
            <a:xfrm>
              <a:off x="5628079" y="2221077"/>
              <a:ext cx="208337" cy="208337"/>
            </a:xfrm>
            <a:custGeom>
              <a:avLst/>
              <a:gdLst>
                <a:gd name="T0" fmla="*/ 172 w 344"/>
                <a:gd name="T1" fmla="*/ 344 h 344"/>
                <a:gd name="T2" fmla="*/ 172 w 344"/>
                <a:gd name="T3" fmla="*/ 344 h 344"/>
                <a:gd name="T4" fmla="*/ 142 w 344"/>
                <a:gd name="T5" fmla="*/ 334 h 344"/>
                <a:gd name="T6" fmla="*/ 124 w 344"/>
                <a:gd name="T7" fmla="*/ 310 h 344"/>
                <a:gd name="T8" fmla="*/ 118 w 344"/>
                <a:gd name="T9" fmla="*/ 300 h 344"/>
                <a:gd name="T10" fmla="*/ 102 w 344"/>
                <a:gd name="T11" fmla="*/ 276 h 344"/>
                <a:gd name="T12" fmla="*/ 74 w 344"/>
                <a:gd name="T13" fmla="*/ 248 h 344"/>
                <a:gd name="T14" fmla="*/ 28 w 344"/>
                <a:gd name="T15" fmla="*/ 218 h 344"/>
                <a:gd name="T16" fmla="*/ 16 w 344"/>
                <a:gd name="T17" fmla="*/ 210 h 344"/>
                <a:gd name="T18" fmla="*/ 2 w 344"/>
                <a:gd name="T19" fmla="*/ 186 h 344"/>
                <a:gd name="T20" fmla="*/ 0 w 344"/>
                <a:gd name="T21" fmla="*/ 170 h 344"/>
                <a:gd name="T22" fmla="*/ 8 w 344"/>
                <a:gd name="T23" fmla="*/ 144 h 344"/>
                <a:gd name="T24" fmla="*/ 30 w 344"/>
                <a:gd name="T25" fmla="*/ 124 h 344"/>
                <a:gd name="T26" fmla="*/ 54 w 344"/>
                <a:gd name="T27" fmla="*/ 110 h 344"/>
                <a:gd name="T28" fmla="*/ 90 w 344"/>
                <a:gd name="T29" fmla="*/ 82 h 344"/>
                <a:gd name="T30" fmla="*/ 112 w 344"/>
                <a:gd name="T31" fmla="*/ 54 h 344"/>
                <a:gd name="T32" fmla="*/ 124 w 344"/>
                <a:gd name="T33" fmla="*/ 34 h 344"/>
                <a:gd name="T34" fmla="*/ 126 w 344"/>
                <a:gd name="T35" fmla="*/ 26 h 344"/>
                <a:gd name="T36" fmla="*/ 144 w 344"/>
                <a:gd name="T37" fmla="*/ 10 h 344"/>
                <a:gd name="T38" fmla="*/ 172 w 344"/>
                <a:gd name="T39" fmla="*/ 0 h 344"/>
                <a:gd name="T40" fmla="*/ 180 w 344"/>
                <a:gd name="T41" fmla="*/ 0 h 344"/>
                <a:gd name="T42" fmla="*/ 202 w 344"/>
                <a:gd name="T43" fmla="*/ 10 h 344"/>
                <a:gd name="T44" fmla="*/ 218 w 344"/>
                <a:gd name="T45" fmla="*/ 26 h 344"/>
                <a:gd name="T46" fmla="*/ 222 w 344"/>
                <a:gd name="T47" fmla="*/ 34 h 344"/>
                <a:gd name="T48" fmla="*/ 234 w 344"/>
                <a:gd name="T49" fmla="*/ 54 h 344"/>
                <a:gd name="T50" fmla="*/ 254 w 344"/>
                <a:gd name="T51" fmla="*/ 82 h 344"/>
                <a:gd name="T52" fmla="*/ 290 w 344"/>
                <a:gd name="T53" fmla="*/ 110 h 344"/>
                <a:gd name="T54" fmla="*/ 314 w 344"/>
                <a:gd name="T55" fmla="*/ 124 h 344"/>
                <a:gd name="T56" fmla="*/ 328 w 344"/>
                <a:gd name="T57" fmla="*/ 132 h 344"/>
                <a:gd name="T58" fmla="*/ 342 w 344"/>
                <a:gd name="T59" fmla="*/ 160 h 344"/>
                <a:gd name="T60" fmla="*/ 344 w 344"/>
                <a:gd name="T61" fmla="*/ 174 h 344"/>
                <a:gd name="T62" fmla="*/ 342 w 344"/>
                <a:gd name="T63" fmla="*/ 190 h 344"/>
                <a:gd name="T64" fmla="*/ 322 w 344"/>
                <a:gd name="T65" fmla="*/ 214 h 344"/>
                <a:gd name="T66" fmla="*/ 308 w 344"/>
                <a:gd name="T67" fmla="*/ 222 h 344"/>
                <a:gd name="T68" fmla="*/ 292 w 344"/>
                <a:gd name="T69" fmla="*/ 230 h 344"/>
                <a:gd name="T70" fmla="*/ 262 w 344"/>
                <a:gd name="T71" fmla="*/ 252 h 344"/>
                <a:gd name="T72" fmla="*/ 240 w 344"/>
                <a:gd name="T73" fmla="*/ 280 h 344"/>
                <a:gd name="T74" fmla="*/ 220 w 344"/>
                <a:gd name="T75" fmla="*/ 312 h 344"/>
                <a:gd name="T76" fmla="*/ 212 w 344"/>
                <a:gd name="T77" fmla="*/ 324 h 344"/>
                <a:gd name="T78" fmla="*/ 188 w 344"/>
                <a:gd name="T79" fmla="*/ 342 h 344"/>
                <a:gd name="T80" fmla="*/ 172 w 344"/>
                <a:gd name="T81" fmla="*/ 344 h 344"/>
                <a:gd name="T82" fmla="*/ 146 w 344"/>
                <a:gd name="T83" fmla="*/ 172 h 344"/>
                <a:gd name="T84" fmla="*/ 170 w 344"/>
                <a:gd name="T85" fmla="*/ 196 h 344"/>
                <a:gd name="T86" fmla="*/ 196 w 344"/>
                <a:gd name="T87" fmla="*/ 170 h 344"/>
                <a:gd name="T88" fmla="*/ 172 w 344"/>
                <a:gd name="T89" fmla="*/ 146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0"/>
                  </a:lnTo>
                  <a:lnTo>
                    <a:pt x="124" y="310"/>
                  </a:lnTo>
                  <a:lnTo>
                    <a:pt x="118" y="300"/>
                  </a:lnTo>
                  <a:lnTo>
                    <a:pt x="112" y="290"/>
                  </a:lnTo>
                  <a:lnTo>
                    <a:pt x="102" y="276"/>
                  </a:lnTo>
                  <a:lnTo>
                    <a:pt x="90" y="262"/>
                  </a:lnTo>
                  <a:lnTo>
                    <a:pt x="74" y="248"/>
                  </a:lnTo>
                  <a:lnTo>
                    <a:pt x="54" y="232"/>
                  </a:lnTo>
                  <a:lnTo>
                    <a:pt x="28" y="218"/>
                  </a:lnTo>
                  <a:lnTo>
                    <a:pt x="28" y="218"/>
                  </a:lnTo>
                  <a:lnTo>
                    <a:pt x="16" y="210"/>
                  </a:lnTo>
                  <a:lnTo>
                    <a:pt x="8" y="198"/>
                  </a:lnTo>
                  <a:lnTo>
                    <a:pt x="2" y="186"/>
                  </a:lnTo>
                  <a:lnTo>
                    <a:pt x="0" y="170"/>
                  </a:lnTo>
                  <a:lnTo>
                    <a:pt x="0" y="170"/>
                  </a:lnTo>
                  <a:lnTo>
                    <a:pt x="2" y="156"/>
                  </a:lnTo>
                  <a:lnTo>
                    <a:pt x="8" y="144"/>
                  </a:lnTo>
                  <a:lnTo>
                    <a:pt x="18" y="132"/>
                  </a:lnTo>
                  <a:lnTo>
                    <a:pt x="30" y="124"/>
                  </a:lnTo>
                  <a:lnTo>
                    <a:pt x="30" y="124"/>
                  </a:lnTo>
                  <a:lnTo>
                    <a:pt x="54" y="110"/>
                  </a:lnTo>
                  <a:lnTo>
                    <a:pt x="74" y="96"/>
                  </a:lnTo>
                  <a:lnTo>
                    <a:pt x="90" y="82"/>
                  </a:lnTo>
                  <a:lnTo>
                    <a:pt x="102" y="68"/>
                  </a:lnTo>
                  <a:lnTo>
                    <a:pt x="112" y="54"/>
                  </a:lnTo>
                  <a:lnTo>
                    <a:pt x="118" y="44"/>
                  </a:lnTo>
                  <a:lnTo>
                    <a:pt x="124" y="34"/>
                  </a:lnTo>
                  <a:lnTo>
                    <a:pt x="124" y="34"/>
                  </a:lnTo>
                  <a:lnTo>
                    <a:pt x="126" y="26"/>
                  </a:lnTo>
                  <a:lnTo>
                    <a:pt x="132" y="20"/>
                  </a:lnTo>
                  <a:lnTo>
                    <a:pt x="144" y="10"/>
                  </a:lnTo>
                  <a:lnTo>
                    <a:pt x="158" y="2"/>
                  </a:lnTo>
                  <a:lnTo>
                    <a:pt x="172" y="0"/>
                  </a:lnTo>
                  <a:lnTo>
                    <a:pt x="172" y="0"/>
                  </a:lnTo>
                  <a:lnTo>
                    <a:pt x="180" y="0"/>
                  </a:lnTo>
                  <a:lnTo>
                    <a:pt x="188" y="2"/>
                  </a:lnTo>
                  <a:lnTo>
                    <a:pt x="202" y="10"/>
                  </a:lnTo>
                  <a:lnTo>
                    <a:pt x="214" y="20"/>
                  </a:lnTo>
                  <a:lnTo>
                    <a:pt x="218" y="26"/>
                  </a:lnTo>
                  <a:lnTo>
                    <a:pt x="222" y="34"/>
                  </a:lnTo>
                  <a:lnTo>
                    <a:pt x="222" y="34"/>
                  </a:lnTo>
                  <a:lnTo>
                    <a:pt x="226" y="44"/>
                  </a:lnTo>
                  <a:lnTo>
                    <a:pt x="234" y="54"/>
                  </a:lnTo>
                  <a:lnTo>
                    <a:pt x="242" y="68"/>
                  </a:lnTo>
                  <a:lnTo>
                    <a:pt x="254" y="82"/>
                  </a:lnTo>
                  <a:lnTo>
                    <a:pt x="270" y="96"/>
                  </a:lnTo>
                  <a:lnTo>
                    <a:pt x="290" y="110"/>
                  </a:lnTo>
                  <a:lnTo>
                    <a:pt x="314" y="124"/>
                  </a:lnTo>
                  <a:lnTo>
                    <a:pt x="314" y="124"/>
                  </a:lnTo>
                  <a:lnTo>
                    <a:pt x="322" y="128"/>
                  </a:lnTo>
                  <a:lnTo>
                    <a:pt x="328" y="132"/>
                  </a:lnTo>
                  <a:lnTo>
                    <a:pt x="338" y="144"/>
                  </a:lnTo>
                  <a:lnTo>
                    <a:pt x="342" y="160"/>
                  </a:lnTo>
                  <a:lnTo>
                    <a:pt x="344" y="174"/>
                  </a:lnTo>
                  <a:lnTo>
                    <a:pt x="344" y="174"/>
                  </a:lnTo>
                  <a:lnTo>
                    <a:pt x="344" y="182"/>
                  </a:lnTo>
                  <a:lnTo>
                    <a:pt x="342" y="190"/>
                  </a:lnTo>
                  <a:lnTo>
                    <a:pt x="334" y="204"/>
                  </a:lnTo>
                  <a:lnTo>
                    <a:pt x="322" y="214"/>
                  </a:lnTo>
                  <a:lnTo>
                    <a:pt x="316" y="218"/>
                  </a:lnTo>
                  <a:lnTo>
                    <a:pt x="308" y="222"/>
                  </a:lnTo>
                  <a:lnTo>
                    <a:pt x="308" y="222"/>
                  </a:lnTo>
                  <a:lnTo>
                    <a:pt x="292" y="230"/>
                  </a:lnTo>
                  <a:lnTo>
                    <a:pt x="276" y="240"/>
                  </a:lnTo>
                  <a:lnTo>
                    <a:pt x="262" y="252"/>
                  </a:lnTo>
                  <a:lnTo>
                    <a:pt x="250" y="266"/>
                  </a:lnTo>
                  <a:lnTo>
                    <a:pt x="240" y="280"/>
                  </a:lnTo>
                  <a:lnTo>
                    <a:pt x="232" y="292"/>
                  </a:lnTo>
                  <a:lnTo>
                    <a:pt x="220" y="312"/>
                  </a:lnTo>
                  <a:lnTo>
                    <a:pt x="220" y="312"/>
                  </a:lnTo>
                  <a:lnTo>
                    <a:pt x="212" y="324"/>
                  </a:lnTo>
                  <a:lnTo>
                    <a:pt x="202" y="334"/>
                  </a:lnTo>
                  <a:lnTo>
                    <a:pt x="188" y="342"/>
                  </a:lnTo>
                  <a:lnTo>
                    <a:pt x="172" y="344"/>
                  </a:lnTo>
                  <a:lnTo>
                    <a:pt x="172" y="344"/>
                  </a:lnTo>
                  <a:close/>
                  <a:moveTo>
                    <a:pt x="146" y="172"/>
                  </a:moveTo>
                  <a:lnTo>
                    <a:pt x="146" y="172"/>
                  </a:lnTo>
                  <a:lnTo>
                    <a:pt x="170" y="196"/>
                  </a:lnTo>
                  <a:lnTo>
                    <a:pt x="170" y="196"/>
                  </a:lnTo>
                  <a:lnTo>
                    <a:pt x="182" y="182"/>
                  </a:lnTo>
                  <a:lnTo>
                    <a:pt x="196" y="170"/>
                  </a:lnTo>
                  <a:lnTo>
                    <a:pt x="196" y="170"/>
                  </a:lnTo>
                  <a:lnTo>
                    <a:pt x="172" y="146"/>
                  </a:lnTo>
                  <a:lnTo>
                    <a:pt x="172" y="146"/>
                  </a:lnTo>
                  <a:lnTo>
                    <a:pt x="146" y="172"/>
                  </a:lnTo>
                  <a:lnTo>
                    <a:pt x="146" y="17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7"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8" name="Freeform 19"/>
            <p:cNvSpPr>
              <a:spLocks noEditPoints="1"/>
            </p:cNvSpPr>
            <p:nvPr/>
          </p:nvSpPr>
          <p:spPr bwMode="auto">
            <a:xfrm>
              <a:off x="5091490"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199"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200" name="Group 199"/>
            <p:cNvGrpSpPr/>
            <p:nvPr/>
          </p:nvGrpSpPr>
          <p:grpSpPr>
            <a:xfrm>
              <a:off x="5413104" y="2621197"/>
              <a:ext cx="1326042" cy="1326043"/>
              <a:chOff x="5413104" y="2598477"/>
              <a:chExt cx="1326042" cy="1326043"/>
            </a:xfrm>
          </p:grpSpPr>
          <p:sp>
            <p:nvSpPr>
              <p:cNvPr id="201"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2"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3"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4"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5"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6"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7"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chemeClr val="accent1"/>
              </a:solidFill>
              <a:ln>
                <a:noFill/>
              </a:ln>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08" name="Oval 207"/>
              <p:cNvSpPr/>
              <p:nvPr/>
            </p:nvSpPr>
            <p:spPr bwMode="auto">
              <a:xfrm>
                <a:off x="5413104" y="2598477"/>
                <a:ext cx="1326042" cy="1326043"/>
              </a:xfrm>
              <a:prstGeom prst="ellipse">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09" name="Group 208"/>
          <p:cNvGrpSpPr/>
          <p:nvPr/>
        </p:nvGrpSpPr>
        <p:grpSpPr>
          <a:xfrm>
            <a:off x="9323058" y="2820053"/>
            <a:ext cx="598491" cy="462940"/>
            <a:chOff x="5007615" y="2323753"/>
            <a:chExt cx="649029" cy="502032"/>
          </a:xfrm>
          <a:solidFill>
            <a:schemeClr val="accent1"/>
          </a:solidFill>
        </p:grpSpPr>
        <p:sp>
          <p:nvSpPr>
            <p:cNvPr id="210" name="Freeform 209"/>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sp>
          <p:nvSpPr>
            <p:cNvPr id="211" name="Freeform 210"/>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896386"/>
              <a:endParaRPr lang="en-US" kern="0" dirty="0">
                <a:solidFill>
                  <a:sysClr val="windowText" lastClr="000000"/>
                </a:solidFill>
              </a:endParaRPr>
            </a:p>
          </p:txBody>
        </p:sp>
      </p:grpSp>
      <p:grpSp>
        <p:nvGrpSpPr>
          <p:cNvPr id="212" name="Group 211"/>
          <p:cNvGrpSpPr/>
          <p:nvPr/>
        </p:nvGrpSpPr>
        <p:grpSpPr>
          <a:xfrm>
            <a:off x="2841217" y="1740221"/>
            <a:ext cx="750781" cy="2731701"/>
            <a:chOff x="-4887913" y="2606675"/>
            <a:chExt cx="750888" cy="2732088"/>
          </a:xfrm>
          <a:solidFill>
            <a:schemeClr val="accent1"/>
          </a:solidFill>
        </p:grpSpPr>
        <p:sp>
          <p:nvSpPr>
            <p:cNvPr id="213" name="Freeform 5"/>
            <p:cNvSpPr>
              <a:spLocks/>
            </p:cNvSpPr>
            <p:nvPr/>
          </p:nvSpPr>
          <p:spPr bwMode="auto">
            <a:xfrm>
              <a:off x="-4884738" y="2606675"/>
              <a:ext cx="282575" cy="2732088"/>
            </a:xfrm>
            <a:custGeom>
              <a:avLst/>
              <a:gdLst>
                <a:gd name="T0" fmla="*/ 300 w 356"/>
                <a:gd name="T1" fmla="*/ 3442 h 3442"/>
                <a:gd name="T2" fmla="*/ 17 w 356"/>
                <a:gd name="T3" fmla="*/ 3442 h 3442"/>
                <a:gd name="T4" fmla="*/ 17 w 356"/>
                <a:gd name="T5" fmla="*/ 3442 h 3442"/>
                <a:gd name="T6" fmla="*/ 11 w 356"/>
                <a:gd name="T7" fmla="*/ 3441 h 3442"/>
                <a:gd name="T8" fmla="*/ 5 w 356"/>
                <a:gd name="T9" fmla="*/ 3436 h 3442"/>
                <a:gd name="T10" fmla="*/ 2 w 356"/>
                <a:gd name="T11" fmla="*/ 3432 h 3442"/>
                <a:gd name="T12" fmla="*/ 0 w 356"/>
                <a:gd name="T13" fmla="*/ 3424 h 3442"/>
                <a:gd name="T14" fmla="*/ 0 w 356"/>
                <a:gd name="T15" fmla="*/ 3424 h 3442"/>
                <a:gd name="T16" fmla="*/ 2 w 356"/>
                <a:gd name="T17" fmla="*/ 3418 h 3442"/>
                <a:gd name="T18" fmla="*/ 5 w 356"/>
                <a:gd name="T19" fmla="*/ 3414 h 3442"/>
                <a:gd name="T20" fmla="*/ 11 w 356"/>
                <a:gd name="T21" fmla="*/ 3410 h 3442"/>
                <a:gd name="T22" fmla="*/ 17 w 356"/>
                <a:gd name="T23" fmla="*/ 3408 h 3442"/>
                <a:gd name="T24" fmla="*/ 300 w 356"/>
                <a:gd name="T25" fmla="*/ 3408 h 3442"/>
                <a:gd name="T26" fmla="*/ 300 w 356"/>
                <a:gd name="T27" fmla="*/ 3408 h 3442"/>
                <a:gd name="T28" fmla="*/ 304 w 356"/>
                <a:gd name="T29" fmla="*/ 3408 h 3442"/>
                <a:gd name="T30" fmla="*/ 309 w 356"/>
                <a:gd name="T31" fmla="*/ 3407 h 3442"/>
                <a:gd name="T32" fmla="*/ 316 w 356"/>
                <a:gd name="T33" fmla="*/ 3402 h 3442"/>
                <a:gd name="T34" fmla="*/ 322 w 356"/>
                <a:gd name="T35" fmla="*/ 3395 h 3442"/>
                <a:gd name="T36" fmla="*/ 324 w 356"/>
                <a:gd name="T37" fmla="*/ 3391 h 3442"/>
                <a:gd name="T38" fmla="*/ 324 w 356"/>
                <a:gd name="T39" fmla="*/ 3385 h 3442"/>
                <a:gd name="T40" fmla="*/ 324 w 356"/>
                <a:gd name="T41" fmla="*/ 56 h 3442"/>
                <a:gd name="T42" fmla="*/ 324 w 356"/>
                <a:gd name="T43" fmla="*/ 56 h 3442"/>
                <a:gd name="T44" fmla="*/ 324 w 356"/>
                <a:gd name="T45" fmla="*/ 51 h 3442"/>
                <a:gd name="T46" fmla="*/ 322 w 356"/>
                <a:gd name="T47" fmla="*/ 47 h 3442"/>
                <a:gd name="T48" fmla="*/ 316 w 356"/>
                <a:gd name="T49" fmla="*/ 40 h 3442"/>
                <a:gd name="T50" fmla="*/ 309 w 356"/>
                <a:gd name="T51" fmla="*/ 35 h 3442"/>
                <a:gd name="T52" fmla="*/ 304 w 356"/>
                <a:gd name="T53" fmla="*/ 34 h 3442"/>
                <a:gd name="T54" fmla="*/ 300 w 356"/>
                <a:gd name="T55" fmla="*/ 32 h 3442"/>
                <a:gd name="T56" fmla="*/ 17 w 356"/>
                <a:gd name="T57" fmla="*/ 32 h 3442"/>
                <a:gd name="T58" fmla="*/ 17 w 356"/>
                <a:gd name="T59" fmla="*/ 32 h 3442"/>
                <a:gd name="T60" fmla="*/ 11 w 356"/>
                <a:gd name="T61" fmla="*/ 32 h 3442"/>
                <a:gd name="T62" fmla="*/ 5 w 356"/>
                <a:gd name="T63" fmla="*/ 28 h 3442"/>
                <a:gd name="T64" fmla="*/ 2 w 356"/>
                <a:gd name="T65" fmla="*/ 24 h 3442"/>
                <a:gd name="T66" fmla="*/ 0 w 356"/>
                <a:gd name="T67" fmla="*/ 16 h 3442"/>
                <a:gd name="T68" fmla="*/ 0 w 356"/>
                <a:gd name="T69" fmla="*/ 16 h 3442"/>
                <a:gd name="T70" fmla="*/ 2 w 356"/>
                <a:gd name="T71" fmla="*/ 10 h 3442"/>
                <a:gd name="T72" fmla="*/ 5 w 356"/>
                <a:gd name="T73" fmla="*/ 4 h 3442"/>
                <a:gd name="T74" fmla="*/ 11 w 356"/>
                <a:gd name="T75" fmla="*/ 1 h 3442"/>
                <a:gd name="T76" fmla="*/ 17 w 356"/>
                <a:gd name="T77" fmla="*/ 0 h 3442"/>
                <a:gd name="T78" fmla="*/ 300 w 356"/>
                <a:gd name="T79" fmla="*/ 0 h 3442"/>
                <a:gd name="T80" fmla="*/ 300 w 356"/>
                <a:gd name="T81" fmla="*/ 0 h 3442"/>
                <a:gd name="T82" fmla="*/ 312 w 356"/>
                <a:gd name="T83" fmla="*/ 1 h 3442"/>
                <a:gd name="T84" fmla="*/ 322 w 356"/>
                <a:gd name="T85" fmla="*/ 4 h 3442"/>
                <a:gd name="T86" fmla="*/ 331 w 356"/>
                <a:gd name="T87" fmla="*/ 9 h 3442"/>
                <a:gd name="T88" fmla="*/ 340 w 356"/>
                <a:gd name="T89" fmla="*/ 16 h 3442"/>
                <a:gd name="T90" fmla="*/ 347 w 356"/>
                <a:gd name="T91" fmla="*/ 25 h 3442"/>
                <a:gd name="T92" fmla="*/ 351 w 356"/>
                <a:gd name="T93" fmla="*/ 34 h 3442"/>
                <a:gd name="T94" fmla="*/ 356 w 356"/>
                <a:gd name="T95" fmla="*/ 44 h 3442"/>
                <a:gd name="T96" fmla="*/ 356 w 356"/>
                <a:gd name="T97" fmla="*/ 56 h 3442"/>
                <a:gd name="T98" fmla="*/ 356 w 356"/>
                <a:gd name="T99" fmla="*/ 3385 h 3442"/>
                <a:gd name="T100" fmla="*/ 356 w 356"/>
                <a:gd name="T101" fmla="*/ 3385 h 3442"/>
                <a:gd name="T102" fmla="*/ 356 w 356"/>
                <a:gd name="T103" fmla="*/ 3396 h 3442"/>
                <a:gd name="T104" fmla="*/ 351 w 356"/>
                <a:gd name="T105" fmla="*/ 3407 h 3442"/>
                <a:gd name="T106" fmla="*/ 347 w 356"/>
                <a:gd name="T107" fmla="*/ 3417 h 3442"/>
                <a:gd name="T108" fmla="*/ 340 w 356"/>
                <a:gd name="T109" fmla="*/ 3424 h 3442"/>
                <a:gd name="T110" fmla="*/ 331 w 356"/>
                <a:gd name="T111" fmla="*/ 3432 h 3442"/>
                <a:gd name="T112" fmla="*/ 322 w 356"/>
                <a:gd name="T113" fmla="*/ 3438 h 3442"/>
                <a:gd name="T114" fmla="*/ 312 w 356"/>
                <a:gd name="T115" fmla="*/ 3441 h 3442"/>
                <a:gd name="T116" fmla="*/ 300 w 356"/>
                <a:gd name="T117" fmla="*/ 3442 h 3442"/>
                <a:gd name="T118" fmla="*/ 300 w 356"/>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42">
                  <a:moveTo>
                    <a:pt x="300" y="3442"/>
                  </a:moveTo>
                  <a:lnTo>
                    <a:pt x="17" y="3442"/>
                  </a:lnTo>
                  <a:lnTo>
                    <a:pt x="17" y="3442"/>
                  </a:lnTo>
                  <a:lnTo>
                    <a:pt x="11" y="3441"/>
                  </a:lnTo>
                  <a:lnTo>
                    <a:pt x="5" y="3436"/>
                  </a:lnTo>
                  <a:lnTo>
                    <a:pt x="2" y="3432"/>
                  </a:lnTo>
                  <a:lnTo>
                    <a:pt x="0" y="3424"/>
                  </a:lnTo>
                  <a:lnTo>
                    <a:pt x="0" y="3424"/>
                  </a:lnTo>
                  <a:lnTo>
                    <a:pt x="2" y="3418"/>
                  </a:lnTo>
                  <a:lnTo>
                    <a:pt x="5" y="3414"/>
                  </a:lnTo>
                  <a:lnTo>
                    <a:pt x="11" y="3410"/>
                  </a:lnTo>
                  <a:lnTo>
                    <a:pt x="17" y="3408"/>
                  </a:lnTo>
                  <a:lnTo>
                    <a:pt x="300" y="3408"/>
                  </a:lnTo>
                  <a:lnTo>
                    <a:pt x="300" y="3408"/>
                  </a:lnTo>
                  <a:lnTo>
                    <a:pt x="304" y="3408"/>
                  </a:lnTo>
                  <a:lnTo>
                    <a:pt x="309" y="3407"/>
                  </a:lnTo>
                  <a:lnTo>
                    <a:pt x="316" y="3402"/>
                  </a:lnTo>
                  <a:lnTo>
                    <a:pt x="322" y="3395"/>
                  </a:lnTo>
                  <a:lnTo>
                    <a:pt x="324" y="3391"/>
                  </a:lnTo>
                  <a:lnTo>
                    <a:pt x="324" y="3385"/>
                  </a:lnTo>
                  <a:lnTo>
                    <a:pt x="324" y="56"/>
                  </a:lnTo>
                  <a:lnTo>
                    <a:pt x="324" y="56"/>
                  </a:lnTo>
                  <a:lnTo>
                    <a:pt x="324" y="51"/>
                  </a:lnTo>
                  <a:lnTo>
                    <a:pt x="322" y="47"/>
                  </a:lnTo>
                  <a:lnTo>
                    <a:pt x="316" y="40"/>
                  </a:lnTo>
                  <a:lnTo>
                    <a:pt x="309" y="35"/>
                  </a:lnTo>
                  <a:lnTo>
                    <a:pt x="304" y="34"/>
                  </a:lnTo>
                  <a:lnTo>
                    <a:pt x="300" y="32"/>
                  </a:lnTo>
                  <a:lnTo>
                    <a:pt x="17" y="32"/>
                  </a:lnTo>
                  <a:lnTo>
                    <a:pt x="17" y="32"/>
                  </a:lnTo>
                  <a:lnTo>
                    <a:pt x="11" y="32"/>
                  </a:lnTo>
                  <a:lnTo>
                    <a:pt x="5" y="28"/>
                  </a:lnTo>
                  <a:lnTo>
                    <a:pt x="2" y="24"/>
                  </a:lnTo>
                  <a:lnTo>
                    <a:pt x="0" y="16"/>
                  </a:lnTo>
                  <a:lnTo>
                    <a:pt x="0" y="16"/>
                  </a:lnTo>
                  <a:lnTo>
                    <a:pt x="2" y="10"/>
                  </a:lnTo>
                  <a:lnTo>
                    <a:pt x="5" y="4"/>
                  </a:lnTo>
                  <a:lnTo>
                    <a:pt x="11" y="1"/>
                  </a:lnTo>
                  <a:lnTo>
                    <a:pt x="17" y="0"/>
                  </a:lnTo>
                  <a:lnTo>
                    <a:pt x="300" y="0"/>
                  </a:lnTo>
                  <a:lnTo>
                    <a:pt x="300" y="0"/>
                  </a:lnTo>
                  <a:lnTo>
                    <a:pt x="312" y="1"/>
                  </a:lnTo>
                  <a:lnTo>
                    <a:pt x="322" y="4"/>
                  </a:lnTo>
                  <a:lnTo>
                    <a:pt x="331" y="9"/>
                  </a:lnTo>
                  <a:lnTo>
                    <a:pt x="340" y="16"/>
                  </a:lnTo>
                  <a:lnTo>
                    <a:pt x="347" y="25"/>
                  </a:lnTo>
                  <a:lnTo>
                    <a:pt x="351" y="34"/>
                  </a:lnTo>
                  <a:lnTo>
                    <a:pt x="356" y="44"/>
                  </a:lnTo>
                  <a:lnTo>
                    <a:pt x="356" y="56"/>
                  </a:lnTo>
                  <a:lnTo>
                    <a:pt x="356" y="3385"/>
                  </a:lnTo>
                  <a:lnTo>
                    <a:pt x="356" y="3385"/>
                  </a:lnTo>
                  <a:lnTo>
                    <a:pt x="356" y="3396"/>
                  </a:lnTo>
                  <a:lnTo>
                    <a:pt x="351" y="3407"/>
                  </a:lnTo>
                  <a:lnTo>
                    <a:pt x="347" y="3417"/>
                  </a:lnTo>
                  <a:lnTo>
                    <a:pt x="340" y="3424"/>
                  </a:lnTo>
                  <a:lnTo>
                    <a:pt x="331" y="3432"/>
                  </a:lnTo>
                  <a:lnTo>
                    <a:pt x="322" y="3438"/>
                  </a:lnTo>
                  <a:lnTo>
                    <a:pt x="312" y="3441"/>
                  </a:lnTo>
                  <a:lnTo>
                    <a:pt x="300" y="3442"/>
                  </a:lnTo>
                  <a:lnTo>
                    <a:pt x="300"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4" name="Freeform 7"/>
            <p:cNvSpPr>
              <a:spLocks/>
            </p:cNvSpPr>
            <p:nvPr/>
          </p:nvSpPr>
          <p:spPr bwMode="auto">
            <a:xfrm>
              <a:off x="-4887913" y="3983038"/>
              <a:ext cx="750888" cy="26988"/>
            </a:xfrm>
            <a:custGeom>
              <a:avLst/>
              <a:gdLst>
                <a:gd name="T0" fmla="*/ 930 w 946"/>
                <a:gd name="T1" fmla="*/ 32 h 32"/>
                <a:gd name="T2" fmla="*/ 18 w 946"/>
                <a:gd name="T3" fmla="*/ 32 h 32"/>
                <a:gd name="T4" fmla="*/ 18 w 946"/>
                <a:gd name="T5" fmla="*/ 32 h 32"/>
                <a:gd name="T6" fmla="*/ 10 w 946"/>
                <a:gd name="T7" fmla="*/ 31 h 32"/>
                <a:gd name="T8" fmla="*/ 6 w 946"/>
                <a:gd name="T9" fmla="*/ 28 h 32"/>
                <a:gd name="T10" fmla="*/ 1 w 946"/>
                <a:gd name="T11" fmla="*/ 22 h 32"/>
                <a:gd name="T12" fmla="*/ 0 w 946"/>
                <a:gd name="T13" fmla="*/ 16 h 32"/>
                <a:gd name="T14" fmla="*/ 0 w 946"/>
                <a:gd name="T15" fmla="*/ 16 h 32"/>
                <a:gd name="T16" fmla="*/ 1 w 946"/>
                <a:gd name="T17" fmla="*/ 10 h 32"/>
                <a:gd name="T18" fmla="*/ 6 w 946"/>
                <a:gd name="T19" fmla="*/ 4 h 32"/>
                <a:gd name="T20" fmla="*/ 10 w 946"/>
                <a:gd name="T21" fmla="*/ 1 h 32"/>
                <a:gd name="T22" fmla="*/ 18 w 946"/>
                <a:gd name="T23" fmla="*/ 0 h 32"/>
                <a:gd name="T24" fmla="*/ 930 w 946"/>
                <a:gd name="T25" fmla="*/ 0 h 32"/>
                <a:gd name="T26" fmla="*/ 930 w 946"/>
                <a:gd name="T27" fmla="*/ 0 h 32"/>
                <a:gd name="T28" fmla="*/ 936 w 946"/>
                <a:gd name="T29" fmla="*/ 1 h 32"/>
                <a:gd name="T30" fmla="*/ 942 w 946"/>
                <a:gd name="T31" fmla="*/ 4 h 32"/>
                <a:gd name="T32" fmla="*/ 945 w 946"/>
                <a:gd name="T33" fmla="*/ 10 h 32"/>
                <a:gd name="T34" fmla="*/ 946 w 946"/>
                <a:gd name="T35" fmla="*/ 16 h 32"/>
                <a:gd name="T36" fmla="*/ 946 w 946"/>
                <a:gd name="T37" fmla="*/ 16 h 32"/>
                <a:gd name="T38" fmla="*/ 945 w 946"/>
                <a:gd name="T39" fmla="*/ 22 h 32"/>
                <a:gd name="T40" fmla="*/ 942 w 946"/>
                <a:gd name="T41" fmla="*/ 28 h 32"/>
                <a:gd name="T42" fmla="*/ 936 w 946"/>
                <a:gd name="T43" fmla="*/ 31 h 32"/>
                <a:gd name="T44" fmla="*/ 930 w 946"/>
                <a:gd name="T45" fmla="*/ 32 h 32"/>
                <a:gd name="T46" fmla="*/ 930 w 946"/>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6" h="32">
                  <a:moveTo>
                    <a:pt x="930" y="32"/>
                  </a:moveTo>
                  <a:lnTo>
                    <a:pt x="18" y="32"/>
                  </a:lnTo>
                  <a:lnTo>
                    <a:pt x="18" y="32"/>
                  </a:lnTo>
                  <a:lnTo>
                    <a:pt x="10" y="31"/>
                  </a:lnTo>
                  <a:lnTo>
                    <a:pt x="6" y="28"/>
                  </a:lnTo>
                  <a:lnTo>
                    <a:pt x="1" y="22"/>
                  </a:lnTo>
                  <a:lnTo>
                    <a:pt x="0" y="16"/>
                  </a:lnTo>
                  <a:lnTo>
                    <a:pt x="0" y="16"/>
                  </a:lnTo>
                  <a:lnTo>
                    <a:pt x="1" y="10"/>
                  </a:lnTo>
                  <a:lnTo>
                    <a:pt x="6" y="4"/>
                  </a:lnTo>
                  <a:lnTo>
                    <a:pt x="10" y="1"/>
                  </a:lnTo>
                  <a:lnTo>
                    <a:pt x="18" y="0"/>
                  </a:lnTo>
                  <a:lnTo>
                    <a:pt x="930" y="0"/>
                  </a:lnTo>
                  <a:lnTo>
                    <a:pt x="930" y="0"/>
                  </a:lnTo>
                  <a:lnTo>
                    <a:pt x="936" y="1"/>
                  </a:lnTo>
                  <a:lnTo>
                    <a:pt x="942" y="4"/>
                  </a:lnTo>
                  <a:lnTo>
                    <a:pt x="945" y="10"/>
                  </a:lnTo>
                  <a:lnTo>
                    <a:pt x="946" y="16"/>
                  </a:lnTo>
                  <a:lnTo>
                    <a:pt x="946" y="16"/>
                  </a:lnTo>
                  <a:lnTo>
                    <a:pt x="945" y="22"/>
                  </a:lnTo>
                  <a:lnTo>
                    <a:pt x="942" y="28"/>
                  </a:lnTo>
                  <a:lnTo>
                    <a:pt x="936" y="31"/>
                  </a:lnTo>
                  <a:lnTo>
                    <a:pt x="930" y="32"/>
                  </a:lnTo>
                  <a:lnTo>
                    <a:pt x="9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5" name="Freeform 8"/>
            <p:cNvSpPr>
              <a:spLocks/>
            </p:cNvSpPr>
            <p:nvPr/>
          </p:nvSpPr>
          <p:spPr bwMode="auto">
            <a:xfrm>
              <a:off x="-4237038" y="3905250"/>
              <a:ext cx="100013" cy="184150"/>
            </a:xfrm>
            <a:custGeom>
              <a:avLst/>
              <a:gdLst>
                <a:gd name="T0" fmla="*/ 16 w 126"/>
                <a:gd name="T1" fmla="*/ 232 h 232"/>
                <a:gd name="T2" fmla="*/ 16 w 126"/>
                <a:gd name="T3" fmla="*/ 232 h 232"/>
                <a:gd name="T4" fmla="*/ 10 w 126"/>
                <a:gd name="T5" fmla="*/ 231 h 232"/>
                <a:gd name="T6" fmla="*/ 4 w 126"/>
                <a:gd name="T7" fmla="*/ 226 h 232"/>
                <a:gd name="T8" fmla="*/ 4 w 126"/>
                <a:gd name="T9" fmla="*/ 226 h 232"/>
                <a:gd name="T10" fmla="*/ 1 w 126"/>
                <a:gd name="T11" fmla="*/ 222 h 232"/>
                <a:gd name="T12" fmla="*/ 0 w 126"/>
                <a:gd name="T13" fmla="*/ 215 h 232"/>
                <a:gd name="T14" fmla="*/ 1 w 126"/>
                <a:gd name="T15" fmla="*/ 209 h 232"/>
                <a:gd name="T16" fmla="*/ 4 w 126"/>
                <a:gd name="T17" fmla="*/ 204 h 232"/>
                <a:gd name="T18" fmla="*/ 94 w 126"/>
                <a:gd name="T19" fmla="*/ 115 h 232"/>
                <a:gd name="T20" fmla="*/ 4 w 126"/>
                <a:gd name="T21" fmla="*/ 28 h 232"/>
                <a:gd name="T22" fmla="*/ 4 w 126"/>
                <a:gd name="T23" fmla="*/ 28 h 232"/>
                <a:gd name="T24" fmla="*/ 1 w 126"/>
                <a:gd name="T25" fmla="*/ 24 h 232"/>
                <a:gd name="T26" fmla="*/ 0 w 126"/>
                <a:gd name="T27" fmla="*/ 16 h 232"/>
                <a:gd name="T28" fmla="*/ 1 w 126"/>
                <a:gd name="T29" fmla="*/ 10 h 232"/>
                <a:gd name="T30" fmla="*/ 4 w 126"/>
                <a:gd name="T31" fmla="*/ 4 h 232"/>
                <a:gd name="T32" fmla="*/ 4 w 126"/>
                <a:gd name="T33" fmla="*/ 4 h 232"/>
                <a:gd name="T34" fmla="*/ 10 w 126"/>
                <a:gd name="T35" fmla="*/ 2 h 232"/>
                <a:gd name="T36" fmla="*/ 16 w 126"/>
                <a:gd name="T37" fmla="*/ 0 h 232"/>
                <a:gd name="T38" fmla="*/ 23 w 126"/>
                <a:gd name="T39" fmla="*/ 2 h 232"/>
                <a:gd name="T40" fmla="*/ 28 w 126"/>
                <a:gd name="T41" fmla="*/ 4 h 232"/>
                <a:gd name="T42" fmla="*/ 117 w 126"/>
                <a:gd name="T43" fmla="*/ 94 h 232"/>
                <a:gd name="T44" fmla="*/ 117 w 126"/>
                <a:gd name="T45" fmla="*/ 94 h 232"/>
                <a:gd name="T46" fmla="*/ 120 w 126"/>
                <a:gd name="T47" fmla="*/ 98 h 232"/>
                <a:gd name="T48" fmla="*/ 123 w 126"/>
                <a:gd name="T49" fmla="*/ 104 h 232"/>
                <a:gd name="T50" fmla="*/ 126 w 126"/>
                <a:gd name="T51" fmla="*/ 110 h 232"/>
                <a:gd name="T52" fmla="*/ 126 w 126"/>
                <a:gd name="T53" fmla="*/ 116 h 232"/>
                <a:gd name="T54" fmla="*/ 126 w 126"/>
                <a:gd name="T55" fmla="*/ 116 h 232"/>
                <a:gd name="T56" fmla="*/ 126 w 126"/>
                <a:gd name="T57" fmla="*/ 122 h 232"/>
                <a:gd name="T58" fmla="*/ 123 w 126"/>
                <a:gd name="T59" fmla="*/ 128 h 232"/>
                <a:gd name="T60" fmla="*/ 120 w 126"/>
                <a:gd name="T61" fmla="*/ 134 h 232"/>
                <a:gd name="T62" fmla="*/ 117 w 126"/>
                <a:gd name="T63" fmla="*/ 138 h 232"/>
                <a:gd name="T64" fmla="*/ 28 w 126"/>
                <a:gd name="T65" fmla="*/ 226 h 232"/>
                <a:gd name="T66" fmla="*/ 28 w 126"/>
                <a:gd name="T67" fmla="*/ 226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4" y="226"/>
                  </a:lnTo>
                  <a:lnTo>
                    <a:pt x="4" y="226"/>
                  </a:lnTo>
                  <a:lnTo>
                    <a:pt x="1" y="222"/>
                  </a:lnTo>
                  <a:lnTo>
                    <a:pt x="0" y="215"/>
                  </a:lnTo>
                  <a:lnTo>
                    <a:pt x="1" y="209"/>
                  </a:lnTo>
                  <a:lnTo>
                    <a:pt x="4" y="204"/>
                  </a:lnTo>
                  <a:lnTo>
                    <a:pt x="94" y="115"/>
                  </a:lnTo>
                  <a:lnTo>
                    <a:pt x="4" y="28"/>
                  </a:lnTo>
                  <a:lnTo>
                    <a:pt x="4" y="28"/>
                  </a:lnTo>
                  <a:lnTo>
                    <a:pt x="1" y="24"/>
                  </a:lnTo>
                  <a:lnTo>
                    <a:pt x="0" y="16"/>
                  </a:lnTo>
                  <a:lnTo>
                    <a:pt x="1" y="10"/>
                  </a:lnTo>
                  <a:lnTo>
                    <a:pt x="4" y="4"/>
                  </a:lnTo>
                  <a:lnTo>
                    <a:pt x="4" y="4"/>
                  </a:lnTo>
                  <a:lnTo>
                    <a:pt x="10" y="2"/>
                  </a:lnTo>
                  <a:lnTo>
                    <a:pt x="16" y="0"/>
                  </a:lnTo>
                  <a:lnTo>
                    <a:pt x="23" y="2"/>
                  </a:lnTo>
                  <a:lnTo>
                    <a:pt x="28" y="4"/>
                  </a:lnTo>
                  <a:lnTo>
                    <a:pt x="117" y="94"/>
                  </a:lnTo>
                  <a:lnTo>
                    <a:pt x="117" y="94"/>
                  </a:lnTo>
                  <a:lnTo>
                    <a:pt x="120" y="98"/>
                  </a:lnTo>
                  <a:lnTo>
                    <a:pt x="123" y="104"/>
                  </a:lnTo>
                  <a:lnTo>
                    <a:pt x="126" y="110"/>
                  </a:lnTo>
                  <a:lnTo>
                    <a:pt x="126" y="116"/>
                  </a:lnTo>
                  <a:lnTo>
                    <a:pt x="126" y="116"/>
                  </a:lnTo>
                  <a:lnTo>
                    <a:pt x="126" y="122"/>
                  </a:lnTo>
                  <a:lnTo>
                    <a:pt x="123" y="128"/>
                  </a:lnTo>
                  <a:lnTo>
                    <a:pt x="120" y="134"/>
                  </a:lnTo>
                  <a:lnTo>
                    <a:pt x="117" y="138"/>
                  </a:lnTo>
                  <a:lnTo>
                    <a:pt x="28" y="226"/>
                  </a:lnTo>
                  <a:lnTo>
                    <a:pt x="28" y="226"/>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6" name="Group 215"/>
          <p:cNvGrpSpPr/>
          <p:nvPr/>
        </p:nvGrpSpPr>
        <p:grpSpPr>
          <a:xfrm>
            <a:off x="3563855" y="3472051"/>
            <a:ext cx="312694" cy="182537"/>
            <a:chOff x="-4411663" y="4275138"/>
            <a:chExt cx="312738" cy="182563"/>
          </a:xfrm>
          <a:solidFill>
            <a:schemeClr val="accent1"/>
          </a:solidFill>
        </p:grpSpPr>
        <p:sp>
          <p:nvSpPr>
            <p:cNvPr id="217" name="Freeform 9"/>
            <p:cNvSpPr>
              <a:spLocks/>
            </p:cNvSpPr>
            <p:nvPr/>
          </p:nvSpPr>
          <p:spPr bwMode="auto">
            <a:xfrm>
              <a:off x="-4411663" y="4352925"/>
              <a:ext cx="312738" cy="26988"/>
            </a:xfrm>
            <a:custGeom>
              <a:avLst/>
              <a:gdLst>
                <a:gd name="T0" fmla="*/ 377 w 394"/>
                <a:gd name="T1" fmla="*/ 33 h 33"/>
                <a:gd name="T2" fmla="*/ 16 w 394"/>
                <a:gd name="T3" fmla="*/ 33 h 33"/>
                <a:gd name="T4" fmla="*/ 16 w 394"/>
                <a:gd name="T5" fmla="*/ 33 h 33"/>
                <a:gd name="T6" fmla="*/ 10 w 394"/>
                <a:gd name="T7" fmla="*/ 32 h 33"/>
                <a:gd name="T8" fmla="*/ 4 w 394"/>
                <a:gd name="T9" fmla="*/ 28 h 33"/>
                <a:gd name="T10" fmla="*/ 1 w 394"/>
                <a:gd name="T11" fmla="*/ 23 h 33"/>
                <a:gd name="T12" fmla="*/ 0 w 394"/>
                <a:gd name="T13" fmla="*/ 17 h 33"/>
                <a:gd name="T14" fmla="*/ 0 w 394"/>
                <a:gd name="T15" fmla="*/ 17 h 33"/>
                <a:gd name="T16" fmla="*/ 1 w 394"/>
                <a:gd name="T17" fmla="*/ 10 h 33"/>
                <a:gd name="T18" fmla="*/ 4 w 394"/>
                <a:gd name="T19" fmla="*/ 6 h 33"/>
                <a:gd name="T20" fmla="*/ 10 w 394"/>
                <a:gd name="T21" fmla="*/ 1 h 33"/>
                <a:gd name="T22" fmla="*/ 16 w 394"/>
                <a:gd name="T23" fmla="*/ 0 h 33"/>
                <a:gd name="T24" fmla="*/ 377 w 394"/>
                <a:gd name="T25" fmla="*/ 0 h 33"/>
                <a:gd name="T26" fmla="*/ 377 w 394"/>
                <a:gd name="T27" fmla="*/ 0 h 33"/>
                <a:gd name="T28" fmla="*/ 383 w 394"/>
                <a:gd name="T29" fmla="*/ 1 h 33"/>
                <a:gd name="T30" fmla="*/ 389 w 394"/>
                <a:gd name="T31" fmla="*/ 6 h 33"/>
                <a:gd name="T32" fmla="*/ 392 w 394"/>
                <a:gd name="T33" fmla="*/ 10 h 33"/>
                <a:gd name="T34" fmla="*/ 394 w 394"/>
                <a:gd name="T35" fmla="*/ 17 h 33"/>
                <a:gd name="T36" fmla="*/ 394 w 394"/>
                <a:gd name="T37" fmla="*/ 17 h 33"/>
                <a:gd name="T38" fmla="*/ 392 w 394"/>
                <a:gd name="T39" fmla="*/ 23 h 33"/>
                <a:gd name="T40" fmla="*/ 389 w 394"/>
                <a:gd name="T41" fmla="*/ 28 h 33"/>
                <a:gd name="T42" fmla="*/ 383 w 394"/>
                <a:gd name="T43" fmla="*/ 32 h 33"/>
                <a:gd name="T44" fmla="*/ 377 w 394"/>
                <a:gd name="T45" fmla="*/ 33 h 33"/>
                <a:gd name="T46" fmla="*/ 377 w 39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4" h="33">
                  <a:moveTo>
                    <a:pt x="377" y="33"/>
                  </a:moveTo>
                  <a:lnTo>
                    <a:pt x="16" y="33"/>
                  </a:lnTo>
                  <a:lnTo>
                    <a:pt x="16" y="33"/>
                  </a:lnTo>
                  <a:lnTo>
                    <a:pt x="10" y="32"/>
                  </a:lnTo>
                  <a:lnTo>
                    <a:pt x="4" y="28"/>
                  </a:lnTo>
                  <a:lnTo>
                    <a:pt x="1" y="23"/>
                  </a:lnTo>
                  <a:lnTo>
                    <a:pt x="0" y="17"/>
                  </a:lnTo>
                  <a:lnTo>
                    <a:pt x="0" y="17"/>
                  </a:lnTo>
                  <a:lnTo>
                    <a:pt x="1" y="10"/>
                  </a:lnTo>
                  <a:lnTo>
                    <a:pt x="4" y="6"/>
                  </a:lnTo>
                  <a:lnTo>
                    <a:pt x="10" y="1"/>
                  </a:lnTo>
                  <a:lnTo>
                    <a:pt x="16" y="0"/>
                  </a:lnTo>
                  <a:lnTo>
                    <a:pt x="377" y="0"/>
                  </a:lnTo>
                  <a:lnTo>
                    <a:pt x="377" y="0"/>
                  </a:lnTo>
                  <a:lnTo>
                    <a:pt x="383" y="1"/>
                  </a:lnTo>
                  <a:lnTo>
                    <a:pt x="389" y="6"/>
                  </a:lnTo>
                  <a:lnTo>
                    <a:pt x="392" y="10"/>
                  </a:lnTo>
                  <a:lnTo>
                    <a:pt x="394" y="17"/>
                  </a:lnTo>
                  <a:lnTo>
                    <a:pt x="394" y="17"/>
                  </a:lnTo>
                  <a:lnTo>
                    <a:pt x="392" y="23"/>
                  </a:lnTo>
                  <a:lnTo>
                    <a:pt x="389" y="28"/>
                  </a:lnTo>
                  <a:lnTo>
                    <a:pt x="383" y="32"/>
                  </a:lnTo>
                  <a:lnTo>
                    <a:pt x="377" y="33"/>
                  </a:lnTo>
                  <a:lnTo>
                    <a:pt x="377"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18" name="Freeform 10"/>
            <p:cNvSpPr>
              <a:spLocks/>
            </p:cNvSpPr>
            <p:nvPr/>
          </p:nvSpPr>
          <p:spPr bwMode="auto">
            <a:xfrm>
              <a:off x="-4198938" y="4275138"/>
              <a:ext cx="100013" cy="182563"/>
            </a:xfrm>
            <a:custGeom>
              <a:avLst/>
              <a:gdLst>
                <a:gd name="T0" fmla="*/ 18 w 127"/>
                <a:gd name="T1" fmla="*/ 231 h 231"/>
                <a:gd name="T2" fmla="*/ 18 w 127"/>
                <a:gd name="T3" fmla="*/ 231 h 231"/>
                <a:gd name="T4" fmla="*/ 10 w 127"/>
                <a:gd name="T5" fmla="*/ 231 h 231"/>
                <a:gd name="T6" fmla="*/ 6 w 127"/>
                <a:gd name="T7" fmla="*/ 226 h 231"/>
                <a:gd name="T8" fmla="*/ 6 w 127"/>
                <a:gd name="T9" fmla="*/ 226 h 231"/>
                <a:gd name="T10" fmla="*/ 2 w 127"/>
                <a:gd name="T11" fmla="*/ 221 h 231"/>
                <a:gd name="T12" fmla="*/ 0 w 127"/>
                <a:gd name="T13" fmla="*/ 215 h 231"/>
                <a:gd name="T14" fmla="*/ 2 w 127"/>
                <a:gd name="T15" fmla="*/ 209 h 231"/>
                <a:gd name="T16" fmla="*/ 6 w 127"/>
                <a:gd name="T17" fmla="*/ 203 h 231"/>
                <a:gd name="T18" fmla="*/ 94 w 127"/>
                <a:gd name="T19" fmla="*/ 115 h 231"/>
                <a:gd name="T20" fmla="*/ 6 w 127"/>
                <a:gd name="T21" fmla="*/ 28 h 231"/>
                <a:gd name="T22" fmla="*/ 6 w 127"/>
                <a:gd name="T23" fmla="*/ 28 h 231"/>
                <a:gd name="T24" fmla="*/ 2 w 127"/>
                <a:gd name="T25" fmla="*/ 22 h 231"/>
                <a:gd name="T26" fmla="*/ 0 w 127"/>
                <a:gd name="T27" fmla="*/ 16 h 231"/>
                <a:gd name="T28" fmla="*/ 2 w 127"/>
                <a:gd name="T29" fmla="*/ 11 h 231"/>
                <a:gd name="T30" fmla="*/ 6 w 127"/>
                <a:gd name="T31" fmla="*/ 5 h 231"/>
                <a:gd name="T32" fmla="*/ 6 w 127"/>
                <a:gd name="T33" fmla="*/ 5 h 231"/>
                <a:gd name="T34" fmla="*/ 10 w 127"/>
                <a:gd name="T35" fmla="*/ 2 h 231"/>
                <a:gd name="T36" fmla="*/ 18 w 127"/>
                <a:gd name="T37" fmla="*/ 0 h 231"/>
                <a:gd name="T38" fmla="*/ 24 w 127"/>
                <a:gd name="T39" fmla="*/ 2 h 231"/>
                <a:gd name="T40" fmla="*/ 30 w 127"/>
                <a:gd name="T41" fmla="*/ 5 h 231"/>
                <a:gd name="T42" fmla="*/ 118 w 127"/>
                <a:gd name="T43" fmla="*/ 93 h 231"/>
                <a:gd name="T44" fmla="*/ 118 w 127"/>
                <a:gd name="T45" fmla="*/ 93 h 231"/>
                <a:gd name="T46" fmla="*/ 122 w 127"/>
                <a:gd name="T47" fmla="*/ 99 h 231"/>
                <a:gd name="T48" fmla="*/ 125 w 127"/>
                <a:gd name="T49" fmla="*/ 103 h 231"/>
                <a:gd name="T50" fmla="*/ 127 w 127"/>
                <a:gd name="T51" fmla="*/ 109 h 231"/>
                <a:gd name="T52" fmla="*/ 127 w 127"/>
                <a:gd name="T53" fmla="*/ 116 h 231"/>
                <a:gd name="T54" fmla="*/ 127 w 127"/>
                <a:gd name="T55" fmla="*/ 116 h 231"/>
                <a:gd name="T56" fmla="*/ 127 w 127"/>
                <a:gd name="T57" fmla="*/ 122 h 231"/>
                <a:gd name="T58" fmla="*/ 125 w 127"/>
                <a:gd name="T59" fmla="*/ 128 h 231"/>
                <a:gd name="T60" fmla="*/ 122 w 127"/>
                <a:gd name="T61" fmla="*/ 132 h 231"/>
                <a:gd name="T62" fmla="*/ 118 w 127"/>
                <a:gd name="T63" fmla="*/ 138 h 231"/>
                <a:gd name="T64" fmla="*/ 28 w 127"/>
                <a:gd name="T65" fmla="*/ 226 h 231"/>
                <a:gd name="T66" fmla="*/ 28 w 127"/>
                <a:gd name="T67" fmla="*/ 226 h 231"/>
                <a:gd name="T68" fmla="*/ 24 w 127"/>
                <a:gd name="T69" fmla="*/ 231 h 231"/>
                <a:gd name="T70" fmla="*/ 18 w 127"/>
                <a:gd name="T71" fmla="*/ 231 h 231"/>
                <a:gd name="T72" fmla="*/ 18 w 127"/>
                <a:gd name="T73"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31">
                  <a:moveTo>
                    <a:pt x="18" y="231"/>
                  </a:moveTo>
                  <a:lnTo>
                    <a:pt x="18" y="231"/>
                  </a:lnTo>
                  <a:lnTo>
                    <a:pt x="10" y="231"/>
                  </a:lnTo>
                  <a:lnTo>
                    <a:pt x="6" y="226"/>
                  </a:lnTo>
                  <a:lnTo>
                    <a:pt x="6" y="226"/>
                  </a:lnTo>
                  <a:lnTo>
                    <a:pt x="2" y="221"/>
                  </a:lnTo>
                  <a:lnTo>
                    <a:pt x="0" y="215"/>
                  </a:lnTo>
                  <a:lnTo>
                    <a:pt x="2" y="209"/>
                  </a:lnTo>
                  <a:lnTo>
                    <a:pt x="6" y="203"/>
                  </a:lnTo>
                  <a:lnTo>
                    <a:pt x="94" y="115"/>
                  </a:lnTo>
                  <a:lnTo>
                    <a:pt x="6" y="28"/>
                  </a:lnTo>
                  <a:lnTo>
                    <a:pt x="6" y="28"/>
                  </a:lnTo>
                  <a:lnTo>
                    <a:pt x="2" y="22"/>
                  </a:lnTo>
                  <a:lnTo>
                    <a:pt x="0" y="16"/>
                  </a:lnTo>
                  <a:lnTo>
                    <a:pt x="2" y="11"/>
                  </a:lnTo>
                  <a:lnTo>
                    <a:pt x="6" y="5"/>
                  </a:lnTo>
                  <a:lnTo>
                    <a:pt x="6" y="5"/>
                  </a:lnTo>
                  <a:lnTo>
                    <a:pt x="10" y="2"/>
                  </a:lnTo>
                  <a:lnTo>
                    <a:pt x="18" y="0"/>
                  </a:lnTo>
                  <a:lnTo>
                    <a:pt x="24" y="2"/>
                  </a:lnTo>
                  <a:lnTo>
                    <a:pt x="30" y="5"/>
                  </a:lnTo>
                  <a:lnTo>
                    <a:pt x="118" y="93"/>
                  </a:lnTo>
                  <a:lnTo>
                    <a:pt x="118" y="93"/>
                  </a:lnTo>
                  <a:lnTo>
                    <a:pt x="122" y="99"/>
                  </a:lnTo>
                  <a:lnTo>
                    <a:pt x="125" y="103"/>
                  </a:lnTo>
                  <a:lnTo>
                    <a:pt x="127" y="109"/>
                  </a:lnTo>
                  <a:lnTo>
                    <a:pt x="127" y="116"/>
                  </a:lnTo>
                  <a:lnTo>
                    <a:pt x="127" y="116"/>
                  </a:lnTo>
                  <a:lnTo>
                    <a:pt x="127" y="122"/>
                  </a:lnTo>
                  <a:lnTo>
                    <a:pt x="125" y="128"/>
                  </a:lnTo>
                  <a:lnTo>
                    <a:pt x="122" y="132"/>
                  </a:lnTo>
                  <a:lnTo>
                    <a:pt x="118" y="138"/>
                  </a:lnTo>
                  <a:lnTo>
                    <a:pt x="28" y="226"/>
                  </a:lnTo>
                  <a:lnTo>
                    <a:pt x="28" y="226"/>
                  </a:lnTo>
                  <a:lnTo>
                    <a:pt x="24" y="231"/>
                  </a:lnTo>
                  <a:lnTo>
                    <a:pt x="18" y="231"/>
                  </a:lnTo>
                  <a:lnTo>
                    <a:pt x="18" y="2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19" name="Group 218"/>
          <p:cNvGrpSpPr/>
          <p:nvPr/>
        </p:nvGrpSpPr>
        <p:grpSpPr>
          <a:xfrm>
            <a:off x="4098130" y="2637419"/>
            <a:ext cx="312694" cy="184124"/>
            <a:chOff x="-2597151" y="4195763"/>
            <a:chExt cx="312738" cy="184150"/>
          </a:xfrm>
          <a:solidFill>
            <a:schemeClr val="bg2">
              <a:lumMod val="25000"/>
              <a:lumOff val="75000"/>
            </a:schemeClr>
          </a:solidFill>
        </p:grpSpPr>
        <p:sp>
          <p:nvSpPr>
            <p:cNvPr id="220"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1"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2"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23" name="Group 222"/>
          <p:cNvGrpSpPr/>
          <p:nvPr/>
        </p:nvGrpSpPr>
        <p:grpSpPr>
          <a:xfrm>
            <a:off x="8337438" y="1740221"/>
            <a:ext cx="790189" cy="2731701"/>
            <a:chOff x="8337755" y="1739981"/>
            <a:chExt cx="790301" cy="2732088"/>
          </a:xfrm>
          <a:solidFill>
            <a:schemeClr val="accent1"/>
          </a:solidFill>
        </p:grpSpPr>
        <p:sp>
          <p:nvSpPr>
            <p:cNvPr id="224" name="Freeform 6"/>
            <p:cNvSpPr>
              <a:spLocks/>
            </p:cNvSpPr>
            <p:nvPr/>
          </p:nvSpPr>
          <p:spPr bwMode="auto">
            <a:xfrm>
              <a:off x="8845481" y="1739981"/>
              <a:ext cx="282575" cy="2732088"/>
            </a:xfrm>
            <a:custGeom>
              <a:avLst/>
              <a:gdLst>
                <a:gd name="T0" fmla="*/ 339 w 355"/>
                <a:gd name="T1" fmla="*/ 3442 h 3442"/>
                <a:gd name="T2" fmla="*/ 55 w 355"/>
                <a:gd name="T3" fmla="*/ 3442 h 3442"/>
                <a:gd name="T4" fmla="*/ 55 w 355"/>
                <a:gd name="T5" fmla="*/ 3442 h 3442"/>
                <a:gd name="T6" fmla="*/ 45 w 355"/>
                <a:gd name="T7" fmla="*/ 3441 h 3442"/>
                <a:gd name="T8" fmla="*/ 35 w 355"/>
                <a:gd name="T9" fmla="*/ 3438 h 3442"/>
                <a:gd name="T10" fmla="*/ 24 w 355"/>
                <a:gd name="T11" fmla="*/ 3432 h 3442"/>
                <a:gd name="T12" fmla="*/ 16 w 355"/>
                <a:gd name="T13" fmla="*/ 3424 h 3442"/>
                <a:gd name="T14" fmla="*/ 10 w 355"/>
                <a:gd name="T15" fmla="*/ 3417 h 3442"/>
                <a:gd name="T16" fmla="*/ 4 w 355"/>
                <a:gd name="T17" fmla="*/ 3407 h 3442"/>
                <a:gd name="T18" fmla="*/ 1 w 355"/>
                <a:gd name="T19" fmla="*/ 3396 h 3442"/>
                <a:gd name="T20" fmla="*/ 0 w 355"/>
                <a:gd name="T21" fmla="*/ 3385 h 3442"/>
                <a:gd name="T22" fmla="*/ 0 w 355"/>
                <a:gd name="T23" fmla="*/ 56 h 3442"/>
                <a:gd name="T24" fmla="*/ 0 w 355"/>
                <a:gd name="T25" fmla="*/ 56 h 3442"/>
                <a:gd name="T26" fmla="*/ 1 w 355"/>
                <a:gd name="T27" fmla="*/ 44 h 3442"/>
                <a:gd name="T28" fmla="*/ 4 w 355"/>
                <a:gd name="T29" fmla="*/ 34 h 3442"/>
                <a:gd name="T30" fmla="*/ 10 w 355"/>
                <a:gd name="T31" fmla="*/ 25 h 3442"/>
                <a:gd name="T32" fmla="*/ 16 w 355"/>
                <a:gd name="T33" fmla="*/ 16 h 3442"/>
                <a:gd name="T34" fmla="*/ 24 w 355"/>
                <a:gd name="T35" fmla="*/ 9 h 3442"/>
                <a:gd name="T36" fmla="*/ 35 w 355"/>
                <a:gd name="T37" fmla="*/ 4 h 3442"/>
                <a:gd name="T38" fmla="*/ 45 w 355"/>
                <a:gd name="T39" fmla="*/ 1 h 3442"/>
                <a:gd name="T40" fmla="*/ 55 w 355"/>
                <a:gd name="T41" fmla="*/ 0 h 3442"/>
                <a:gd name="T42" fmla="*/ 339 w 355"/>
                <a:gd name="T43" fmla="*/ 0 h 3442"/>
                <a:gd name="T44" fmla="*/ 339 w 355"/>
                <a:gd name="T45" fmla="*/ 0 h 3442"/>
                <a:gd name="T46" fmla="*/ 346 w 355"/>
                <a:gd name="T47" fmla="*/ 1 h 3442"/>
                <a:gd name="T48" fmla="*/ 351 w 355"/>
                <a:gd name="T49" fmla="*/ 4 h 3442"/>
                <a:gd name="T50" fmla="*/ 354 w 355"/>
                <a:gd name="T51" fmla="*/ 10 h 3442"/>
                <a:gd name="T52" fmla="*/ 355 w 355"/>
                <a:gd name="T53" fmla="*/ 16 h 3442"/>
                <a:gd name="T54" fmla="*/ 355 w 355"/>
                <a:gd name="T55" fmla="*/ 16 h 3442"/>
                <a:gd name="T56" fmla="*/ 354 w 355"/>
                <a:gd name="T57" fmla="*/ 24 h 3442"/>
                <a:gd name="T58" fmla="*/ 351 w 355"/>
                <a:gd name="T59" fmla="*/ 28 h 3442"/>
                <a:gd name="T60" fmla="*/ 346 w 355"/>
                <a:gd name="T61" fmla="*/ 32 h 3442"/>
                <a:gd name="T62" fmla="*/ 339 w 355"/>
                <a:gd name="T63" fmla="*/ 32 h 3442"/>
                <a:gd name="T64" fmla="*/ 55 w 355"/>
                <a:gd name="T65" fmla="*/ 32 h 3442"/>
                <a:gd name="T66" fmla="*/ 55 w 355"/>
                <a:gd name="T67" fmla="*/ 32 h 3442"/>
                <a:gd name="T68" fmla="*/ 51 w 355"/>
                <a:gd name="T69" fmla="*/ 34 h 3442"/>
                <a:gd name="T70" fmla="*/ 47 w 355"/>
                <a:gd name="T71" fmla="*/ 35 h 3442"/>
                <a:gd name="T72" fmla="*/ 39 w 355"/>
                <a:gd name="T73" fmla="*/ 40 h 3442"/>
                <a:gd name="T74" fmla="*/ 35 w 355"/>
                <a:gd name="T75" fmla="*/ 47 h 3442"/>
                <a:gd name="T76" fmla="*/ 33 w 355"/>
                <a:gd name="T77" fmla="*/ 51 h 3442"/>
                <a:gd name="T78" fmla="*/ 33 w 355"/>
                <a:gd name="T79" fmla="*/ 56 h 3442"/>
                <a:gd name="T80" fmla="*/ 33 w 355"/>
                <a:gd name="T81" fmla="*/ 3385 h 3442"/>
                <a:gd name="T82" fmla="*/ 33 w 355"/>
                <a:gd name="T83" fmla="*/ 3385 h 3442"/>
                <a:gd name="T84" fmla="*/ 33 w 355"/>
                <a:gd name="T85" fmla="*/ 3391 h 3442"/>
                <a:gd name="T86" fmla="*/ 35 w 355"/>
                <a:gd name="T87" fmla="*/ 3395 h 3442"/>
                <a:gd name="T88" fmla="*/ 39 w 355"/>
                <a:gd name="T89" fmla="*/ 3402 h 3442"/>
                <a:gd name="T90" fmla="*/ 47 w 355"/>
                <a:gd name="T91" fmla="*/ 3407 h 3442"/>
                <a:gd name="T92" fmla="*/ 51 w 355"/>
                <a:gd name="T93" fmla="*/ 3408 h 3442"/>
                <a:gd name="T94" fmla="*/ 55 w 355"/>
                <a:gd name="T95" fmla="*/ 3408 h 3442"/>
                <a:gd name="T96" fmla="*/ 339 w 355"/>
                <a:gd name="T97" fmla="*/ 3408 h 3442"/>
                <a:gd name="T98" fmla="*/ 339 w 355"/>
                <a:gd name="T99" fmla="*/ 3408 h 3442"/>
                <a:gd name="T100" fmla="*/ 346 w 355"/>
                <a:gd name="T101" fmla="*/ 3410 h 3442"/>
                <a:gd name="T102" fmla="*/ 351 w 355"/>
                <a:gd name="T103" fmla="*/ 3414 h 3442"/>
                <a:gd name="T104" fmla="*/ 354 w 355"/>
                <a:gd name="T105" fmla="*/ 3418 h 3442"/>
                <a:gd name="T106" fmla="*/ 355 w 355"/>
                <a:gd name="T107" fmla="*/ 3424 h 3442"/>
                <a:gd name="T108" fmla="*/ 355 w 355"/>
                <a:gd name="T109" fmla="*/ 3424 h 3442"/>
                <a:gd name="T110" fmla="*/ 354 w 355"/>
                <a:gd name="T111" fmla="*/ 3432 h 3442"/>
                <a:gd name="T112" fmla="*/ 351 w 355"/>
                <a:gd name="T113" fmla="*/ 3436 h 3442"/>
                <a:gd name="T114" fmla="*/ 346 w 355"/>
                <a:gd name="T115" fmla="*/ 3441 h 3442"/>
                <a:gd name="T116" fmla="*/ 339 w 355"/>
                <a:gd name="T117" fmla="*/ 3442 h 3442"/>
                <a:gd name="T118" fmla="*/ 339 w 355"/>
                <a:gd name="T119" fmla="*/ 3442 h 3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5" h="3442">
                  <a:moveTo>
                    <a:pt x="339" y="3442"/>
                  </a:moveTo>
                  <a:lnTo>
                    <a:pt x="55" y="3442"/>
                  </a:lnTo>
                  <a:lnTo>
                    <a:pt x="55" y="3442"/>
                  </a:lnTo>
                  <a:lnTo>
                    <a:pt x="45" y="3441"/>
                  </a:lnTo>
                  <a:lnTo>
                    <a:pt x="35" y="3438"/>
                  </a:lnTo>
                  <a:lnTo>
                    <a:pt x="24" y="3432"/>
                  </a:lnTo>
                  <a:lnTo>
                    <a:pt x="16" y="3424"/>
                  </a:lnTo>
                  <a:lnTo>
                    <a:pt x="10" y="3417"/>
                  </a:lnTo>
                  <a:lnTo>
                    <a:pt x="4" y="3407"/>
                  </a:lnTo>
                  <a:lnTo>
                    <a:pt x="1" y="3396"/>
                  </a:lnTo>
                  <a:lnTo>
                    <a:pt x="0" y="3385"/>
                  </a:lnTo>
                  <a:lnTo>
                    <a:pt x="0" y="56"/>
                  </a:lnTo>
                  <a:lnTo>
                    <a:pt x="0" y="56"/>
                  </a:lnTo>
                  <a:lnTo>
                    <a:pt x="1" y="44"/>
                  </a:lnTo>
                  <a:lnTo>
                    <a:pt x="4" y="34"/>
                  </a:lnTo>
                  <a:lnTo>
                    <a:pt x="10" y="25"/>
                  </a:lnTo>
                  <a:lnTo>
                    <a:pt x="16" y="16"/>
                  </a:lnTo>
                  <a:lnTo>
                    <a:pt x="24" y="9"/>
                  </a:lnTo>
                  <a:lnTo>
                    <a:pt x="35" y="4"/>
                  </a:lnTo>
                  <a:lnTo>
                    <a:pt x="45" y="1"/>
                  </a:lnTo>
                  <a:lnTo>
                    <a:pt x="55" y="0"/>
                  </a:lnTo>
                  <a:lnTo>
                    <a:pt x="339" y="0"/>
                  </a:lnTo>
                  <a:lnTo>
                    <a:pt x="339" y="0"/>
                  </a:lnTo>
                  <a:lnTo>
                    <a:pt x="346" y="1"/>
                  </a:lnTo>
                  <a:lnTo>
                    <a:pt x="351" y="4"/>
                  </a:lnTo>
                  <a:lnTo>
                    <a:pt x="354" y="10"/>
                  </a:lnTo>
                  <a:lnTo>
                    <a:pt x="355" y="16"/>
                  </a:lnTo>
                  <a:lnTo>
                    <a:pt x="355" y="16"/>
                  </a:lnTo>
                  <a:lnTo>
                    <a:pt x="354" y="24"/>
                  </a:lnTo>
                  <a:lnTo>
                    <a:pt x="351" y="28"/>
                  </a:lnTo>
                  <a:lnTo>
                    <a:pt x="346" y="32"/>
                  </a:lnTo>
                  <a:lnTo>
                    <a:pt x="339" y="32"/>
                  </a:lnTo>
                  <a:lnTo>
                    <a:pt x="55" y="32"/>
                  </a:lnTo>
                  <a:lnTo>
                    <a:pt x="55" y="32"/>
                  </a:lnTo>
                  <a:lnTo>
                    <a:pt x="51" y="34"/>
                  </a:lnTo>
                  <a:lnTo>
                    <a:pt x="47" y="35"/>
                  </a:lnTo>
                  <a:lnTo>
                    <a:pt x="39" y="40"/>
                  </a:lnTo>
                  <a:lnTo>
                    <a:pt x="35" y="47"/>
                  </a:lnTo>
                  <a:lnTo>
                    <a:pt x="33" y="51"/>
                  </a:lnTo>
                  <a:lnTo>
                    <a:pt x="33" y="56"/>
                  </a:lnTo>
                  <a:lnTo>
                    <a:pt x="33" y="3385"/>
                  </a:lnTo>
                  <a:lnTo>
                    <a:pt x="33" y="3385"/>
                  </a:lnTo>
                  <a:lnTo>
                    <a:pt x="33" y="3391"/>
                  </a:lnTo>
                  <a:lnTo>
                    <a:pt x="35" y="3395"/>
                  </a:lnTo>
                  <a:lnTo>
                    <a:pt x="39" y="3402"/>
                  </a:lnTo>
                  <a:lnTo>
                    <a:pt x="47" y="3407"/>
                  </a:lnTo>
                  <a:lnTo>
                    <a:pt x="51" y="3408"/>
                  </a:lnTo>
                  <a:lnTo>
                    <a:pt x="55" y="3408"/>
                  </a:lnTo>
                  <a:lnTo>
                    <a:pt x="339" y="3408"/>
                  </a:lnTo>
                  <a:lnTo>
                    <a:pt x="339" y="3408"/>
                  </a:lnTo>
                  <a:lnTo>
                    <a:pt x="346" y="3410"/>
                  </a:lnTo>
                  <a:lnTo>
                    <a:pt x="351" y="3414"/>
                  </a:lnTo>
                  <a:lnTo>
                    <a:pt x="354" y="3418"/>
                  </a:lnTo>
                  <a:lnTo>
                    <a:pt x="355" y="3424"/>
                  </a:lnTo>
                  <a:lnTo>
                    <a:pt x="355" y="3424"/>
                  </a:lnTo>
                  <a:lnTo>
                    <a:pt x="354" y="3432"/>
                  </a:lnTo>
                  <a:lnTo>
                    <a:pt x="351" y="3436"/>
                  </a:lnTo>
                  <a:lnTo>
                    <a:pt x="346" y="3441"/>
                  </a:lnTo>
                  <a:lnTo>
                    <a:pt x="339" y="3442"/>
                  </a:lnTo>
                  <a:lnTo>
                    <a:pt x="339" y="3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5" name="Freeform 11"/>
            <p:cNvSpPr>
              <a:spLocks/>
            </p:cNvSpPr>
            <p:nvPr/>
          </p:nvSpPr>
          <p:spPr bwMode="auto">
            <a:xfrm>
              <a:off x="8337755" y="3141744"/>
              <a:ext cx="512763" cy="25400"/>
            </a:xfrm>
            <a:custGeom>
              <a:avLst/>
              <a:gdLst>
                <a:gd name="T0" fmla="*/ 630 w 647"/>
                <a:gd name="T1" fmla="*/ 32 h 32"/>
                <a:gd name="T2" fmla="*/ 16 w 647"/>
                <a:gd name="T3" fmla="*/ 32 h 32"/>
                <a:gd name="T4" fmla="*/ 16 w 647"/>
                <a:gd name="T5" fmla="*/ 32 h 32"/>
                <a:gd name="T6" fmla="*/ 11 w 647"/>
                <a:gd name="T7" fmla="*/ 31 h 32"/>
                <a:gd name="T8" fmla="*/ 5 w 647"/>
                <a:gd name="T9" fmla="*/ 28 h 32"/>
                <a:gd name="T10" fmla="*/ 2 w 647"/>
                <a:gd name="T11" fmla="*/ 22 h 32"/>
                <a:gd name="T12" fmla="*/ 0 w 647"/>
                <a:gd name="T13" fmla="*/ 16 h 32"/>
                <a:gd name="T14" fmla="*/ 0 w 647"/>
                <a:gd name="T15" fmla="*/ 16 h 32"/>
                <a:gd name="T16" fmla="*/ 2 w 647"/>
                <a:gd name="T17" fmla="*/ 10 h 32"/>
                <a:gd name="T18" fmla="*/ 5 w 647"/>
                <a:gd name="T19" fmla="*/ 4 h 32"/>
                <a:gd name="T20" fmla="*/ 11 w 647"/>
                <a:gd name="T21" fmla="*/ 1 h 32"/>
                <a:gd name="T22" fmla="*/ 16 w 647"/>
                <a:gd name="T23" fmla="*/ 0 h 32"/>
                <a:gd name="T24" fmla="*/ 630 w 647"/>
                <a:gd name="T25" fmla="*/ 0 h 32"/>
                <a:gd name="T26" fmla="*/ 630 w 647"/>
                <a:gd name="T27" fmla="*/ 0 h 32"/>
                <a:gd name="T28" fmla="*/ 638 w 647"/>
                <a:gd name="T29" fmla="*/ 1 h 32"/>
                <a:gd name="T30" fmla="*/ 642 w 647"/>
                <a:gd name="T31" fmla="*/ 4 h 32"/>
                <a:gd name="T32" fmla="*/ 647 w 647"/>
                <a:gd name="T33" fmla="*/ 10 h 32"/>
                <a:gd name="T34" fmla="*/ 647 w 647"/>
                <a:gd name="T35" fmla="*/ 16 h 32"/>
                <a:gd name="T36" fmla="*/ 647 w 647"/>
                <a:gd name="T37" fmla="*/ 16 h 32"/>
                <a:gd name="T38" fmla="*/ 647 w 647"/>
                <a:gd name="T39" fmla="*/ 22 h 32"/>
                <a:gd name="T40" fmla="*/ 642 w 647"/>
                <a:gd name="T41" fmla="*/ 28 h 32"/>
                <a:gd name="T42" fmla="*/ 638 w 647"/>
                <a:gd name="T43" fmla="*/ 31 h 32"/>
                <a:gd name="T44" fmla="*/ 630 w 647"/>
                <a:gd name="T45" fmla="*/ 32 h 32"/>
                <a:gd name="T46" fmla="*/ 630 w 647"/>
                <a:gd name="T4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7" h="32">
                  <a:moveTo>
                    <a:pt x="630" y="32"/>
                  </a:moveTo>
                  <a:lnTo>
                    <a:pt x="16" y="32"/>
                  </a:lnTo>
                  <a:lnTo>
                    <a:pt x="16" y="32"/>
                  </a:lnTo>
                  <a:lnTo>
                    <a:pt x="11" y="31"/>
                  </a:lnTo>
                  <a:lnTo>
                    <a:pt x="5" y="28"/>
                  </a:lnTo>
                  <a:lnTo>
                    <a:pt x="2" y="22"/>
                  </a:lnTo>
                  <a:lnTo>
                    <a:pt x="0" y="16"/>
                  </a:lnTo>
                  <a:lnTo>
                    <a:pt x="0" y="16"/>
                  </a:lnTo>
                  <a:lnTo>
                    <a:pt x="2" y="10"/>
                  </a:lnTo>
                  <a:lnTo>
                    <a:pt x="5" y="4"/>
                  </a:lnTo>
                  <a:lnTo>
                    <a:pt x="11" y="1"/>
                  </a:lnTo>
                  <a:lnTo>
                    <a:pt x="16" y="0"/>
                  </a:lnTo>
                  <a:lnTo>
                    <a:pt x="630" y="0"/>
                  </a:lnTo>
                  <a:lnTo>
                    <a:pt x="630" y="0"/>
                  </a:lnTo>
                  <a:lnTo>
                    <a:pt x="638" y="1"/>
                  </a:lnTo>
                  <a:lnTo>
                    <a:pt x="642" y="4"/>
                  </a:lnTo>
                  <a:lnTo>
                    <a:pt x="647" y="10"/>
                  </a:lnTo>
                  <a:lnTo>
                    <a:pt x="647" y="16"/>
                  </a:lnTo>
                  <a:lnTo>
                    <a:pt x="647" y="16"/>
                  </a:lnTo>
                  <a:lnTo>
                    <a:pt x="647" y="22"/>
                  </a:lnTo>
                  <a:lnTo>
                    <a:pt x="642" y="28"/>
                  </a:lnTo>
                  <a:lnTo>
                    <a:pt x="638" y="31"/>
                  </a:lnTo>
                  <a:lnTo>
                    <a:pt x="630" y="32"/>
                  </a:lnTo>
                  <a:lnTo>
                    <a:pt x="630"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6" name="Freeform 12"/>
            <p:cNvSpPr>
              <a:spLocks/>
            </p:cNvSpPr>
            <p:nvPr/>
          </p:nvSpPr>
          <p:spPr bwMode="auto">
            <a:xfrm>
              <a:off x="8752092" y="3062369"/>
              <a:ext cx="98425" cy="184150"/>
            </a:xfrm>
            <a:custGeom>
              <a:avLst/>
              <a:gdLst>
                <a:gd name="T0" fmla="*/ 16 w 125"/>
                <a:gd name="T1" fmla="*/ 232 h 232"/>
                <a:gd name="T2" fmla="*/ 16 w 125"/>
                <a:gd name="T3" fmla="*/ 232 h 232"/>
                <a:gd name="T4" fmla="*/ 10 w 125"/>
                <a:gd name="T5" fmla="*/ 231 h 232"/>
                <a:gd name="T6" fmla="*/ 4 w 125"/>
                <a:gd name="T7" fmla="*/ 226 h 232"/>
                <a:gd name="T8" fmla="*/ 4 w 125"/>
                <a:gd name="T9" fmla="*/ 226 h 232"/>
                <a:gd name="T10" fmla="*/ 0 w 125"/>
                <a:gd name="T11" fmla="*/ 222 h 232"/>
                <a:gd name="T12" fmla="*/ 0 w 125"/>
                <a:gd name="T13" fmla="*/ 216 h 232"/>
                <a:gd name="T14" fmla="*/ 0 w 125"/>
                <a:gd name="T15" fmla="*/ 209 h 232"/>
                <a:gd name="T16" fmla="*/ 4 w 125"/>
                <a:gd name="T17" fmla="*/ 204 h 232"/>
                <a:gd name="T18" fmla="*/ 92 w 125"/>
                <a:gd name="T19" fmla="*/ 114 h 232"/>
                <a:gd name="T20" fmla="*/ 4 w 125"/>
                <a:gd name="T21" fmla="*/ 28 h 232"/>
                <a:gd name="T22" fmla="*/ 4 w 125"/>
                <a:gd name="T23" fmla="*/ 28 h 232"/>
                <a:gd name="T24" fmla="*/ 0 w 125"/>
                <a:gd name="T25" fmla="*/ 23 h 232"/>
                <a:gd name="T26" fmla="*/ 0 w 125"/>
                <a:gd name="T27" fmla="*/ 16 h 232"/>
                <a:gd name="T28" fmla="*/ 0 w 125"/>
                <a:gd name="T29" fmla="*/ 10 h 232"/>
                <a:gd name="T30" fmla="*/ 4 w 125"/>
                <a:gd name="T31" fmla="*/ 4 h 232"/>
                <a:gd name="T32" fmla="*/ 4 w 125"/>
                <a:gd name="T33" fmla="*/ 4 h 232"/>
                <a:gd name="T34" fmla="*/ 10 w 125"/>
                <a:gd name="T35" fmla="*/ 1 h 232"/>
                <a:gd name="T36" fmla="*/ 16 w 125"/>
                <a:gd name="T37" fmla="*/ 0 h 232"/>
                <a:gd name="T38" fmla="*/ 22 w 125"/>
                <a:gd name="T39" fmla="*/ 1 h 232"/>
                <a:gd name="T40" fmla="*/ 28 w 125"/>
                <a:gd name="T41" fmla="*/ 4 h 232"/>
                <a:gd name="T42" fmla="*/ 116 w 125"/>
                <a:gd name="T43" fmla="*/ 94 h 232"/>
                <a:gd name="T44" fmla="*/ 116 w 125"/>
                <a:gd name="T45" fmla="*/ 94 h 232"/>
                <a:gd name="T46" fmla="*/ 120 w 125"/>
                <a:gd name="T47" fmla="*/ 98 h 232"/>
                <a:gd name="T48" fmla="*/ 123 w 125"/>
                <a:gd name="T49" fmla="*/ 104 h 232"/>
                <a:gd name="T50" fmla="*/ 125 w 125"/>
                <a:gd name="T51" fmla="*/ 110 h 232"/>
                <a:gd name="T52" fmla="*/ 125 w 125"/>
                <a:gd name="T53" fmla="*/ 116 h 232"/>
                <a:gd name="T54" fmla="*/ 125 w 125"/>
                <a:gd name="T55" fmla="*/ 116 h 232"/>
                <a:gd name="T56" fmla="*/ 125 w 125"/>
                <a:gd name="T57" fmla="*/ 122 h 232"/>
                <a:gd name="T58" fmla="*/ 123 w 125"/>
                <a:gd name="T59" fmla="*/ 128 h 232"/>
                <a:gd name="T60" fmla="*/ 120 w 125"/>
                <a:gd name="T61" fmla="*/ 134 h 232"/>
                <a:gd name="T62" fmla="*/ 116 w 125"/>
                <a:gd name="T63" fmla="*/ 138 h 232"/>
                <a:gd name="T64" fmla="*/ 28 w 125"/>
                <a:gd name="T65" fmla="*/ 226 h 232"/>
                <a:gd name="T66" fmla="*/ 28 w 125"/>
                <a:gd name="T67" fmla="*/ 226 h 232"/>
                <a:gd name="T68" fmla="*/ 22 w 125"/>
                <a:gd name="T69" fmla="*/ 231 h 232"/>
                <a:gd name="T70" fmla="*/ 16 w 125"/>
                <a:gd name="T71" fmla="*/ 232 h 232"/>
                <a:gd name="T72" fmla="*/ 16 w 125"/>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 h="232">
                  <a:moveTo>
                    <a:pt x="16" y="232"/>
                  </a:moveTo>
                  <a:lnTo>
                    <a:pt x="16" y="232"/>
                  </a:lnTo>
                  <a:lnTo>
                    <a:pt x="10" y="231"/>
                  </a:lnTo>
                  <a:lnTo>
                    <a:pt x="4" y="226"/>
                  </a:lnTo>
                  <a:lnTo>
                    <a:pt x="4" y="226"/>
                  </a:lnTo>
                  <a:lnTo>
                    <a:pt x="0" y="222"/>
                  </a:lnTo>
                  <a:lnTo>
                    <a:pt x="0" y="216"/>
                  </a:lnTo>
                  <a:lnTo>
                    <a:pt x="0" y="209"/>
                  </a:lnTo>
                  <a:lnTo>
                    <a:pt x="4" y="204"/>
                  </a:lnTo>
                  <a:lnTo>
                    <a:pt x="92" y="114"/>
                  </a:lnTo>
                  <a:lnTo>
                    <a:pt x="4" y="28"/>
                  </a:lnTo>
                  <a:lnTo>
                    <a:pt x="4" y="28"/>
                  </a:lnTo>
                  <a:lnTo>
                    <a:pt x="0" y="23"/>
                  </a:lnTo>
                  <a:lnTo>
                    <a:pt x="0" y="16"/>
                  </a:lnTo>
                  <a:lnTo>
                    <a:pt x="0" y="10"/>
                  </a:lnTo>
                  <a:lnTo>
                    <a:pt x="4" y="4"/>
                  </a:lnTo>
                  <a:lnTo>
                    <a:pt x="4" y="4"/>
                  </a:lnTo>
                  <a:lnTo>
                    <a:pt x="10" y="1"/>
                  </a:lnTo>
                  <a:lnTo>
                    <a:pt x="16" y="0"/>
                  </a:lnTo>
                  <a:lnTo>
                    <a:pt x="22" y="1"/>
                  </a:lnTo>
                  <a:lnTo>
                    <a:pt x="28" y="4"/>
                  </a:lnTo>
                  <a:lnTo>
                    <a:pt x="116" y="94"/>
                  </a:lnTo>
                  <a:lnTo>
                    <a:pt x="116" y="94"/>
                  </a:lnTo>
                  <a:lnTo>
                    <a:pt x="120" y="98"/>
                  </a:lnTo>
                  <a:lnTo>
                    <a:pt x="123" y="104"/>
                  </a:lnTo>
                  <a:lnTo>
                    <a:pt x="125" y="110"/>
                  </a:lnTo>
                  <a:lnTo>
                    <a:pt x="125" y="116"/>
                  </a:lnTo>
                  <a:lnTo>
                    <a:pt x="125" y="116"/>
                  </a:lnTo>
                  <a:lnTo>
                    <a:pt x="125" y="122"/>
                  </a:lnTo>
                  <a:lnTo>
                    <a:pt x="123" y="128"/>
                  </a:lnTo>
                  <a:lnTo>
                    <a:pt x="120" y="134"/>
                  </a:lnTo>
                  <a:lnTo>
                    <a:pt x="116" y="138"/>
                  </a:lnTo>
                  <a:lnTo>
                    <a:pt x="28" y="226"/>
                  </a:lnTo>
                  <a:lnTo>
                    <a:pt x="28" y="226"/>
                  </a:lnTo>
                  <a:lnTo>
                    <a:pt x="22"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grpSp>
        <p:nvGrpSpPr>
          <p:cNvPr id="227" name="Group 226"/>
          <p:cNvGrpSpPr/>
          <p:nvPr/>
        </p:nvGrpSpPr>
        <p:grpSpPr>
          <a:xfrm>
            <a:off x="8224272" y="3424485"/>
            <a:ext cx="312694" cy="184124"/>
            <a:chOff x="-2597151" y="4195763"/>
            <a:chExt cx="312738" cy="184150"/>
          </a:xfrm>
          <a:solidFill>
            <a:schemeClr val="accent1"/>
          </a:solidFill>
        </p:grpSpPr>
        <p:sp>
          <p:nvSpPr>
            <p:cNvPr id="228" name="Freeform 13"/>
            <p:cNvSpPr>
              <a:spLocks/>
            </p:cNvSpPr>
            <p:nvPr/>
          </p:nvSpPr>
          <p:spPr bwMode="auto">
            <a:xfrm>
              <a:off x="-2490788" y="4275138"/>
              <a:ext cx="206375" cy="25400"/>
            </a:xfrm>
            <a:custGeom>
              <a:avLst/>
              <a:gdLst>
                <a:gd name="T0" fmla="*/ 244 w 260"/>
                <a:gd name="T1" fmla="*/ 33 h 33"/>
                <a:gd name="T2" fmla="*/ 16 w 260"/>
                <a:gd name="T3" fmla="*/ 33 h 33"/>
                <a:gd name="T4" fmla="*/ 16 w 260"/>
                <a:gd name="T5" fmla="*/ 33 h 33"/>
                <a:gd name="T6" fmla="*/ 11 w 260"/>
                <a:gd name="T7" fmla="*/ 31 h 33"/>
                <a:gd name="T8" fmla="*/ 5 w 260"/>
                <a:gd name="T9" fmla="*/ 28 h 33"/>
                <a:gd name="T10" fmla="*/ 2 w 260"/>
                <a:gd name="T11" fmla="*/ 22 h 33"/>
                <a:gd name="T12" fmla="*/ 0 w 260"/>
                <a:gd name="T13" fmla="*/ 16 h 33"/>
                <a:gd name="T14" fmla="*/ 0 w 260"/>
                <a:gd name="T15" fmla="*/ 16 h 33"/>
                <a:gd name="T16" fmla="*/ 2 w 260"/>
                <a:gd name="T17" fmla="*/ 11 h 33"/>
                <a:gd name="T18" fmla="*/ 5 w 260"/>
                <a:gd name="T19" fmla="*/ 5 h 33"/>
                <a:gd name="T20" fmla="*/ 11 w 260"/>
                <a:gd name="T21" fmla="*/ 2 h 33"/>
                <a:gd name="T22" fmla="*/ 16 w 260"/>
                <a:gd name="T23" fmla="*/ 0 h 33"/>
                <a:gd name="T24" fmla="*/ 244 w 260"/>
                <a:gd name="T25" fmla="*/ 0 h 33"/>
                <a:gd name="T26" fmla="*/ 244 w 260"/>
                <a:gd name="T27" fmla="*/ 0 h 33"/>
                <a:gd name="T28" fmla="*/ 250 w 260"/>
                <a:gd name="T29" fmla="*/ 2 h 33"/>
                <a:gd name="T30" fmla="*/ 256 w 260"/>
                <a:gd name="T31" fmla="*/ 5 h 33"/>
                <a:gd name="T32" fmla="*/ 259 w 260"/>
                <a:gd name="T33" fmla="*/ 11 h 33"/>
                <a:gd name="T34" fmla="*/ 260 w 260"/>
                <a:gd name="T35" fmla="*/ 16 h 33"/>
                <a:gd name="T36" fmla="*/ 260 w 260"/>
                <a:gd name="T37" fmla="*/ 16 h 33"/>
                <a:gd name="T38" fmla="*/ 259 w 260"/>
                <a:gd name="T39" fmla="*/ 22 h 33"/>
                <a:gd name="T40" fmla="*/ 256 w 260"/>
                <a:gd name="T41" fmla="*/ 28 h 33"/>
                <a:gd name="T42" fmla="*/ 250 w 260"/>
                <a:gd name="T43" fmla="*/ 31 h 33"/>
                <a:gd name="T44" fmla="*/ 244 w 260"/>
                <a:gd name="T45" fmla="*/ 33 h 33"/>
                <a:gd name="T46" fmla="*/ 244 w 260"/>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0" h="33">
                  <a:moveTo>
                    <a:pt x="244" y="33"/>
                  </a:moveTo>
                  <a:lnTo>
                    <a:pt x="16" y="33"/>
                  </a:lnTo>
                  <a:lnTo>
                    <a:pt x="16" y="33"/>
                  </a:lnTo>
                  <a:lnTo>
                    <a:pt x="11" y="31"/>
                  </a:lnTo>
                  <a:lnTo>
                    <a:pt x="5" y="28"/>
                  </a:lnTo>
                  <a:lnTo>
                    <a:pt x="2" y="22"/>
                  </a:lnTo>
                  <a:lnTo>
                    <a:pt x="0" y="16"/>
                  </a:lnTo>
                  <a:lnTo>
                    <a:pt x="0" y="16"/>
                  </a:lnTo>
                  <a:lnTo>
                    <a:pt x="2" y="11"/>
                  </a:lnTo>
                  <a:lnTo>
                    <a:pt x="5" y="5"/>
                  </a:lnTo>
                  <a:lnTo>
                    <a:pt x="11" y="2"/>
                  </a:lnTo>
                  <a:lnTo>
                    <a:pt x="16" y="0"/>
                  </a:lnTo>
                  <a:lnTo>
                    <a:pt x="244" y="0"/>
                  </a:lnTo>
                  <a:lnTo>
                    <a:pt x="244" y="0"/>
                  </a:lnTo>
                  <a:lnTo>
                    <a:pt x="250" y="2"/>
                  </a:lnTo>
                  <a:lnTo>
                    <a:pt x="256" y="5"/>
                  </a:lnTo>
                  <a:lnTo>
                    <a:pt x="259" y="11"/>
                  </a:lnTo>
                  <a:lnTo>
                    <a:pt x="260" y="16"/>
                  </a:lnTo>
                  <a:lnTo>
                    <a:pt x="260" y="16"/>
                  </a:lnTo>
                  <a:lnTo>
                    <a:pt x="259" y="22"/>
                  </a:lnTo>
                  <a:lnTo>
                    <a:pt x="256" y="28"/>
                  </a:lnTo>
                  <a:lnTo>
                    <a:pt x="250" y="31"/>
                  </a:lnTo>
                  <a:lnTo>
                    <a:pt x="244" y="33"/>
                  </a:lnTo>
                  <a:lnTo>
                    <a:pt x="24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29" name="Freeform 14"/>
            <p:cNvSpPr>
              <a:spLocks/>
            </p:cNvSpPr>
            <p:nvPr/>
          </p:nvSpPr>
          <p:spPr bwMode="auto">
            <a:xfrm>
              <a:off x="-2597151" y="4275138"/>
              <a:ext cx="92075" cy="25400"/>
            </a:xfrm>
            <a:custGeom>
              <a:avLst/>
              <a:gdLst>
                <a:gd name="T0" fmla="*/ 98 w 114"/>
                <a:gd name="T1" fmla="*/ 33 h 33"/>
                <a:gd name="T2" fmla="*/ 16 w 114"/>
                <a:gd name="T3" fmla="*/ 33 h 33"/>
                <a:gd name="T4" fmla="*/ 16 w 114"/>
                <a:gd name="T5" fmla="*/ 33 h 33"/>
                <a:gd name="T6" fmla="*/ 8 w 114"/>
                <a:gd name="T7" fmla="*/ 31 h 33"/>
                <a:gd name="T8" fmla="*/ 4 w 114"/>
                <a:gd name="T9" fmla="*/ 28 h 33"/>
                <a:gd name="T10" fmla="*/ 0 w 114"/>
                <a:gd name="T11" fmla="*/ 22 h 33"/>
                <a:gd name="T12" fmla="*/ 0 w 114"/>
                <a:gd name="T13" fmla="*/ 16 h 33"/>
                <a:gd name="T14" fmla="*/ 0 w 114"/>
                <a:gd name="T15" fmla="*/ 16 h 33"/>
                <a:gd name="T16" fmla="*/ 0 w 114"/>
                <a:gd name="T17" fmla="*/ 11 h 33"/>
                <a:gd name="T18" fmla="*/ 4 w 114"/>
                <a:gd name="T19" fmla="*/ 5 h 33"/>
                <a:gd name="T20" fmla="*/ 8 w 114"/>
                <a:gd name="T21" fmla="*/ 2 h 33"/>
                <a:gd name="T22" fmla="*/ 16 w 114"/>
                <a:gd name="T23" fmla="*/ 0 h 33"/>
                <a:gd name="T24" fmla="*/ 98 w 114"/>
                <a:gd name="T25" fmla="*/ 0 h 33"/>
                <a:gd name="T26" fmla="*/ 98 w 114"/>
                <a:gd name="T27" fmla="*/ 0 h 33"/>
                <a:gd name="T28" fmla="*/ 104 w 114"/>
                <a:gd name="T29" fmla="*/ 2 h 33"/>
                <a:gd name="T30" fmla="*/ 110 w 114"/>
                <a:gd name="T31" fmla="*/ 5 h 33"/>
                <a:gd name="T32" fmla="*/ 113 w 114"/>
                <a:gd name="T33" fmla="*/ 11 h 33"/>
                <a:gd name="T34" fmla="*/ 114 w 114"/>
                <a:gd name="T35" fmla="*/ 16 h 33"/>
                <a:gd name="T36" fmla="*/ 114 w 114"/>
                <a:gd name="T37" fmla="*/ 16 h 33"/>
                <a:gd name="T38" fmla="*/ 113 w 114"/>
                <a:gd name="T39" fmla="*/ 22 h 33"/>
                <a:gd name="T40" fmla="*/ 110 w 114"/>
                <a:gd name="T41" fmla="*/ 28 h 33"/>
                <a:gd name="T42" fmla="*/ 104 w 114"/>
                <a:gd name="T43" fmla="*/ 31 h 33"/>
                <a:gd name="T44" fmla="*/ 98 w 114"/>
                <a:gd name="T45" fmla="*/ 33 h 33"/>
                <a:gd name="T46" fmla="*/ 98 w 114"/>
                <a:gd name="T4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 h="33">
                  <a:moveTo>
                    <a:pt x="98" y="33"/>
                  </a:moveTo>
                  <a:lnTo>
                    <a:pt x="16" y="33"/>
                  </a:lnTo>
                  <a:lnTo>
                    <a:pt x="16" y="33"/>
                  </a:lnTo>
                  <a:lnTo>
                    <a:pt x="8" y="31"/>
                  </a:lnTo>
                  <a:lnTo>
                    <a:pt x="4" y="28"/>
                  </a:lnTo>
                  <a:lnTo>
                    <a:pt x="0" y="22"/>
                  </a:lnTo>
                  <a:lnTo>
                    <a:pt x="0" y="16"/>
                  </a:lnTo>
                  <a:lnTo>
                    <a:pt x="0" y="16"/>
                  </a:lnTo>
                  <a:lnTo>
                    <a:pt x="0" y="11"/>
                  </a:lnTo>
                  <a:lnTo>
                    <a:pt x="4" y="5"/>
                  </a:lnTo>
                  <a:lnTo>
                    <a:pt x="8" y="2"/>
                  </a:lnTo>
                  <a:lnTo>
                    <a:pt x="16" y="0"/>
                  </a:lnTo>
                  <a:lnTo>
                    <a:pt x="98" y="0"/>
                  </a:lnTo>
                  <a:lnTo>
                    <a:pt x="98" y="0"/>
                  </a:lnTo>
                  <a:lnTo>
                    <a:pt x="104" y="2"/>
                  </a:lnTo>
                  <a:lnTo>
                    <a:pt x="110" y="5"/>
                  </a:lnTo>
                  <a:lnTo>
                    <a:pt x="113" y="11"/>
                  </a:lnTo>
                  <a:lnTo>
                    <a:pt x="114" y="16"/>
                  </a:lnTo>
                  <a:lnTo>
                    <a:pt x="114" y="16"/>
                  </a:lnTo>
                  <a:lnTo>
                    <a:pt x="113" y="22"/>
                  </a:lnTo>
                  <a:lnTo>
                    <a:pt x="110" y="28"/>
                  </a:lnTo>
                  <a:lnTo>
                    <a:pt x="104" y="31"/>
                  </a:lnTo>
                  <a:lnTo>
                    <a:pt x="98" y="33"/>
                  </a:lnTo>
                  <a:lnTo>
                    <a:pt x="9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230" name="Freeform 15"/>
            <p:cNvSpPr>
              <a:spLocks/>
            </p:cNvSpPr>
            <p:nvPr/>
          </p:nvSpPr>
          <p:spPr bwMode="auto">
            <a:xfrm>
              <a:off x="-2384426" y="4195763"/>
              <a:ext cx="100013" cy="184150"/>
            </a:xfrm>
            <a:custGeom>
              <a:avLst/>
              <a:gdLst>
                <a:gd name="T0" fmla="*/ 16 w 126"/>
                <a:gd name="T1" fmla="*/ 232 h 232"/>
                <a:gd name="T2" fmla="*/ 16 w 126"/>
                <a:gd name="T3" fmla="*/ 232 h 232"/>
                <a:gd name="T4" fmla="*/ 10 w 126"/>
                <a:gd name="T5" fmla="*/ 231 h 232"/>
                <a:gd name="T6" fmla="*/ 6 w 126"/>
                <a:gd name="T7" fmla="*/ 227 h 232"/>
                <a:gd name="T8" fmla="*/ 6 w 126"/>
                <a:gd name="T9" fmla="*/ 227 h 232"/>
                <a:gd name="T10" fmla="*/ 1 w 126"/>
                <a:gd name="T11" fmla="*/ 222 h 232"/>
                <a:gd name="T12" fmla="*/ 0 w 126"/>
                <a:gd name="T13" fmla="*/ 216 h 232"/>
                <a:gd name="T14" fmla="*/ 1 w 126"/>
                <a:gd name="T15" fmla="*/ 209 h 232"/>
                <a:gd name="T16" fmla="*/ 6 w 126"/>
                <a:gd name="T17" fmla="*/ 205 h 232"/>
                <a:gd name="T18" fmla="*/ 94 w 126"/>
                <a:gd name="T19" fmla="*/ 115 h 232"/>
                <a:gd name="T20" fmla="*/ 6 w 126"/>
                <a:gd name="T21" fmla="*/ 28 h 232"/>
                <a:gd name="T22" fmla="*/ 6 w 126"/>
                <a:gd name="T23" fmla="*/ 28 h 232"/>
                <a:gd name="T24" fmla="*/ 1 w 126"/>
                <a:gd name="T25" fmla="*/ 24 h 232"/>
                <a:gd name="T26" fmla="*/ 0 w 126"/>
                <a:gd name="T27" fmla="*/ 16 h 232"/>
                <a:gd name="T28" fmla="*/ 1 w 126"/>
                <a:gd name="T29" fmla="*/ 11 h 232"/>
                <a:gd name="T30" fmla="*/ 6 w 126"/>
                <a:gd name="T31" fmla="*/ 5 h 232"/>
                <a:gd name="T32" fmla="*/ 6 w 126"/>
                <a:gd name="T33" fmla="*/ 5 h 232"/>
                <a:gd name="T34" fmla="*/ 10 w 126"/>
                <a:gd name="T35" fmla="*/ 2 h 232"/>
                <a:gd name="T36" fmla="*/ 16 w 126"/>
                <a:gd name="T37" fmla="*/ 0 h 232"/>
                <a:gd name="T38" fmla="*/ 23 w 126"/>
                <a:gd name="T39" fmla="*/ 2 h 232"/>
                <a:gd name="T40" fmla="*/ 28 w 126"/>
                <a:gd name="T41" fmla="*/ 5 h 232"/>
                <a:gd name="T42" fmla="*/ 117 w 126"/>
                <a:gd name="T43" fmla="*/ 94 h 232"/>
                <a:gd name="T44" fmla="*/ 117 w 126"/>
                <a:gd name="T45" fmla="*/ 94 h 232"/>
                <a:gd name="T46" fmla="*/ 122 w 126"/>
                <a:gd name="T47" fmla="*/ 99 h 232"/>
                <a:gd name="T48" fmla="*/ 125 w 126"/>
                <a:gd name="T49" fmla="*/ 105 h 232"/>
                <a:gd name="T50" fmla="*/ 126 w 126"/>
                <a:gd name="T51" fmla="*/ 111 h 232"/>
                <a:gd name="T52" fmla="*/ 126 w 126"/>
                <a:gd name="T53" fmla="*/ 116 h 232"/>
                <a:gd name="T54" fmla="*/ 126 w 126"/>
                <a:gd name="T55" fmla="*/ 116 h 232"/>
                <a:gd name="T56" fmla="*/ 126 w 126"/>
                <a:gd name="T57" fmla="*/ 122 h 232"/>
                <a:gd name="T58" fmla="*/ 125 w 126"/>
                <a:gd name="T59" fmla="*/ 128 h 232"/>
                <a:gd name="T60" fmla="*/ 122 w 126"/>
                <a:gd name="T61" fmla="*/ 134 h 232"/>
                <a:gd name="T62" fmla="*/ 117 w 126"/>
                <a:gd name="T63" fmla="*/ 138 h 232"/>
                <a:gd name="T64" fmla="*/ 28 w 126"/>
                <a:gd name="T65" fmla="*/ 227 h 232"/>
                <a:gd name="T66" fmla="*/ 28 w 126"/>
                <a:gd name="T67" fmla="*/ 227 h 232"/>
                <a:gd name="T68" fmla="*/ 23 w 126"/>
                <a:gd name="T69" fmla="*/ 231 h 232"/>
                <a:gd name="T70" fmla="*/ 16 w 126"/>
                <a:gd name="T71" fmla="*/ 232 h 232"/>
                <a:gd name="T72" fmla="*/ 16 w 126"/>
                <a:gd name="T73"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232">
                  <a:moveTo>
                    <a:pt x="16" y="232"/>
                  </a:moveTo>
                  <a:lnTo>
                    <a:pt x="16" y="232"/>
                  </a:lnTo>
                  <a:lnTo>
                    <a:pt x="10" y="231"/>
                  </a:lnTo>
                  <a:lnTo>
                    <a:pt x="6" y="227"/>
                  </a:lnTo>
                  <a:lnTo>
                    <a:pt x="6" y="227"/>
                  </a:lnTo>
                  <a:lnTo>
                    <a:pt x="1" y="222"/>
                  </a:lnTo>
                  <a:lnTo>
                    <a:pt x="0" y="216"/>
                  </a:lnTo>
                  <a:lnTo>
                    <a:pt x="1" y="209"/>
                  </a:lnTo>
                  <a:lnTo>
                    <a:pt x="6" y="205"/>
                  </a:lnTo>
                  <a:lnTo>
                    <a:pt x="94" y="115"/>
                  </a:lnTo>
                  <a:lnTo>
                    <a:pt x="6" y="28"/>
                  </a:lnTo>
                  <a:lnTo>
                    <a:pt x="6" y="28"/>
                  </a:lnTo>
                  <a:lnTo>
                    <a:pt x="1" y="24"/>
                  </a:lnTo>
                  <a:lnTo>
                    <a:pt x="0" y="16"/>
                  </a:lnTo>
                  <a:lnTo>
                    <a:pt x="1" y="11"/>
                  </a:lnTo>
                  <a:lnTo>
                    <a:pt x="6" y="5"/>
                  </a:lnTo>
                  <a:lnTo>
                    <a:pt x="6" y="5"/>
                  </a:lnTo>
                  <a:lnTo>
                    <a:pt x="10" y="2"/>
                  </a:lnTo>
                  <a:lnTo>
                    <a:pt x="16" y="0"/>
                  </a:lnTo>
                  <a:lnTo>
                    <a:pt x="23" y="2"/>
                  </a:lnTo>
                  <a:lnTo>
                    <a:pt x="28" y="5"/>
                  </a:lnTo>
                  <a:lnTo>
                    <a:pt x="117" y="94"/>
                  </a:lnTo>
                  <a:lnTo>
                    <a:pt x="117" y="94"/>
                  </a:lnTo>
                  <a:lnTo>
                    <a:pt x="122" y="99"/>
                  </a:lnTo>
                  <a:lnTo>
                    <a:pt x="125" y="105"/>
                  </a:lnTo>
                  <a:lnTo>
                    <a:pt x="126" y="111"/>
                  </a:lnTo>
                  <a:lnTo>
                    <a:pt x="126" y="116"/>
                  </a:lnTo>
                  <a:lnTo>
                    <a:pt x="126" y="116"/>
                  </a:lnTo>
                  <a:lnTo>
                    <a:pt x="126" y="122"/>
                  </a:lnTo>
                  <a:lnTo>
                    <a:pt x="125" y="128"/>
                  </a:lnTo>
                  <a:lnTo>
                    <a:pt x="122" y="134"/>
                  </a:lnTo>
                  <a:lnTo>
                    <a:pt x="117" y="138"/>
                  </a:lnTo>
                  <a:lnTo>
                    <a:pt x="28" y="227"/>
                  </a:lnTo>
                  <a:lnTo>
                    <a:pt x="28" y="227"/>
                  </a:lnTo>
                  <a:lnTo>
                    <a:pt x="23" y="231"/>
                  </a:lnTo>
                  <a:lnTo>
                    <a:pt x="16" y="232"/>
                  </a:lnTo>
                  <a:lnTo>
                    <a:pt x="16" y="2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pic>
        <p:nvPicPr>
          <p:cNvPr id="231" name="Picture 23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0687" y="2750203"/>
            <a:ext cx="760920" cy="890327"/>
          </a:xfrm>
          <a:prstGeom prst="rect">
            <a:avLst/>
          </a:prstGeom>
        </p:spPr>
      </p:pic>
      <p:pic>
        <p:nvPicPr>
          <p:cNvPr id="232" name="Picture 23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5764" y="3964418"/>
            <a:ext cx="845017" cy="988727"/>
          </a:xfrm>
          <a:prstGeom prst="rect">
            <a:avLst/>
          </a:prstGeom>
        </p:spPr>
      </p:pic>
      <p:pic>
        <p:nvPicPr>
          <p:cNvPr id="233" name="Picture 23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2606" y="1429084"/>
            <a:ext cx="672312" cy="786651"/>
          </a:xfrm>
          <a:prstGeom prst="rect">
            <a:avLst/>
          </a:prstGeom>
        </p:spPr>
      </p:pic>
    </p:spTree>
    <p:extLst>
      <p:ext uri="{BB962C8B-B14F-4D97-AF65-F5344CB8AC3E}">
        <p14:creationId xmlns:p14="http://schemas.microsoft.com/office/powerpoint/2010/main" val="1061140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l="156" t="32988" r="24638" b="4129"/>
          <a:stretch/>
        </p:blipFill>
        <p:spPr>
          <a:xfrm flipH="1">
            <a:off x="-1" y="2674"/>
            <a:ext cx="12296859" cy="6853276"/>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2" name="Rectangle 21"/>
          <p:cNvSpPr/>
          <p:nvPr/>
        </p:nvSpPr>
        <p:spPr bwMode="auto">
          <a:xfrm>
            <a:off x="2653104" y="2874834"/>
            <a:ext cx="9262054" cy="3689653"/>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3" name="Title 1"/>
          <p:cNvSpPr txBox="1">
            <a:spLocks/>
          </p:cNvSpPr>
          <p:nvPr/>
        </p:nvSpPr>
        <p:spPr>
          <a:xfrm>
            <a:off x="4329704" y="27602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Web language model</a:t>
            </a:r>
          </a:p>
        </p:txBody>
      </p:sp>
      <p:sp>
        <p:nvSpPr>
          <p:cNvPr id="24" name="Freeform 5"/>
          <p:cNvSpPr>
            <a:spLocks/>
          </p:cNvSpPr>
          <p:nvPr/>
        </p:nvSpPr>
        <p:spPr bwMode="auto">
          <a:xfrm>
            <a:off x="2653104" y="28748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5" name="Rectangle 24"/>
          <p:cNvSpPr/>
          <p:nvPr/>
        </p:nvSpPr>
        <p:spPr>
          <a:xfrm>
            <a:off x="2956628" y="4001398"/>
            <a:ext cx="8958531" cy="2086790"/>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Automation of a variety of standard natural language processing tasks using state-of-the-art language modeling APIs </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Word breaking, joint probability of natural language expressions, scoring, and predicting following words in a sequence</a:t>
            </a:r>
          </a:p>
        </p:txBody>
      </p:sp>
      <p:grpSp>
        <p:nvGrpSpPr>
          <p:cNvPr id="34" name="Group 33"/>
          <p:cNvGrpSpPr/>
          <p:nvPr/>
        </p:nvGrpSpPr>
        <p:grpSpPr>
          <a:xfrm>
            <a:off x="3101891" y="2980417"/>
            <a:ext cx="758548" cy="796030"/>
            <a:chOff x="3166110" y="3903708"/>
            <a:chExt cx="774252" cy="812510"/>
          </a:xfrm>
        </p:grpSpPr>
        <p:grpSp>
          <p:nvGrpSpPr>
            <p:cNvPr id="27" name="Group 4"/>
            <p:cNvGrpSpPr>
              <a:grpSpLocks noChangeAspect="1"/>
            </p:cNvGrpSpPr>
            <p:nvPr/>
          </p:nvGrpSpPr>
          <p:grpSpPr bwMode="auto">
            <a:xfrm>
              <a:off x="3166110" y="3903708"/>
              <a:ext cx="774252" cy="812510"/>
              <a:chOff x="2" y="1"/>
              <a:chExt cx="1194" cy="1253"/>
            </a:xfrm>
          </p:grpSpPr>
          <p:sp>
            <p:nvSpPr>
              <p:cNvPr id="31"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sp>
            <p:nvSpPr>
              <p:cNvPr id="32"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defRPr/>
                </a:pPr>
                <a:endParaRPr lang="en-US" sz="1763" kern="0">
                  <a:solidFill>
                    <a:srgbClr val="FFFFFF"/>
                  </a:solidFill>
                </a:endParaRPr>
              </a:p>
            </p:txBody>
          </p:sp>
        </p:grpSp>
        <p:grpSp>
          <p:nvGrpSpPr>
            <p:cNvPr id="9" name="Group 4"/>
            <p:cNvGrpSpPr>
              <a:grpSpLocks noChangeAspect="1"/>
            </p:cNvGrpSpPr>
            <p:nvPr/>
          </p:nvGrpSpPr>
          <p:grpSpPr bwMode="auto">
            <a:xfrm>
              <a:off x="3433038" y="4141666"/>
              <a:ext cx="294642" cy="130839"/>
              <a:chOff x="0" y="0"/>
              <a:chExt cx="581" cy="258"/>
            </a:xfrm>
          </p:grpSpPr>
          <p:sp>
            <p:nvSpPr>
              <p:cNvPr id="13" name="Freeform 5"/>
              <p:cNvSpPr>
                <a:spLocks/>
              </p:cNvSpPr>
              <p:nvPr/>
            </p:nvSpPr>
            <p:spPr bwMode="auto">
              <a:xfrm>
                <a:off x="0" y="2"/>
                <a:ext cx="227" cy="256"/>
              </a:xfrm>
              <a:custGeom>
                <a:avLst/>
                <a:gdLst>
                  <a:gd name="T0" fmla="*/ 227 w 227"/>
                  <a:gd name="T1" fmla="*/ 256 h 256"/>
                  <a:gd name="T2" fmla="*/ 0 w 227"/>
                  <a:gd name="T3" fmla="*/ 150 h 256"/>
                  <a:gd name="T4" fmla="*/ 0 w 227"/>
                  <a:gd name="T5" fmla="*/ 111 h 256"/>
                  <a:gd name="T6" fmla="*/ 227 w 227"/>
                  <a:gd name="T7" fmla="*/ 0 h 256"/>
                  <a:gd name="T8" fmla="*/ 227 w 227"/>
                  <a:gd name="T9" fmla="*/ 59 h 256"/>
                  <a:gd name="T10" fmla="*/ 66 w 227"/>
                  <a:gd name="T11" fmla="*/ 129 h 256"/>
                  <a:gd name="T12" fmla="*/ 66 w 227"/>
                  <a:gd name="T13" fmla="*/ 131 h 256"/>
                  <a:gd name="T14" fmla="*/ 227 w 227"/>
                  <a:gd name="T15" fmla="*/ 197 h 256"/>
                  <a:gd name="T16" fmla="*/ 227 w 227"/>
                  <a:gd name="T17"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7" h="256">
                    <a:moveTo>
                      <a:pt x="227" y="256"/>
                    </a:moveTo>
                    <a:lnTo>
                      <a:pt x="0" y="150"/>
                    </a:lnTo>
                    <a:lnTo>
                      <a:pt x="0" y="111"/>
                    </a:lnTo>
                    <a:lnTo>
                      <a:pt x="227" y="0"/>
                    </a:lnTo>
                    <a:lnTo>
                      <a:pt x="227" y="59"/>
                    </a:lnTo>
                    <a:lnTo>
                      <a:pt x="66" y="129"/>
                    </a:lnTo>
                    <a:lnTo>
                      <a:pt x="66" y="131"/>
                    </a:lnTo>
                    <a:lnTo>
                      <a:pt x="227" y="197"/>
                    </a:lnTo>
                    <a:lnTo>
                      <a:pt x="227" y="2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Freeform 6"/>
              <p:cNvSpPr>
                <a:spLocks/>
              </p:cNvSpPr>
              <p:nvPr/>
            </p:nvSpPr>
            <p:spPr bwMode="auto">
              <a:xfrm>
                <a:off x="352" y="0"/>
                <a:ext cx="229" cy="256"/>
              </a:xfrm>
              <a:custGeom>
                <a:avLst/>
                <a:gdLst>
                  <a:gd name="T0" fmla="*/ 229 w 229"/>
                  <a:gd name="T1" fmla="*/ 150 h 256"/>
                  <a:gd name="T2" fmla="*/ 0 w 229"/>
                  <a:gd name="T3" fmla="*/ 256 h 256"/>
                  <a:gd name="T4" fmla="*/ 0 w 229"/>
                  <a:gd name="T5" fmla="*/ 197 h 256"/>
                  <a:gd name="T6" fmla="*/ 164 w 229"/>
                  <a:gd name="T7" fmla="*/ 131 h 256"/>
                  <a:gd name="T8" fmla="*/ 164 w 229"/>
                  <a:gd name="T9" fmla="*/ 129 h 256"/>
                  <a:gd name="T10" fmla="*/ 0 w 229"/>
                  <a:gd name="T11" fmla="*/ 59 h 256"/>
                  <a:gd name="T12" fmla="*/ 0 w 229"/>
                  <a:gd name="T13" fmla="*/ 0 h 256"/>
                  <a:gd name="T14" fmla="*/ 229 w 229"/>
                  <a:gd name="T15" fmla="*/ 109 h 256"/>
                  <a:gd name="T16" fmla="*/ 229 w 229"/>
                  <a:gd name="T17" fmla="*/ 15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256">
                    <a:moveTo>
                      <a:pt x="229" y="150"/>
                    </a:moveTo>
                    <a:lnTo>
                      <a:pt x="0" y="256"/>
                    </a:lnTo>
                    <a:lnTo>
                      <a:pt x="0" y="197"/>
                    </a:lnTo>
                    <a:lnTo>
                      <a:pt x="164" y="131"/>
                    </a:lnTo>
                    <a:lnTo>
                      <a:pt x="164" y="129"/>
                    </a:lnTo>
                    <a:lnTo>
                      <a:pt x="0" y="59"/>
                    </a:lnTo>
                    <a:lnTo>
                      <a:pt x="0" y="0"/>
                    </a:lnTo>
                    <a:lnTo>
                      <a:pt x="229" y="109"/>
                    </a:lnTo>
                    <a:lnTo>
                      <a:pt x="229" y="1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2396625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Knowledge</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Tap into rich knowledge amassed from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the web, academia, or your own data</a:t>
            </a:r>
          </a:p>
        </p:txBody>
      </p:sp>
      <p:sp>
        <p:nvSpPr>
          <p:cNvPr id="27" name="Rectangle 26"/>
          <p:cNvSpPr/>
          <p:nvPr/>
        </p:nvSpPr>
        <p:spPr>
          <a:xfrm>
            <a:off x="3414505" y="4897760"/>
            <a:ext cx="5388013" cy="2172903"/>
          </a:xfrm>
          <a:prstGeom prst="rect">
            <a:avLst/>
          </a:prstGeom>
        </p:spPr>
        <p:txBody>
          <a:bodyPr wrap="none">
            <a:spAutoFit/>
          </a:bodyPr>
          <a:lstStyle/>
          <a:p>
            <a:pPr lvl="0" algn="ctr" defTabSz="896386">
              <a:spcAft>
                <a:spcPts val="600"/>
              </a:spcAft>
            </a:pPr>
            <a:r>
              <a:rPr lang="en-US" sz="2400" kern="0" dirty="0">
                <a:gradFill>
                  <a:gsLst>
                    <a:gs pos="2917">
                      <a:srgbClr val="FFFFFF"/>
                    </a:gs>
                    <a:gs pos="30000">
                      <a:srgbClr val="FFFFFF"/>
                    </a:gs>
                  </a:gsLst>
                  <a:lin ang="5400000" scaled="0"/>
                </a:gradFill>
              </a:rPr>
              <a:t>Academic Knowledge </a:t>
            </a:r>
          </a:p>
          <a:p>
            <a:pPr lvl="0" algn="ctr" defTabSz="896386">
              <a:spcAft>
                <a:spcPts val="600"/>
              </a:spcAft>
            </a:pPr>
            <a:r>
              <a:rPr lang="en-US" sz="2400" kern="0" dirty="0">
                <a:gradFill>
                  <a:gsLst>
                    <a:gs pos="2917">
                      <a:srgbClr val="FFFFFF"/>
                    </a:gs>
                    <a:gs pos="30000">
                      <a:srgbClr val="FFFFFF"/>
                    </a:gs>
                  </a:gsLst>
                  <a:lin ang="5400000" scaled="0"/>
                </a:gradFill>
              </a:rPr>
              <a:t>Entity Linking | Knowledge Exploration</a:t>
            </a:r>
          </a:p>
          <a:p>
            <a:pPr lvl="0" algn="ctr" defTabSz="896386">
              <a:spcAft>
                <a:spcPts val="600"/>
              </a:spcAft>
            </a:pPr>
            <a:r>
              <a:rPr lang="en-US" sz="2400" kern="0" dirty="0">
                <a:gradFill>
                  <a:gsLst>
                    <a:gs pos="2917">
                      <a:srgbClr val="FFFFFF"/>
                    </a:gs>
                    <a:gs pos="30000">
                      <a:srgbClr val="FFFFFF"/>
                    </a:gs>
                  </a:gsLst>
                  <a:lin ang="5400000" scaled="0"/>
                </a:gradFill>
              </a:rPr>
              <a:t>Recommendations</a:t>
            </a: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sp>
        <p:nvSpPr>
          <p:cNvPr id="6" name="Freeform 5"/>
          <p:cNvSpPr>
            <a:spLocks/>
          </p:cNvSpPr>
          <p:nvPr/>
        </p:nvSpPr>
        <p:spPr bwMode="auto">
          <a:xfrm>
            <a:off x="5851660" y="2721202"/>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Tree>
    <p:extLst>
      <p:ext uri="{BB962C8B-B14F-4D97-AF65-F5344CB8AC3E}">
        <p14:creationId xmlns:p14="http://schemas.microsoft.com/office/powerpoint/2010/main" val="31276656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4" name="Picture 2" descr="https://microsoft.sharepoint.com/teams/BrandCentral/BundleImages/3240WIN13_Jonna_Nokia_03/PreviewImag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702" t="35508" r="11372" b="3282"/>
          <a:stretch/>
        </p:blipFill>
        <p:spPr bwMode="auto">
          <a:xfrm flipH="1">
            <a:off x="-1" y="-33160"/>
            <a:ext cx="12191998" cy="690960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bwMode="auto">
          <a:xfrm>
            <a:off x="2653104" y="1609034"/>
            <a:ext cx="9262054"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26" name="Title 1"/>
          <p:cNvSpPr txBox="1">
            <a:spLocks/>
          </p:cNvSpPr>
          <p:nvPr/>
        </p:nvSpPr>
        <p:spPr>
          <a:xfrm>
            <a:off x="4329704" y="1494470"/>
            <a:ext cx="6079725" cy="1102856"/>
          </a:xfrm>
          <a:prstGeom prst="rect">
            <a:avLst/>
          </a:prstGeom>
        </p:spPr>
        <p:txBody>
          <a:bodyPr vert="horz" lIns="91356" tIns="45677" rIns="91356" bIns="45677" rtlCol="0" anchor="b">
            <a:normAutofit fontScale="925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Academic knowledge</a:t>
            </a:r>
          </a:p>
        </p:txBody>
      </p:sp>
      <p:sp>
        <p:nvSpPr>
          <p:cNvPr id="27" name="Freeform 5"/>
          <p:cNvSpPr>
            <a:spLocks/>
          </p:cNvSpPr>
          <p:nvPr/>
        </p:nvSpPr>
        <p:spPr bwMode="auto">
          <a:xfrm>
            <a:off x="2653104" y="1609034"/>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8" name="Rectangle 27"/>
          <p:cNvSpPr/>
          <p:nvPr/>
        </p:nvSpPr>
        <p:spPr>
          <a:xfrm>
            <a:off x="2956628" y="2699765"/>
            <a:ext cx="8958531" cy="3785758"/>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Interpret</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Interprets a natural language user query string. Returns annotated interpretations which can enable rich search-box auto-completion experiences that anticipate what the user is typing</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Evaluate</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Evaluates a query expression and returns academic knowledge entity results </a:t>
            </a:r>
          </a:p>
          <a:p>
            <a:pPr defTabSz="895838">
              <a:lnSpc>
                <a:spcPct val="90000"/>
              </a:lnSpc>
              <a:spcAft>
                <a:spcPts val="1763"/>
              </a:spcAft>
            </a:pPr>
            <a:r>
              <a:rPr lang="en-US" altLang="zh-CN" sz="3233" kern="0" dirty="0" err="1">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Calchistogram</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Calculates a histogram of the distribution of attribute values for the academic entities returned by a query expression, such as the distribution of citations by year for a given author</a:t>
            </a:r>
          </a:p>
        </p:txBody>
      </p:sp>
      <p:grpSp>
        <p:nvGrpSpPr>
          <p:cNvPr id="7" name="Group 4"/>
          <p:cNvGrpSpPr>
            <a:grpSpLocks noChangeAspect="1"/>
          </p:cNvGrpSpPr>
          <p:nvPr/>
        </p:nvGrpSpPr>
        <p:grpSpPr bwMode="auto">
          <a:xfrm>
            <a:off x="2996286" y="1731693"/>
            <a:ext cx="874111" cy="755414"/>
            <a:chOff x="1" y="-1"/>
            <a:chExt cx="1193" cy="1031"/>
          </a:xfrm>
        </p:grpSpPr>
        <p:sp>
          <p:nvSpPr>
            <p:cNvPr id="36" name="AutoShape 3"/>
            <p:cNvSpPr>
              <a:spLocks noChangeAspect="1" noChangeArrowheads="1" noTextEdit="1"/>
            </p:cNvSpPr>
            <p:nvPr/>
          </p:nvSpPr>
          <p:spPr bwMode="auto">
            <a:xfrm>
              <a:off x="1" y="-1"/>
              <a:ext cx="1193" cy="1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7" name="Freeform 5"/>
            <p:cNvSpPr>
              <a:spLocks/>
            </p:cNvSpPr>
            <p:nvPr/>
          </p:nvSpPr>
          <p:spPr bwMode="auto">
            <a:xfrm>
              <a:off x="-1" y="-1"/>
              <a:ext cx="1193" cy="1029"/>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8" name="Oval 6"/>
            <p:cNvSpPr>
              <a:spLocks noChangeArrowheads="1"/>
            </p:cNvSpPr>
            <p:nvPr/>
          </p:nvSpPr>
          <p:spPr bwMode="auto">
            <a:xfrm>
              <a:off x="269" y="241"/>
              <a:ext cx="642" cy="5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9" name="Freeform 7"/>
            <p:cNvSpPr>
              <a:spLocks/>
            </p:cNvSpPr>
            <p:nvPr/>
          </p:nvSpPr>
          <p:spPr bwMode="auto">
            <a:xfrm>
              <a:off x="576" y="220"/>
              <a:ext cx="184" cy="401"/>
            </a:xfrm>
            <a:custGeom>
              <a:avLst/>
              <a:gdLst>
                <a:gd name="T0" fmla="*/ 184 w 184"/>
                <a:gd name="T1" fmla="*/ 401 h 401"/>
                <a:gd name="T2" fmla="*/ 92 w 184"/>
                <a:gd name="T3" fmla="*/ 294 h 401"/>
                <a:gd name="T4" fmla="*/ 0 w 184"/>
                <a:gd name="T5" fmla="*/ 401 h 401"/>
                <a:gd name="T6" fmla="*/ 0 w 184"/>
                <a:gd name="T7" fmla="*/ 0 h 401"/>
                <a:gd name="T8" fmla="*/ 184 w 184"/>
                <a:gd name="T9" fmla="*/ 0 h 401"/>
                <a:gd name="T10" fmla="*/ 184 w 184"/>
                <a:gd name="T11" fmla="*/ 401 h 401"/>
              </a:gdLst>
              <a:ahLst/>
              <a:cxnLst>
                <a:cxn ang="0">
                  <a:pos x="T0" y="T1"/>
                </a:cxn>
                <a:cxn ang="0">
                  <a:pos x="T2" y="T3"/>
                </a:cxn>
                <a:cxn ang="0">
                  <a:pos x="T4" y="T5"/>
                </a:cxn>
                <a:cxn ang="0">
                  <a:pos x="T6" y="T7"/>
                </a:cxn>
                <a:cxn ang="0">
                  <a:pos x="T8" y="T9"/>
                </a:cxn>
                <a:cxn ang="0">
                  <a:pos x="T10" y="T11"/>
                </a:cxn>
              </a:cxnLst>
              <a:rect l="0" t="0" r="r" b="b"/>
              <a:pathLst>
                <a:path w="184" h="401">
                  <a:moveTo>
                    <a:pt x="184" y="401"/>
                  </a:moveTo>
                  <a:lnTo>
                    <a:pt x="92" y="294"/>
                  </a:lnTo>
                  <a:lnTo>
                    <a:pt x="0" y="401"/>
                  </a:lnTo>
                  <a:lnTo>
                    <a:pt x="0" y="0"/>
                  </a:lnTo>
                  <a:lnTo>
                    <a:pt x="184" y="0"/>
                  </a:lnTo>
                  <a:lnTo>
                    <a:pt x="184" y="4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36709312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animEffect transition="in" filter="fade">
                                      <p:cBhvr>
                                        <p:cTn id="7" dur="500"/>
                                        <p:tgtEl>
                                          <p:spTgt spid="2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xEl>
                                              <p:pRg st="1" end="1"/>
                                            </p:txEl>
                                          </p:spTgt>
                                        </p:tgtEl>
                                        <p:attrNameLst>
                                          <p:attrName>style.visibility</p:attrName>
                                        </p:attrNameLst>
                                      </p:cBhvr>
                                      <p:to>
                                        <p:strVal val="visible"/>
                                      </p:to>
                                    </p:set>
                                    <p:animEffect transition="in" filter="fade">
                                      <p:cBhvr>
                                        <p:cTn id="12" dur="500"/>
                                        <p:tgtEl>
                                          <p:spTgt spid="2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xEl>
                                              <p:pRg st="2" end="2"/>
                                            </p:txEl>
                                          </p:spTgt>
                                        </p:tgtEl>
                                        <p:attrNameLst>
                                          <p:attrName>style.visibility</p:attrName>
                                        </p:attrNameLst>
                                      </p:cBhvr>
                                      <p:to>
                                        <p:strVal val="visible"/>
                                      </p:to>
                                    </p:set>
                                    <p:animEffect transition="in" filter="fade">
                                      <p:cBhvr>
                                        <p:cTn id="17" dur="500"/>
                                        <p:tgtEl>
                                          <p:spTgt spid="2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26190" r="12454" b="1"/>
          <a:stretch/>
        </p:blipFill>
        <p:spPr>
          <a:xfrm flipH="1">
            <a:off x="-1" y="2674"/>
            <a:ext cx="12192000" cy="6852654"/>
          </a:xfrm>
          <a:prstGeom prst="rect">
            <a:avLst/>
          </a:prstGeom>
        </p:spPr>
      </p:pic>
      <p:sp>
        <p:nvSpPr>
          <p:cNvPr id="11" name="Title 1"/>
          <p:cNvSpPr txBox="1">
            <a:spLocks/>
          </p:cNvSpPr>
          <p:nvPr/>
        </p:nvSpPr>
        <p:spPr>
          <a:xfrm>
            <a:off x="1119515" y="3935896"/>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646750" y="2717668"/>
            <a:ext cx="9262054" cy="3846819"/>
          </a:xfrm>
          <a:prstGeom prst="rect">
            <a:avLst/>
          </a:prstGeom>
          <a:solidFill>
            <a:srgbClr val="005AA1">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329704" y="2603103"/>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Entity linking</a:t>
            </a:r>
          </a:p>
        </p:txBody>
      </p:sp>
      <p:sp>
        <p:nvSpPr>
          <p:cNvPr id="19" name="Freeform 5"/>
          <p:cNvSpPr>
            <a:spLocks/>
          </p:cNvSpPr>
          <p:nvPr/>
        </p:nvSpPr>
        <p:spPr bwMode="auto">
          <a:xfrm>
            <a:off x="2646749" y="2717668"/>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0" name="Rectangle 19"/>
          <p:cNvSpPr/>
          <p:nvPr/>
        </p:nvSpPr>
        <p:spPr>
          <a:xfrm>
            <a:off x="2956628" y="3844233"/>
            <a:ext cx="8958531" cy="2514793"/>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Power your app's data links with named entity recognition and disambiguation</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2351" kern="0" dirty="0">
                <a:gradFill>
                  <a:gsLst>
                    <a:gs pos="1250">
                      <a:srgbClr val="FFFFFF"/>
                    </a:gs>
                    <a:gs pos="100000">
                      <a:srgbClr val="FFFFFF"/>
                    </a:gs>
                  </a:gsLst>
                  <a:lin ang="5400000" scaled="0"/>
                </a:gradFill>
              </a:rPr>
              <a:t>A word might be used as a named entity, a verb, or another word form within a given sentence</a:t>
            </a:r>
          </a:p>
          <a:p>
            <a:pPr defTabSz="895838">
              <a:lnSpc>
                <a:spcPct val="90000"/>
              </a:lnSpc>
              <a:spcAft>
                <a:spcPts val="1763"/>
              </a:spcAft>
            </a:pPr>
            <a:r>
              <a:rPr lang="en-US" altLang="zh-CN" sz="2351" kern="0" dirty="0">
                <a:gradFill>
                  <a:gsLst>
                    <a:gs pos="1250">
                      <a:srgbClr val="FFFFFF"/>
                    </a:gs>
                    <a:gs pos="100000">
                      <a:srgbClr val="FFFFFF"/>
                    </a:gs>
                  </a:gsLst>
                  <a:lin ang="5400000" scaled="0"/>
                </a:gradFill>
              </a:rPr>
              <a:t>The Entity Linking Intelligence Service will recognize and identify each separate entity based on the context</a:t>
            </a:r>
          </a:p>
        </p:txBody>
      </p:sp>
      <p:grpSp>
        <p:nvGrpSpPr>
          <p:cNvPr id="14" name="Group 13"/>
          <p:cNvGrpSpPr/>
          <p:nvPr/>
        </p:nvGrpSpPr>
        <p:grpSpPr>
          <a:xfrm>
            <a:off x="2978369" y="2859363"/>
            <a:ext cx="874111" cy="753948"/>
            <a:chOff x="3056822" y="1764815"/>
            <a:chExt cx="892208" cy="769557"/>
          </a:xfrm>
        </p:grpSpPr>
        <p:sp>
          <p:nvSpPr>
            <p:cNvPr id="21"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2"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7" name="Group 4"/>
          <p:cNvGrpSpPr>
            <a:grpSpLocks noChangeAspect="1"/>
          </p:cNvGrpSpPr>
          <p:nvPr/>
        </p:nvGrpSpPr>
        <p:grpSpPr bwMode="auto">
          <a:xfrm>
            <a:off x="3298151" y="3131162"/>
            <a:ext cx="238112" cy="207259"/>
            <a:chOff x="3" y="0"/>
            <a:chExt cx="355" cy="309"/>
          </a:xfrm>
        </p:grpSpPr>
        <p:sp>
          <p:nvSpPr>
            <p:cNvPr id="12" name="Freeform 5"/>
            <p:cNvSpPr>
              <a:spLocks noEditPoints="1"/>
            </p:cNvSpPr>
            <p:nvPr/>
          </p:nvSpPr>
          <p:spPr bwMode="auto">
            <a:xfrm>
              <a:off x="3" y="0"/>
              <a:ext cx="266" cy="243"/>
            </a:xfrm>
            <a:custGeom>
              <a:avLst/>
              <a:gdLst>
                <a:gd name="T0" fmla="*/ 101 w 138"/>
                <a:gd name="T1" fmla="*/ 125 h 125"/>
                <a:gd name="T2" fmla="*/ 38 w 138"/>
                <a:gd name="T3" fmla="*/ 125 h 125"/>
                <a:gd name="T4" fmla="*/ 0 w 138"/>
                <a:gd name="T5" fmla="*/ 88 h 125"/>
                <a:gd name="T6" fmla="*/ 0 w 138"/>
                <a:gd name="T7" fmla="*/ 37 h 125"/>
                <a:gd name="T8" fmla="*/ 38 w 138"/>
                <a:gd name="T9" fmla="*/ 0 h 125"/>
                <a:gd name="T10" fmla="*/ 101 w 138"/>
                <a:gd name="T11" fmla="*/ 0 h 125"/>
                <a:gd name="T12" fmla="*/ 138 w 138"/>
                <a:gd name="T13" fmla="*/ 37 h 125"/>
                <a:gd name="T14" fmla="*/ 138 w 138"/>
                <a:gd name="T15" fmla="*/ 88 h 125"/>
                <a:gd name="T16" fmla="*/ 101 w 138"/>
                <a:gd name="T17" fmla="*/ 125 h 125"/>
                <a:gd name="T18" fmla="*/ 38 w 138"/>
                <a:gd name="T19" fmla="*/ 16 h 125"/>
                <a:gd name="T20" fmla="*/ 16 w 138"/>
                <a:gd name="T21" fmla="*/ 37 h 125"/>
                <a:gd name="T22" fmla="*/ 16 w 138"/>
                <a:gd name="T23" fmla="*/ 88 h 125"/>
                <a:gd name="T24" fmla="*/ 38 w 138"/>
                <a:gd name="T25" fmla="*/ 109 h 125"/>
                <a:gd name="T26" fmla="*/ 101 w 138"/>
                <a:gd name="T27" fmla="*/ 109 h 125"/>
                <a:gd name="T28" fmla="*/ 122 w 138"/>
                <a:gd name="T29" fmla="*/ 88 h 125"/>
                <a:gd name="T30" fmla="*/ 122 w 138"/>
                <a:gd name="T31" fmla="*/ 37 h 125"/>
                <a:gd name="T32" fmla="*/ 101 w 138"/>
                <a:gd name="T33" fmla="*/ 16 h 125"/>
                <a:gd name="T34" fmla="*/ 38 w 138"/>
                <a:gd name="T35" fmla="*/ 16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5">
                  <a:moveTo>
                    <a:pt x="101" y="125"/>
                  </a:moveTo>
                  <a:cubicBezTo>
                    <a:pt x="38" y="125"/>
                    <a:pt x="38" y="125"/>
                    <a:pt x="38" y="125"/>
                  </a:cubicBezTo>
                  <a:cubicBezTo>
                    <a:pt x="17" y="125"/>
                    <a:pt x="0" y="109"/>
                    <a:pt x="0" y="88"/>
                  </a:cubicBezTo>
                  <a:cubicBezTo>
                    <a:pt x="0" y="37"/>
                    <a:pt x="0" y="37"/>
                    <a:pt x="0" y="37"/>
                  </a:cubicBezTo>
                  <a:cubicBezTo>
                    <a:pt x="0" y="17"/>
                    <a:pt x="17" y="0"/>
                    <a:pt x="38" y="0"/>
                  </a:cubicBezTo>
                  <a:cubicBezTo>
                    <a:pt x="101" y="0"/>
                    <a:pt x="101" y="0"/>
                    <a:pt x="101" y="0"/>
                  </a:cubicBezTo>
                  <a:cubicBezTo>
                    <a:pt x="121" y="0"/>
                    <a:pt x="138" y="17"/>
                    <a:pt x="138" y="37"/>
                  </a:cubicBezTo>
                  <a:cubicBezTo>
                    <a:pt x="138" y="88"/>
                    <a:pt x="138" y="88"/>
                    <a:pt x="138" y="88"/>
                  </a:cubicBezTo>
                  <a:cubicBezTo>
                    <a:pt x="138" y="109"/>
                    <a:pt x="121" y="125"/>
                    <a:pt x="101" y="125"/>
                  </a:cubicBezTo>
                  <a:close/>
                  <a:moveTo>
                    <a:pt x="38" y="16"/>
                  </a:moveTo>
                  <a:cubicBezTo>
                    <a:pt x="26" y="16"/>
                    <a:pt x="16" y="26"/>
                    <a:pt x="16" y="37"/>
                  </a:cubicBezTo>
                  <a:cubicBezTo>
                    <a:pt x="16" y="88"/>
                    <a:pt x="16" y="88"/>
                    <a:pt x="16" y="88"/>
                  </a:cubicBezTo>
                  <a:cubicBezTo>
                    <a:pt x="16" y="100"/>
                    <a:pt x="26" y="109"/>
                    <a:pt x="38" y="109"/>
                  </a:cubicBezTo>
                  <a:cubicBezTo>
                    <a:pt x="101" y="109"/>
                    <a:pt x="101" y="109"/>
                    <a:pt x="101" y="109"/>
                  </a:cubicBezTo>
                  <a:cubicBezTo>
                    <a:pt x="113" y="109"/>
                    <a:pt x="122" y="100"/>
                    <a:pt x="122" y="88"/>
                  </a:cubicBezTo>
                  <a:cubicBezTo>
                    <a:pt x="122" y="37"/>
                    <a:pt x="122" y="37"/>
                    <a:pt x="122" y="37"/>
                  </a:cubicBezTo>
                  <a:cubicBezTo>
                    <a:pt x="122" y="26"/>
                    <a:pt x="113"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3" name="Freeform 6"/>
            <p:cNvSpPr>
              <a:spLocks noEditPoints="1"/>
            </p:cNvSpPr>
            <p:nvPr/>
          </p:nvSpPr>
          <p:spPr bwMode="auto">
            <a:xfrm>
              <a:off x="92" y="64"/>
              <a:ext cx="266" cy="245"/>
            </a:xfrm>
            <a:custGeom>
              <a:avLst/>
              <a:gdLst>
                <a:gd name="T0" fmla="*/ 101 w 138"/>
                <a:gd name="T1" fmla="*/ 126 h 126"/>
                <a:gd name="T2" fmla="*/ 38 w 138"/>
                <a:gd name="T3" fmla="*/ 126 h 126"/>
                <a:gd name="T4" fmla="*/ 0 w 138"/>
                <a:gd name="T5" fmla="*/ 88 h 126"/>
                <a:gd name="T6" fmla="*/ 0 w 138"/>
                <a:gd name="T7" fmla="*/ 38 h 126"/>
                <a:gd name="T8" fmla="*/ 38 w 138"/>
                <a:gd name="T9" fmla="*/ 0 h 126"/>
                <a:gd name="T10" fmla="*/ 101 w 138"/>
                <a:gd name="T11" fmla="*/ 0 h 126"/>
                <a:gd name="T12" fmla="*/ 138 w 138"/>
                <a:gd name="T13" fmla="*/ 38 h 126"/>
                <a:gd name="T14" fmla="*/ 138 w 138"/>
                <a:gd name="T15" fmla="*/ 88 h 126"/>
                <a:gd name="T16" fmla="*/ 101 w 138"/>
                <a:gd name="T17" fmla="*/ 126 h 126"/>
                <a:gd name="T18" fmla="*/ 38 w 138"/>
                <a:gd name="T19" fmla="*/ 16 h 126"/>
                <a:gd name="T20" fmla="*/ 16 w 138"/>
                <a:gd name="T21" fmla="*/ 38 h 126"/>
                <a:gd name="T22" fmla="*/ 16 w 138"/>
                <a:gd name="T23" fmla="*/ 88 h 126"/>
                <a:gd name="T24" fmla="*/ 38 w 138"/>
                <a:gd name="T25" fmla="*/ 110 h 126"/>
                <a:gd name="T26" fmla="*/ 101 w 138"/>
                <a:gd name="T27" fmla="*/ 110 h 126"/>
                <a:gd name="T28" fmla="*/ 122 w 138"/>
                <a:gd name="T29" fmla="*/ 88 h 126"/>
                <a:gd name="T30" fmla="*/ 122 w 138"/>
                <a:gd name="T31" fmla="*/ 38 h 126"/>
                <a:gd name="T32" fmla="*/ 101 w 138"/>
                <a:gd name="T33" fmla="*/ 16 h 126"/>
                <a:gd name="T34" fmla="*/ 38 w 138"/>
                <a:gd name="T35" fmla="*/ 1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26">
                  <a:moveTo>
                    <a:pt x="101" y="126"/>
                  </a:moveTo>
                  <a:cubicBezTo>
                    <a:pt x="38" y="126"/>
                    <a:pt x="38" y="126"/>
                    <a:pt x="38" y="126"/>
                  </a:cubicBezTo>
                  <a:cubicBezTo>
                    <a:pt x="17" y="126"/>
                    <a:pt x="0" y="109"/>
                    <a:pt x="0" y="88"/>
                  </a:cubicBezTo>
                  <a:cubicBezTo>
                    <a:pt x="0" y="38"/>
                    <a:pt x="0" y="38"/>
                    <a:pt x="0" y="38"/>
                  </a:cubicBezTo>
                  <a:cubicBezTo>
                    <a:pt x="0" y="17"/>
                    <a:pt x="17" y="0"/>
                    <a:pt x="38" y="0"/>
                  </a:cubicBezTo>
                  <a:cubicBezTo>
                    <a:pt x="101" y="0"/>
                    <a:pt x="101" y="0"/>
                    <a:pt x="101" y="0"/>
                  </a:cubicBezTo>
                  <a:cubicBezTo>
                    <a:pt x="121" y="0"/>
                    <a:pt x="138" y="17"/>
                    <a:pt x="138" y="38"/>
                  </a:cubicBezTo>
                  <a:cubicBezTo>
                    <a:pt x="138" y="88"/>
                    <a:pt x="138" y="88"/>
                    <a:pt x="138" y="88"/>
                  </a:cubicBezTo>
                  <a:cubicBezTo>
                    <a:pt x="138" y="109"/>
                    <a:pt x="121" y="126"/>
                    <a:pt x="101" y="126"/>
                  </a:cubicBezTo>
                  <a:close/>
                  <a:moveTo>
                    <a:pt x="38" y="16"/>
                  </a:moveTo>
                  <a:cubicBezTo>
                    <a:pt x="26" y="16"/>
                    <a:pt x="16" y="26"/>
                    <a:pt x="16" y="38"/>
                  </a:cubicBezTo>
                  <a:cubicBezTo>
                    <a:pt x="16" y="88"/>
                    <a:pt x="16" y="88"/>
                    <a:pt x="16" y="88"/>
                  </a:cubicBezTo>
                  <a:cubicBezTo>
                    <a:pt x="16" y="100"/>
                    <a:pt x="26" y="110"/>
                    <a:pt x="38" y="110"/>
                  </a:cubicBezTo>
                  <a:cubicBezTo>
                    <a:pt x="101" y="110"/>
                    <a:pt x="101" y="110"/>
                    <a:pt x="101" y="110"/>
                  </a:cubicBezTo>
                  <a:cubicBezTo>
                    <a:pt x="112" y="110"/>
                    <a:pt x="122" y="100"/>
                    <a:pt x="122" y="88"/>
                  </a:cubicBezTo>
                  <a:cubicBezTo>
                    <a:pt x="122" y="38"/>
                    <a:pt x="122" y="38"/>
                    <a:pt x="122" y="38"/>
                  </a:cubicBezTo>
                  <a:cubicBezTo>
                    <a:pt x="122" y="26"/>
                    <a:pt x="112" y="16"/>
                    <a:pt x="101" y="16"/>
                  </a:cubicBezTo>
                  <a:lnTo>
                    <a:pt x="38"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Tree>
    <p:extLst>
      <p:ext uri="{BB962C8B-B14F-4D97-AF65-F5344CB8AC3E}">
        <p14:creationId xmlns:p14="http://schemas.microsoft.com/office/powerpoint/2010/main" val="4133086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2">
            <a:lumMod val="75000"/>
            <a:lumOff val="25000"/>
          </a:schemeClr>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b="14114"/>
          <a:stretch/>
        </p:blipFill>
        <p:spPr>
          <a:xfrm flipH="1">
            <a:off x="12446" y="-21409"/>
            <a:ext cx="12179555" cy="697373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2" name="Rectangle 11"/>
          <p:cNvSpPr/>
          <p:nvPr/>
        </p:nvSpPr>
        <p:spPr bwMode="auto">
          <a:xfrm>
            <a:off x="1452279" y="1624750"/>
            <a:ext cx="10462879" cy="4955453"/>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latin typeface="Segoe UI"/>
            </a:endParaRPr>
          </a:p>
        </p:txBody>
      </p:sp>
      <p:sp>
        <p:nvSpPr>
          <p:cNvPr id="13" name="Title 1"/>
          <p:cNvSpPr txBox="1">
            <a:spLocks/>
          </p:cNvSpPr>
          <p:nvPr/>
        </p:nvSpPr>
        <p:spPr>
          <a:xfrm>
            <a:off x="3135233" y="1593055"/>
            <a:ext cx="9735189" cy="1102856"/>
          </a:xfrm>
          <a:prstGeom prst="rect">
            <a:avLst/>
          </a:prstGeom>
        </p:spPr>
        <p:txBody>
          <a:bodyPr vert="horz" lIns="91356" tIns="45677" rIns="91356" bIns="45677"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spc="-20" dirty="0">
                <a:gradFill>
                  <a:gsLst>
                    <a:gs pos="1250">
                      <a:srgbClr val="FFFFFF"/>
                    </a:gs>
                    <a:gs pos="100000">
                      <a:srgbClr val="FFFFFF"/>
                    </a:gs>
                  </a:gsLst>
                  <a:lin ang="5400000" scaled="0"/>
                </a:gradFill>
                <a:latin typeface="Segoe UI Light"/>
              </a:rPr>
              <a:t>Knowledge exploration</a:t>
            </a:r>
            <a:br>
              <a:rPr lang="en-US" sz="5289" dirty="0">
                <a:gradFill>
                  <a:gsLst>
                    <a:gs pos="1250">
                      <a:srgbClr val="FFFFFF"/>
                    </a:gs>
                    <a:gs pos="100000">
                      <a:srgbClr val="FFFFFF"/>
                    </a:gs>
                  </a:gsLst>
                  <a:lin ang="5400000" scaled="0"/>
                </a:gradFill>
              </a:rPr>
            </a:br>
            <a:r>
              <a:rPr lang="en-US" sz="1800" dirty="0">
                <a:gradFill>
                  <a:gsLst>
                    <a:gs pos="1250">
                      <a:srgbClr val="FFFFFF"/>
                    </a:gs>
                    <a:gs pos="100000">
                      <a:srgbClr val="FFFFFF"/>
                    </a:gs>
                  </a:gsLst>
                  <a:lin ang="5400000" scaled="0"/>
                </a:gradFill>
                <a:latin typeface="+mn-lt"/>
              </a:rPr>
              <a:t>Enable interactive search experiences over structured data via natural language inputs</a:t>
            </a:r>
          </a:p>
        </p:txBody>
      </p:sp>
      <p:sp>
        <p:nvSpPr>
          <p:cNvPr id="14" name="Freeform 5"/>
          <p:cNvSpPr>
            <a:spLocks/>
          </p:cNvSpPr>
          <p:nvPr/>
        </p:nvSpPr>
        <p:spPr bwMode="auto">
          <a:xfrm>
            <a:off x="1452279" y="162475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16" name="Rectangle 15"/>
          <p:cNvSpPr/>
          <p:nvPr/>
        </p:nvSpPr>
        <p:spPr>
          <a:xfrm>
            <a:off x="1948874" y="2699765"/>
            <a:ext cx="9966285" cy="3745051"/>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Attribute histograms</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To enable rich visualization and interactive faceted experience</a:t>
            </a:r>
            <a:endPar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endParaRPr>
          </a:p>
          <a:p>
            <a:pPr defTabSz="895838">
              <a:lnSpc>
                <a:spcPct val="90000"/>
              </a:lnSpc>
              <a:spcAft>
                <a:spcPts val="1763"/>
              </a:spcAft>
            </a:pPr>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Structured query evaluation</a:t>
            </a:r>
            <a:b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sz="1959" kern="0" dirty="0">
                <a:gradFill>
                  <a:gsLst>
                    <a:gs pos="1250">
                      <a:srgbClr val="FFFFFF"/>
                    </a:gs>
                    <a:gs pos="100000">
                      <a:srgbClr val="FFFFFF"/>
                    </a:gs>
                  </a:gsLst>
                  <a:lin ang="5400000" scaled="0"/>
                </a:gradFill>
              </a:rPr>
              <a:t>To efficiently retrieve detailed information about matching objects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Query auto-completion</a:t>
            </a:r>
          </a:p>
          <a:p>
            <a:pPr defTabSz="895838">
              <a:lnSpc>
                <a:spcPct val="90000"/>
              </a:lnSpc>
              <a:spcAft>
                <a:spcPts val="1763"/>
              </a:spcAft>
            </a:pPr>
            <a:r>
              <a:rPr lang="en-US" sz="1959" kern="0" dirty="0">
                <a:gradFill>
                  <a:gsLst>
                    <a:gs pos="1250">
                      <a:srgbClr val="FFFFFF"/>
                    </a:gs>
                    <a:gs pos="100000">
                      <a:srgbClr val="FFFFFF"/>
                    </a:gs>
                  </a:gsLst>
                  <a:lin ang="5400000" scaled="0"/>
                </a:gradFill>
              </a:rPr>
              <a:t>To reduce user effort and help with discovery of rich capabilities</a:t>
            </a:r>
          </a:p>
          <a:p>
            <a:pPr defTabSz="895838"/>
            <a:r>
              <a:rPr lang="en-US"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Natural language understanding</a:t>
            </a:r>
          </a:p>
          <a:p>
            <a:pPr defTabSz="895838">
              <a:lnSpc>
                <a:spcPct val="90000"/>
              </a:lnSpc>
              <a:spcAft>
                <a:spcPts val="1763"/>
              </a:spcAft>
            </a:pPr>
            <a:r>
              <a:rPr lang="en-US" sz="1959" kern="0" dirty="0">
                <a:gradFill>
                  <a:gsLst>
                    <a:gs pos="1250">
                      <a:srgbClr val="FFFFFF"/>
                    </a:gs>
                    <a:gs pos="100000">
                      <a:srgbClr val="FFFFFF"/>
                    </a:gs>
                  </a:gsLst>
                  <a:lin ang="5400000" scaled="0"/>
                </a:gradFill>
              </a:rPr>
              <a:t>To interpret natural language queries into structured query expressions</a:t>
            </a:r>
          </a:p>
        </p:txBody>
      </p:sp>
      <p:grpSp>
        <p:nvGrpSpPr>
          <p:cNvPr id="18" name="Group 17"/>
          <p:cNvGrpSpPr/>
          <p:nvPr/>
        </p:nvGrpSpPr>
        <p:grpSpPr>
          <a:xfrm>
            <a:off x="1856701" y="1742716"/>
            <a:ext cx="874111" cy="753948"/>
            <a:chOff x="3056822" y="1764815"/>
            <a:chExt cx="892208" cy="769557"/>
          </a:xfrm>
        </p:grpSpPr>
        <p:sp>
          <p:nvSpPr>
            <p:cNvPr id="19" name="Freeform 5"/>
            <p:cNvSpPr>
              <a:spLocks/>
            </p:cNvSpPr>
            <p:nvPr/>
          </p:nvSpPr>
          <p:spPr bwMode="auto">
            <a:xfrm>
              <a:off x="3056822" y="1764815"/>
              <a:ext cx="892208" cy="769557"/>
            </a:xfrm>
            <a:custGeom>
              <a:avLst/>
              <a:gdLst>
                <a:gd name="T0" fmla="*/ 624 w 624"/>
                <a:gd name="T1" fmla="*/ 324 h 536"/>
                <a:gd name="T2" fmla="*/ 624 w 624"/>
                <a:gd name="T3" fmla="*/ 215 h 536"/>
                <a:gd name="T4" fmla="*/ 571 w 624"/>
                <a:gd name="T5" fmla="*/ 215 h 536"/>
                <a:gd name="T6" fmla="*/ 540 w 624"/>
                <a:gd name="T7" fmla="*/ 151 h 536"/>
                <a:gd name="T8" fmla="*/ 578 w 624"/>
                <a:gd name="T9" fmla="*/ 119 h 536"/>
                <a:gd name="T10" fmla="*/ 487 w 624"/>
                <a:gd name="T11" fmla="*/ 42 h 536"/>
                <a:gd name="T12" fmla="*/ 449 w 624"/>
                <a:gd name="T13" fmla="*/ 74 h 536"/>
                <a:gd name="T14" fmla="*/ 371 w 624"/>
                <a:gd name="T15" fmla="*/ 47 h 536"/>
                <a:gd name="T16" fmla="*/ 371 w 624"/>
                <a:gd name="T17" fmla="*/ 0 h 536"/>
                <a:gd name="T18" fmla="*/ 247 w 624"/>
                <a:gd name="T19" fmla="*/ 0 h 536"/>
                <a:gd name="T20" fmla="*/ 247 w 624"/>
                <a:gd name="T21" fmla="*/ 48 h 536"/>
                <a:gd name="T22" fmla="*/ 177 w 624"/>
                <a:gd name="T23" fmla="*/ 73 h 536"/>
                <a:gd name="T24" fmla="*/ 134 w 624"/>
                <a:gd name="T25" fmla="*/ 37 h 536"/>
                <a:gd name="T26" fmla="*/ 43 w 624"/>
                <a:gd name="T27" fmla="*/ 119 h 536"/>
                <a:gd name="T28" fmla="*/ 83 w 624"/>
                <a:gd name="T29" fmla="*/ 153 h 536"/>
                <a:gd name="T30" fmla="*/ 54 w 624"/>
                <a:gd name="T31" fmla="*/ 215 h 536"/>
                <a:gd name="T32" fmla="*/ 0 w 624"/>
                <a:gd name="T33" fmla="*/ 215 h 536"/>
                <a:gd name="T34" fmla="*/ 0 w 624"/>
                <a:gd name="T35" fmla="*/ 323 h 536"/>
                <a:gd name="T36" fmla="*/ 55 w 624"/>
                <a:gd name="T37" fmla="*/ 323 h 536"/>
                <a:gd name="T38" fmla="*/ 85 w 624"/>
                <a:gd name="T39" fmla="*/ 382 h 536"/>
                <a:gd name="T40" fmla="*/ 47 w 624"/>
                <a:gd name="T41" fmla="*/ 414 h 536"/>
                <a:gd name="T42" fmla="*/ 136 w 624"/>
                <a:gd name="T43" fmla="*/ 496 h 536"/>
                <a:gd name="T44" fmla="*/ 178 w 624"/>
                <a:gd name="T45" fmla="*/ 460 h 536"/>
                <a:gd name="T46" fmla="*/ 247 w 624"/>
                <a:gd name="T47" fmla="*/ 484 h 536"/>
                <a:gd name="T48" fmla="*/ 247 w 624"/>
                <a:gd name="T49" fmla="*/ 536 h 536"/>
                <a:gd name="T50" fmla="*/ 371 w 624"/>
                <a:gd name="T51" fmla="*/ 536 h 536"/>
                <a:gd name="T52" fmla="*/ 371 w 624"/>
                <a:gd name="T53" fmla="*/ 486 h 536"/>
                <a:gd name="T54" fmla="*/ 447 w 624"/>
                <a:gd name="T55" fmla="*/ 460 h 536"/>
                <a:gd name="T56" fmla="*/ 489 w 624"/>
                <a:gd name="T57" fmla="*/ 496 h 536"/>
                <a:gd name="T58" fmla="*/ 575 w 624"/>
                <a:gd name="T59" fmla="*/ 415 h 536"/>
                <a:gd name="T60" fmla="*/ 539 w 624"/>
                <a:gd name="T61" fmla="*/ 384 h 536"/>
                <a:gd name="T62" fmla="*/ 569 w 624"/>
                <a:gd name="T63" fmla="*/ 324 h 536"/>
                <a:gd name="T64" fmla="*/ 624 w 624"/>
                <a:gd name="T65" fmla="*/ 32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24" h="536">
                  <a:moveTo>
                    <a:pt x="624" y="324"/>
                  </a:moveTo>
                  <a:cubicBezTo>
                    <a:pt x="624" y="215"/>
                    <a:pt x="624" y="215"/>
                    <a:pt x="624" y="215"/>
                  </a:cubicBezTo>
                  <a:cubicBezTo>
                    <a:pt x="571" y="215"/>
                    <a:pt x="571" y="215"/>
                    <a:pt x="571" y="215"/>
                  </a:cubicBezTo>
                  <a:cubicBezTo>
                    <a:pt x="565" y="192"/>
                    <a:pt x="554" y="171"/>
                    <a:pt x="540" y="151"/>
                  </a:cubicBezTo>
                  <a:cubicBezTo>
                    <a:pt x="578" y="119"/>
                    <a:pt x="578" y="119"/>
                    <a:pt x="578" y="119"/>
                  </a:cubicBezTo>
                  <a:cubicBezTo>
                    <a:pt x="487" y="42"/>
                    <a:pt x="487" y="42"/>
                    <a:pt x="487" y="42"/>
                  </a:cubicBezTo>
                  <a:cubicBezTo>
                    <a:pt x="449" y="74"/>
                    <a:pt x="449" y="74"/>
                    <a:pt x="449" y="74"/>
                  </a:cubicBezTo>
                  <a:cubicBezTo>
                    <a:pt x="425" y="61"/>
                    <a:pt x="399" y="52"/>
                    <a:pt x="371" y="47"/>
                  </a:cubicBezTo>
                  <a:cubicBezTo>
                    <a:pt x="371" y="0"/>
                    <a:pt x="371" y="0"/>
                    <a:pt x="371" y="0"/>
                  </a:cubicBezTo>
                  <a:cubicBezTo>
                    <a:pt x="247" y="0"/>
                    <a:pt x="247" y="0"/>
                    <a:pt x="247" y="0"/>
                  </a:cubicBezTo>
                  <a:cubicBezTo>
                    <a:pt x="247" y="48"/>
                    <a:pt x="247" y="48"/>
                    <a:pt x="247" y="48"/>
                  </a:cubicBezTo>
                  <a:cubicBezTo>
                    <a:pt x="222" y="54"/>
                    <a:pt x="199" y="62"/>
                    <a:pt x="177" y="73"/>
                  </a:cubicBezTo>
                  <a:cubicBezTo>
                    <a:pt x="134" y="37"/>
                    <a:pt x="134" y="37"/>
                    <a:pt x="134" y="37"/>
                  </a:cubicBezTo>
                  <a:cubicBezTo>
                    <a:pt x="43" y="119"/>
                    <a:pt x="43" y="119"/>
                    <a:pt x="43" y="119"/>
                  </a:cubicBezTo>
                  <a:cubicBezTo>
                    <a:pt x="83" y="153"/>
                    <a:pt x="83" y="153"/>
                    <a:pt x="83" y="153"/>
                  </a:cubicBezTo>
                  <a:cubicBezTo>
                    <a:pt x="70" y="172"/>
                    <a:pt x="60" y="193"/>
                    <a:pt x="54" y="215"/>
                  </a:cubicBezTo>
                  <a:cubicBezTo>
                    <a:pt x="0" y="215"/>
                    <a:pt x="0" y="215"/>
                    <a:pt x="0" y="215"/>
                  </a:cubicBezTo>
                  <a:cubicBezTo>
                    <a:pt x="0" y="323"/>
                    <a:pt x="0" y="323"/>
                    <a:pt x="0" y="323"/>
                  </a:cubicBezTo>
                  <a:cubicBezTo>
                    <a:pt x="55" y="323"/>
                    <a:pt x="55" y="323"/>
                    <a:pt x="55" y="323"/>
                  </a:cubicBezTo>
                  <a:cubicBezTo>
                    <a:pt x="62" y="344"/>
                    <a:pt x="72" y="364"/>
                    <a:pt x="85" y="382"/>
                  </a:cubicBezTo>
                  <a:cubicBezTo>
                    <a:pt x="47" y="414"/>
                    <a:pt x="47" y="414"/>
                    <a:pt x="47" y="414"/>
                  </a:cubicBezTo>
                  <a:cubicBezTo>
                    <a:pt x="136" y="496"/>
                    <a:pt x="136" y="496"/>
                    <a:pt x="136" y="496"/>
                  </a:cubicBezTo>
                  <a:cubicBezTo>
                    <a:pt x="178" y="460"/>
                    <a:pt x="178" y="460"/>
                    <a:pt x="178" y="460"/>
                  </a:cubicBezTo>
                  <a:cubicBezTo>
                    <a:pt x="199" y="471"/>
                    <a:pt x="223" y="479"/>
                    <a:pt x="247" y="484"/>
                  </a:cubicBezTo>
                  <a:cubicBezTo>
                    <a:pt x="247" y="536"/>
                    <a:pt x="247" y="536"/>
                    <a:pt x="247" y="536"/>
                  </a:cubicBezTo>
                  <a:cubicBezTo>
                    <a:pt x="371" y="536"/>
                    <a:pt x="371" y="536"/>
                    <a:pt x="371" y="536"/>
                  </a:cubicBezTo>
                  <a:cubicBezTo>
                    <a:pt x="371" y="486"/>
                    <a:pt x="371" y="486"/>
                    <a:pt x="371" y="486"/>
                  </a:cubicBezTo>
                  <a:cubicBezTo>
                    <a:pt x="398" y="481"/>
                    <a:pt x="423" y="472"/>
                    <a:pt x="447" y="460"/>
                  </a:cubicBezTo>
                  <a:cubicBezTo>
                    <a:pt x="489" y="496"/>
                    <a:pt x="489" y="496"/>
                    <a:pt x="489" y="496"/>
                  </a:cubicBezTo>
                  <a:cubicBezTo>
                    <a:pt x="575" y="415"/>
                    <a:pt x="575" y="415"/>
                    <a:pt x="575" y="415"/>
                  </a:cubicBezTo>
                  <a:cubicBezTo>
                    <a:pt x="539" y="384"/>
                    <a:pt x="539" y="384"/>
                    <a:pt x="539" y="384"/>
                  </a:cubicBezTo>
                  <a:cubicBezTo>
                    <a:pt x="552" y="366"/>
                    <a:pt x="562" y="346"/>
                    <a:pt x="569" y="324"/>
                  </a:cubicBezTo>
                  <a:lnTo>
                    <a:pt x="624" y="3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0" name="Oval 6"/>
            <p:cNvSpPr>
              <a:spLocks noChangeArrowheads="1"/>
            </p:cNvSpPr>
            <p:nvPr/>
          </p:nvSpPr>
          <p:spPr bwMode="auto">
            <a:xfrm>
              <a:off x="3258747" y="1945799"/>
              <a:ext cx="480132" cy="40758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1" name="Freeform 5"/>
          <p:cNvSpPr>
            <a:spLocks/>
          </p:cNvSpPr>
          <p:nvPr/>
        </p:nvSpPr>
        <p:spPr bwMode="auto">
          <a:xfrm>
            <a:off x="2145512" y="1993400"/>
            <a:ext cx="277886" cy="277139"/>
          </a:xfrm>
          <a:custGeom>
            <a:avLst/>
            <a:gdLst>
              <a:gd name="T0" fmla="*/ 171 w 192"/>
              <a:gd name="T1" fmla="*/ 0 h 191"/>
              <a:gd name="T2" fmla="*/ 150 w 192"/>
              <a:gd name="T3" fmla="*/ 21 h 191"/>
              <a:gd name="T4" fmla="*/ 155 w 192"/>
              <a:gd name="T5" fmla="*/ 33 h 191"/>
              <a:gd name="T6" fmla="*/ 123 w 192"/>
              <a:gd name="T7" fmla="*/ 72 h 191"/>
              <a:gd name="T8" fmla="*/ 108 w 192"/>
              <a:gd name="T9" fmla="*/ 68 h 191"/>
              <a:gd name="T10" fmla="*/ 75 w 192"/>
              <a:gd name="T11" fmla="*/ 95 h 191"/>
              <a:gd name="T12" fmla="*/ 40 w 192"/>
              <a:gd name="T13" fmla="*/ 95 h 191"/>
              <a:gd name="T14" fmla="*/ 20 w 192"/>
              <a:gd name="T15" fmla="*/ 82 h 191"/>
              <a:gd name="T16" fmla="*/ 0 w 192"/>
              <a:gd name="T17" fmla="*/ 103 h 191"/>
              <a:gd name="T18" fmla="*/ 20 w 192"/>
              <a:gd name="T19" fmla="*/ 124 h 191"/>
              <a:gd name="T20" fmla="*/ 40 w 192"/>
              <a:gd name="T21" fmla="*/ 111 h 191"/>
              <a:gd name="T22" fmla="*/ 75 w 192"/>
              <a:gd name="T23" fmla="*/ 111 h 191"/>
              <a:gd name="T24" fmla="*/ 90 w 192"/>
              <a:gd name="T25" fmla="*/ 132 h 191"/>
              <a:gd name="T26" fmla="*/ 82 w 192"/>
              <a:gd name="T27" fmla="*/ 150 h 191"/>
              <a:gd name="T28" fmla="*/ 62 w 192"/>
              <a:gd name="T29" fmla="*/ 171 h 191"/>
              <a:gd name="T30" fmla="*/ 83 w 192"/>
              <a:gd name="T31" fmla="*/ 191 h 191"/>
              <a:gd name="T32" fmla="*/ 83 w 192"/>
              <a:gd name="T33" fmla="*/ 191 h 191"/>
              <a:gd name="T34" fmla="*/ 104 w 192"/>
              <a:gd name="T35" fmla="*/ 171 h 191"/>
              <a:gd name="T36" fmla="*/ 97 w 192"/>
              <a:gd name="T37" fmla="*/ 156 h 191"/>
              <a:gd name="T38" fmla="*/ 105 w 192"/>
              <a:gd name="T39" fmla="*/ 137 h 191"/>
              <a:gd name="T40" fmla="*/ 108 w 192"/>
              <a:gd name="T41" fmla="*/ 137 h 191"/>
              <a:gd name="T42" fmla="*/ 143 w 192"/>
              <a:gd name="T43" fmla="*/ 103 h 191"/>
              <a:gd name="T44" fmla="*/ 135 w 192"/>
              <a:gd name="T45" fmla="*/ 81 h 191"/>
              <a:gd name="T46" fmla="*/ 169 w 192"/>
              <a:gd name="T47" fmla="*/ 41 h 191"/>
              <a:gd name="T48" fmla="*/ 171 w 192"/>
              <a:gd name="T49" fmla="*/ 41 h 191"/>
              <a:gd name="T50" fmla="*/ 192 w 192"/>
              <a:gd name="T51" fmla="*/ 21 h 191"/>
              <a:gd name="T52" fmla="*/ 171 w 192"/>
              <a:gd name="T53"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91">
                <a:moveTo>
                  <a:pt x="171" y="0"/>
                </a:moveTo>
                <a:cubicBezTo>
                  <a:pt x="160" y="0"/>
                  <a:pt x="150" y="9"/>
                  <a:pt x="150" y="21"/>
                </a:cubicBezTo>
                <a:cubicBezTo>
                  <a:pt x="150" y="25"/>
                  <a:pt x="152" y="30"/>
                  <a:pt x="155" y="33"/>
                </a:cubicBezTo>
                <a:cubicBezTo>
                  <a:pt x="123" y="72"/>
                  <a:pt x="123" y="72"/>
                  <a:pt x="123" y="72"/>
                </a:cubicBezTo>
                <a:cubicBezTo>
                  <a:pt x="118" y="70"/>
                  <a:pt x="114" y="68"/>
                  <a:pt x="108" y="68"/>
                </a:cubicBezTo>
                <a:cubicBezTo>
                  <a:pt x="92" y="68"/>
                  <a:pt x="79" y="80"/>
                  <a:pt x="75" y="95"/>
                </a:cubicBezTo>
                <a:cubicBezTo>
                  <a:pt x="40" y="95"/>
                  <a:pt x="40" y="95"/>
                  <a:pt x="40" y="95"/>
                </a:cubicBezTo>
                <a:cubicBezTo>
                  <a:pt x="36" y="87"/>
                  <a:pt x="29" y="82"/>
                  <a:pt x="20" y="82"/>
                </a:cubicBezTo>
                <a:cubicBezTo>
                  <a:pt x="9" y="82"/>
                  <a:pt x="0" y="92"/>
                  <a:pt x="0" y="103"/>
                </a:cubicBezTo>
                <a:cubicBezTo>
                  <a:pt x="0" y="114"/>
                  <a:pt x="9" y="124"/>
                  <a:pt x="20" y="124"/>
                </a:cubicBezTo>
                <a:cubicBezTo>
                  <a:pt x="29" y="124"/>
                  <a:pt x="36" y="118"/>
                  <a:pt x="40" y="111"/>
                </a:cubicBezTo>
                <a:cubicBezTo>
                  <a:pt x="75" y="111"/>
                  <a:pt x="75" y="111"/>
                  <a:pt x="75" y="111"/>
                </a:cubicBezTo>
                <a:cubicBezTo>
                  <a:pt x="77" y="120"/>
                  <a:pt x="83" y="127"/>
                  <a:pt x="90" y="132"/>
                </a:cubicBezTo>
                <a:cubicBezTo>
                  <a:pt x="82" y="150"/>
                  <a:pt x="82" y="150"/>
                  <a:pt x="82" y="150"/>
                </a:cubicBezTo>
                <a:cubicBezTo>
                  <a:pt x="71" y="150"/>
                  <a:pt x="62" y="159"/>
                  <a:pt x="62" y="171"/>
                </a:cubicBezTo>
                <a:cubicBezTo>
                  <a:pt x="62" y="182"/>
                  <a:pt x="72" y="191"/>
                  <a:pt x="83" y="191"/>
                </a:cubicBezTo>
                <a:cubicBezTo>
                  <a:pt x="83" y="191"/>
                  <a:pt x="83" y="191"/>
                  <a:pt x="83" y="191"/>
                </a:cubicBezTo>
                <a:cubicBezTo>
                  <a:pt x="95" y="191"/>
                  <a:pt x="104" y="182"/>
                  <a:pt x="104" y="171"/>
                </a:cubicBezTo>
                <a:cubicBezTo>
                  <a:pt x="104" y="165"/>
                  <a:pt x="101" y="159"/>
                  <a:pt x="97" y="156"/>
                </a:cubicBezTo>
                <a:cubicBezTo>
                  <a:pt x="105" y="137"/>
                  <a:pt x="105" y="137"/>
                  <a:pt x="105" y="137"/>
                </a:cubicBezTo>
                <a:cubicBezTo>
                  <a:pt x="106" y="137"/>
                  <a:pt x="107" y="137"/>
                  <a:pt x="108" y="137"/>
                </a:cubicBezTo>
                <a:cubicBezTo>
                  <a:pt x="127" y="137"/>
                  <a:pt x="143" y="122"/>
                  <a:pt x="143" y="103"/>
                </a:cubicBezTo>
                <a:cubicBezTo>
                  <a:pt x="143" y="95"/>
                  <a:pt x="140" y="87"/>
                  <a:pt x="135" y="81"/>
                </a:cubicBezTo>
                <a:cubicBezTo>
                  <a:pt x="169" y="41"/>
                  <a:pt x="169" y="41"/>
                  <a:pt x="169" y="41"/>
                </a:cubicBezTo>
                <a:cubicBezTo>
                  <a:pt x="170" y="41"/>
                  <a:pt x="170" y="41"/>
                  <a:pt x="171" y="41"/>
                </a:cubicBezTo>
                <a:cubicBezTo>
                  <a:pt x="182" y="41"/>
                  <a:pt x="192" y="32"/>
                  <a:pt x="192" y="21"/>
                </a:cubicBezTo>
                <a:cubicBezTo>
                  <a:pt x="192" y="9"/>
                  <a:pt x="182" y="0"/>
                  <a:pt x="17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Tree>
    <p:extLst>
      <p:ext uri="{BB962C8B-B14F-4D97-AF65-F5344CB8AC3E}">
        <p14:creationId xmlns:p14="http://schemas.microsoft.com/office/powerpoint/2010/main" val="672768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xEl>
                                              <p:pRg st="1" end="1"/>
                                            </p:txEl>
                                          </p:spTgt>
                                        </p:tgtEl>
                                        <p:attrNameLst>
                                          <p:attrName>style.visibility</p:attrName>
                                        </p:attrNameLst>
                                      </p:cBhvr>
                                      <p:to>
                                        <p:strVal val="visible"/>
                                      </p:to>
                                    </p:set>
                                    <p:animEffect transition="in" filter="fade">
                                      <p:cBhvr>
                                        <p:cTn id="12" dur="500"/>
                                        <p:tgtEl>
                                          <p:spTgt spid="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xEl>
                                              <p:pRg st="2" end="2"/>
                                            </p:txEl>
                                          </p:spTgt>
                                        </p:tgtEl>
                                        <p:attrNameLst>
                                          <p:attrName>style.visibility</p:attrName>
                                        </p:attrNameLst>
                                      </p:cBhvr>
                                      <p:to>
                                        <p:strVal val="visible"/>
                                      </p:to>
                                    </p:set>
                                    <p:animEffect transition="in" filter="fade">
                                      <p:cBhvr>
                                        <p:cTn id="17" dur="500"/>
                                        <p:tgtEl>
                                          <p:spTgt spid="16">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xEl>
                                              <p:pRg st="3" end="3"/>
                                            </p:txEl>
                                          </p:spTgt>
                                        </p:tgtEl>
                                        <p:attrNameLst>
                                          <p:attrName>style.visibility</p:attrName>
                                        </p:attrNameLst>
                                      </p:cBhvr>
                                      <p:to>
                                        <p:strVal val="visible"/>
                                      </p:to>
                                    </p:set>
                                    <p:animEffect transition="in" filter="fade">
                                      <p:cBhvr>
                                        <p:cTn id="20" dur="500"/>
                                        <p:tgtEl>
                                          <p:spTgt spid="16">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xEl>
                                              <p:pRg st="4" end="4"/>
                                            </p:txEl>
                                          </p:spTgt>
                                        </p:tgtEl>
                                        <p:attrNameLst>
                                          <p:attrName>style.visibility</p:attrName>
                                        </p:attrNameLst>
                                      </p:cBhvr>
                                      <p:to>
                                        <p:strVal val="visible"/>
                                      </p:to>
                                    </p:set>
                                    <p:animEffect transition="in" filter="fade">
                                      <p:cBhvr>
                                        <p:cTn id="25" dur="500"/>
                                        <p:tgtEl>
                                          <p:spTgt spid="16">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Effect transition="in" filter="fade">
                                      <p:cBhvr>
                                        <p:cTn id="28"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7866" t="20462" b="10307"/>
          <a:stretch/>
        </p:blipFill>
        <p:spPr>
          <a:xfrm>
            <a:off x="4" y="2674"/>
            <a:ext cx="12192552" cy="6858311"/>
          </a:xfrm>
          <a:prstGeom prst="rect">
            <a:avLst/>
          </a:prstGeom>
        </p:spPr>
      </p:pic>
      <p:sp>
        <p:nvSpPr>
          <p:cNvPr id="20" name="Rectangle 19"/>
          <p:cNvSpPr/>
          <p:nvPr/>
        </p:nvSpPr>
        <p:spPr bwMode="auto">
          <a:xfrm>
            <a:off x="2646750" y="2666431"/>
            <a:ext cx="9262054" cy="3898056"/>
          </a:xfrm>
          <a:prstGeom prst="rect">
            <a:avLst/>
          </a:prstGeom>
          <a:solidFill>
            <a:srgbClr val="005AA1">
              <a:alpha val="90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sp>
        <p:nvSpPr>
          <p:cNvPr id="21" name="Title 1"/>
          <p:cNvSpPr txBox="1">
            <a:spLocks/>
          </p:cNvSpPr>
          <p:nvPr/>
        </p:nvSpPr>
        <p:spPr>
          <a:xfrm>
            <a:off x="4329704" y="2551866"/>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gradFill>
                  <a:gsLst>
                    <a:gs pos="1250">
                      <a:srgbClr val="FFFFFF"/>
                    </a:gs>
                    <a:gs pos="100000">
                      <a:srgbClr val="FFFFFF"/>
                    </a:gs>
                  </a:gsLst>
                  <a:lin ang="5400000" scaled="0"/>
                </a:gradFill>
                <a:latin typeface="Segoe UI Light"/>
              </a:rPr>
              <a:t>Recommendations</a:t>
            </a:r>
          </a:p>
        </p:txBody>
      </p:sp>
      <p:sp>
        <p:nvSpPr>
          <p:cNvPr id="22" name="Freeform 5"/>
          <p:cNvSpPr>
            <a:spLocks/>
          </p:cNvSpPr>
          <p:nvPr/>
        </p:nvSpPr>
        <p:spPr bwMode="auto">
          <a:xfrm>
            <a:off x="2646749" y="2666431"/>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3" name="Rectangle 22"/>
          <p:cNvSpPr/>
          <p:nvPr/>
        </p:nvSpPr>
        <p:spPr>
          <a:xfrm>
            <a:off x="2956628" y="3757161"/>
            <a:ext cx="8958531" cy="2700236"/>
          </a:xfrm>
          <a:prstGeom prst="rect">
            <a:avLst/>
          </a:prstGeom>
        </p:spPr>
        <p:txBody>
          <a:bodyPr wrap="square">
            <a:spAutoFit/>
          </a:bodyPr>
          <a:lstStyle/>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catalog discovery</a:t>
            </a:r>
            <a:br>
              <a:rPr lang="en-US" altLang="zh-CN" sz="372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Help customers easily discover items that they may be interested in</a:t>
            </a: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Personalize your experience</a:t>
            </a:r>
            <a:b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br>
            <a:r>
              <a:rPr lang="en-US" altLang="zh-CN" sz="1959" kern="0" dirty="0">
                <a:gradFill>
                  <a:gsLst>
                    <a:gs pos="1250">
                      <a:srgbClr val="FFFFFF"/>
                    </a:gs>
                    <a:gs pos="100000">
                      <a:srgbClr val="FFFFFF"/>
                    </a:gs>
                  </a:gsLst>
                  <a:lin ang="5400000" scaled="0"/>
                </a:gradFill>
              </a:rPr>
              <a:t>Show suggestions that are targeted to each specific user</a:t>
            </a:r>
            <a:endParaRPr lang="en-US" altLang="zh-CN" sz="3527" kern="0" spc="-100" dirty="0">
              <a:solidFill>
                <a:sysClr val="windowText" lastClr="000000"/>
              </a:solidFill>
            </a:endParaRPr>
          </a:p>
          <a:p>
            <a:pPr defTabSz="895838">
              <a:lnSpc>
                <a:spcPct val="90000"/>
              </a:lnSpc>
              <a:spcAft>
                <a:spcPts val="1763"/>
              </a:spcAft>
            </a:pPr>
            <a:r>
              <a:rPr lang="en-US" altLang="zh-CN" sz="3233" kern="0" dirty="0">
                <a:gradFill>
                  <a:gsLst>
                    <a:gs pos="1250">
                      <a:srgbClr val="FFFFFF"/>
                    </a:gs>
                    <a:gs pos="100000">
                      <a:srgbClr val="FFFFFF"/>
                    </a:gs>
                  </a:gsLst>
                  <a:lin ang="5400000" scaled="0"/>
                </a:gradFill>
                <a:latin typeface="Segoe UI Light" panose="020B0502040204020203" pitchFamily="34" charset="0"/>
                <a:cs typeface="Segoe UI Light" panose="020B0502040204020203" pitchFamily="34" charset="0"/>
              </a:rPr>
              <a:t>Increase the bottom line</a:t>
            </a:r>
            <a:br>
              <a:rPr lang="en-US" altLang="zh-CN" sz="3527" kern="0" spc="-100" dirty="0">
                <a:solidFill>
                  <a:sysClr val="windowText" lastClr="000000"/>
                </a:solidFill>
              </a:rPr>
            </a:br>
            <a:r>
              <a:rPr lang="en-US" altLang="zh-CN" sz="1959" kern="0" dirty="0">
                <a:gradFill>
                  <a:gsLst>
                    <a:gs pos="1250">
                      <a:srgbClr val="FFFFFF"/>
                    </a:gs>
                    <a:gs pos="100000">
                      <a:srgbClr val="FFFFFF"/>
                    </a:gs>
                  </a:gsLst>
                  <a:lin ang="5400000" scaled="0"/>
                </a:gradFill>
              </a:rPr>
              <a:t>Increase your conversion rate by offering the right products at the right time</a:t>
            </a:r>
          </a:p>
        </p:txBody>
      </p:sp>
      <p:grpSp>
        <p:nvGrpSpPr>
          <p:cNvPr id="14" name="Group 13"/>
          <p:cNvGrpSpPr/>
          <p:nvPr/>
        </p:nvGrpSpPr>
        <p:grpSpPr>
          <a:xfrm>
            <a:off x="3080173" y="2860595"/>
            <a:ext cx="698878" cy="664469"/>
            <a:chOff x="4501323" y="4264203"/>
            <a:chExt cx="558516" cy="531018"/>
          </a:xfrm>
        </p:grpSpPr>
        <p:sp>
          <p:nvSpPr>
            <p:cNvPr id="13" name="Oval 12"/>
            <p:cNvSpPr/>
            <p:nvPr/>
          </p:nvSpPr>
          <p:spPr bwMode="auto">
            <a:xfrm>
              <a:off x="4501323" y="4264203"/>
              <a:ext cx="558516" cy="531018"/>
            </a:xfrm>
            <a:prstGeom prst="ellipse">
              <a:avLst/>
            </a:prstGeom>
            <a:solidFill>
              <a:srgbClr val="414142"/>
            </a:solidFill>
            <a:ln w="571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defRPr/>
              </a:pPr>
              <a:endParaRPr lang="en-US" sz="1999" kern="0" dirty="0">
                <a:gradFill>
                  <a:gsLst>
                    <a:gs pos="0">
                      <a:srgbClr val="FFFFFF"/>
                    </a:gs>
                    <a:gs pos="100000">
                      <a:srgbClr val="FFFFFF"/>
                    </a:gs>
                  </a:gsLst>
                  <a:lin ang="5400000" scaled="0"/>
                </a:gradFill>
              </a:endParaRPr>
            </a:p>
          </p:txBody>
        </p:sp>
        <p:pic>
          <p:nvPicPr>
            <p:cNvPr id="12" name="Picture 11"/>
            <p:cNvPicPr>
              <a:picLocks noChangeAspect="1"/>
            </p:cNvPicPr>
            <p:nvPr/>
          </p:nvPicPr>
          <p:blipFill rotWithShape="1">
            <a:blip r:embed="rId4"/>
            <a:srcRect l="45290" t="40507" r="44859" b="41372"/>
            <a:stretch/>
          </p:blipFill>
          <p:spPr>
            <a:xfrm>
              <a:off x="4629746" y="4356100"/>
              <a:ext cx="326518" cy="332328"/>
            </a:xfrm>
            <a:prstGeom prst="rect">
              <a:avLst/>
            </a:prstGeom>
          </p:spPr>
        </p:pic>
      </p:grpSp>
    </p:spTree>
    <p:extLst>
      <p:ext uri="{BB962C8B-B14F-4D97-AF65-F5344CB8AC3E}">
        <p14:creationId xmlns:p14="http://schemas.microsoft.com/office/powerpoint/2010/main" val="4269689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xEl>
                                              <p:pRg st="1" end="1"/>
                                            </p:txEl>
                                          </p:spTgt>
                                        </p:tgtEl>
                                        <p:attrNameLst>
                                          <p:attrName>style.visibility</p:attrName>
                                        </p:attrNameLst>
                                      </p:cBhvr>
                                      <p:to>
                                        <p:strVal val="visible"/>
                                      </p:to>
                                    </p:set>
                                    <p:animEffect transition="in" filter="fade">
                                      <p:cBhvr>
                                        <p:cTn id="12" dur="500"/>
                                        <p:tgtEl>
                                          <p:spTgt spid="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xEl>
                                              <p:pRg st="2" end="2"/>
                                            </p:txEl>
                                          </p:spTgt>
                                        </p:tgtEl>
                                        <p:attrNameLst>
                                          <p:attrName>style.visibility</p:attrName>
                                        </p:attrNameLst>
                                      </p:cBhvr>
                                      <p:to>
                                        <p:strVal val="visible"/>
                                      </p:to>
                                    </p:set>
                                    <p:animEffect transition="in" filter="fade">
                                      <p:cBhvr>
                                        <p:cTn id="17"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Search</a:t>
            </a:r>
          </a:p>
        </p:txBody>
      </p:sp>
      <p:sp>
        <p:nvSpPr>
          <p:cNvPr id="25" name="Rectangle 24"/>
          <p:cNvSpPr/>
          <p:nvPr/>
        </p:nvSpPr>
        <p:spPr>
          <a:xfrm>
            <a:off x="2855310" y="3496004"/>
            <a:ext cx="6506404" cy="757130"/>
          </a:xfrm>
          <a:prstGeom prst="rect">
            <a:avLst/>
          </a:prstGeom>
        </p:spPr>
        <p:txBody>
          <a:bodyPr wrap="squar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Access billions of web pages, images, videos, and news with the power of Bing APIs</a:t>
            </a:r>
          </a:p>
        </p:txBody>
      </p:sp>
      <p:sp>
        <p:nvSpPr>
          <p:cNvPr id="27" name="Rectangle 26"/>
          <p:cNvSpPr/>
          <p:nvPr/>
        </p:nvSpPr>
        <p:spPr>
          <a:xfrm>
            <a:off x="3402482" y="4897760"/>
            <a:ext cx="5412059" cy="1979003"/>
          </a:xfrm>
          <a:prstGeom prst="rect">
            <a:avLst/>
          </a:prstGeom>
        </p:spPr>
        <p:txBody>
          <a:bodyPr wrap="none">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Bing Web Search | Bing Image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News Search | Bing Video Search </a:t>
            </a:r>
          </a:p>
          <a:p>
            <a:pPr algn="ctr" defTabSz="914225">
              <a:lnSpc>
                <a:spcPct val="90000"/>
              </a:lnSpc>
              <a:spcAft>
                <a:spcPts val="600"/>
              </a:spcAft>
            </a:pPr>
            <a:r>
              <a:rPr lang="en-US" sz="2400" kern="0" dirty="0">
                <a:gradFill>
                  <a:gsLst>
                    <a:gs pos="2917">
                      <a:srgbClr val="FFFFFF"/>
                    </a:gs>
                    <a:gs pos="30000">
                      <a:srgbClr val="FFFFFF"/>
                    </a:gs>
                  </a:gsLst>
                  <a:lin ang="5400000" scaled="0"/>
                </a:gradFill>
              </a:rPr>
              <a:t>Bing Auto Suggest</a:t>
            </a:r>
          </a:p>
          <a:p>
            <a:pPr marL="0" marR="0" lvl="0" indent="0" algn="ctr" defTabSz="914225" eaLnBrk="1" fontAlgn="auto" latinLnBrk="0" hangingPunct="1">
              <a:lnSpc>
                <a:spcPct val="90000"/>
              </a:lnSpc>
              <a:spcBef>
                <a:spcPts val="0"/>
              </a:spcBef>
              <a:spcAft>
                <a:spcPts val="600"/>
              </a:spcAft>
              <a:buClrTx/>
              <a:buSzTx/>
              <a:buFontTx/>
              <a:buNone/>
              <a:tabLst/>
              <a:defRPr/>
            </a:pPr>
            <a:endParaRPr lang="en-US" dirty="0"/>
          </a:p>
          <a:p>
            <a:pPr marL="0" marR="0" lvl="0" indent="0" algn="ctr" defTabSz="914225" eaLnBrk="1" fontAlgn="auto" latinLnBrk="0" hangingPunct="1">
              <a:lnSpc>
                <a:spcPct val="90000"/>
              </a:lnSpc>
              <a:spcBef>
                <a:spcPts val="0"/>
              </a:spcBef>
              <a:spcAft>
                <a:spcPts val="600"/>
              </a:spcAft>
              <a:buClrTx/>
              <a:buSzTx/>
              <a:buFontTx/>
              <a:buNone/>
              <a:tabLst/>
              <a:defRPr/>
            </a:pPr>
            <a:endPar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endParaRPr>
          </a:p>
        </p:txBody>
      </p:sp>
      <p:grpSp>
        <p:nvGrpSpPr>
          <p:cNvPr id="6" name="Group 5"/>
          <p:cNvGrpSpPr/>
          <p:nvPr/>
        </p:nvGrpSpPr>
        <p:grpSpPr>
          <a:xfrm>
            <a:off x="5839761" y="2720173"/>
            <a:ext cx="537500" cy="528413"/>
            <a:chOff x="10832823" y="3353836"/>
            <a:chExt cx="537576" cy="528488"/>
          </a:xfrm>
        </p:grpSpPr>
        <p:sp>
          <p:nvSpPr>
            <p:cNvPr id="7"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8"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Tree>
    <p:extLst>
      <p:ext uri="{BB962C8B-B14F-4D97-AF65-F5344CB8AC3E}">
        <p14:creationId xmlns:p14="http://schemas.microsoft.com/office/powerpoint/2010/main" val="11647978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a:extLst>
              <a:ext uri="{28A0092B-C50C-407E-A947-70E740481C1C}">
                <a14:useLocalDpi xmlns:a14="http://schemas.microsoft.com/office/drawing/2010/main" val="0"/>
              </a:ext>
            </a:extLst>
          </a:blip>
          <a:srcRect l="471" t="21008" r="24367" b="14553"/>
          <a:stretch/>
        </p:blipFill>
        <p:spPr>
          <a:xfrm flipH="1">
            <a:off x="0" y="2674"/>
            <a:ext cx="12237576" cy="6987655"/>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web search</a:t>
            </a:r>
          </a:p>
        </p:txBody>
      </p:sp>
      <p:sp>
        <p:nvSpPr>
          <p:cNvPr id="20"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sp>
        <p:nvSpPr>
          <p:cNvPr id="21" name="Rectangle 20"/>
          <p:cNvSpPr/>
          <p:nvPr/>
        </p:nvSpPr>
        <p:spPr>
          <a:xfrm>
            <a:off x="3291287" y="4078272"/>
            <a:ext cx="8623872" cy="2085107"/>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Intelligent search to your apps with the ability to comb billions of webpages, images, videos, and news with a single API call</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Retrieve web documents indexed by Bing and narrow the results down with filters such as by answer type and freshness</a:t>
            </a:r>
          </a:p>
        </p:txBody>
      </p:sp>
      <p:grpSp>
        <p:nvGrpSpPr>
          <p:cNvPr id="22" name="Group 21"/>
          <p:cNvGrpSpPr/>
          <p:nvPr/>
        </p:nvGrpSpPr>
        <p:grpSpPr>
          <a:xfrm>
            <a:off x="3286614" y="3087896"/>
            <a:ext cx="920110" cy="770093"/>
            <a:chOff x="3560983" y="3138781"/>
            <a:chExt cx="890337" cy="745174"/>
          </a:xfrm>
        </p:grpSpPr>
        <p:sp>
          <p:nvSpPr>
            <p:cNvPr id="2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12" name="Group 11"/>
          <p:cNvGrpSpPr/>
          <p:nvPr/>
        </p:nvGrpSpPr>
        <p:grpSpPr>
          <a:xfrm>
            <a:off x="3708209" y="3248646"/>
            <a:ext cx="281028" cy="281028"/>
            <a:chOff x="-2007816" y="3353659"/>
            <a:chExt cx="551644" cy="551644"/>
          </a:xfrm>
        </p:grpSpPr>
        <p:grpSp>
          <p:nvGrpSpPr>
            <p:cNvPr id="10" name="Group 9"/>
            <p:cNvGrpSpPr/>
            <p:nvPr/>
          </p:nvGrpSpPr>
          <p:grpSpPr>
            <a:xfrm>
              <a:off x="-1731994" y="3353659"/>
              <a:ext cx="0" cy="551644"/>
              <a:chOff x="-1731994" y="3353659"/>
              <a:chExt cx="0" cy="551644"/>
            </a:xfrm>
          </p:grpSpPr>
          <p:cxnSp>
            <p:nvCxnSpPr>
              <p:cNvPr id="9" name="Straight Connector 8"/>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rot="5400000">
              <a:off x="-1731994" y="3353658"/>
              <a:ext cx="0" cy="551644"/>
              <a:chOff x="-1731994" y="3353659"/>
              <a:chExt cx="0" cy="551644"/>
            </a:xfrm>
          </p:grpSpPr>
          <p:cxnSp>
            <p:nvCxnSpPr>
              <p:cNvPr id="28" name="Straight Connector 27"/>
              <p:cNvCxnSpPr/>
              <p:nvPr/>
            </p:nvCxnSpPr>
            <p:spPr>
              <a:xfrm flipV="1">
                <a:off x="-1731994" y="3353659"/>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1731994" y="3758484"/>
                <a:ext cx="0" cy="146819"/>
              </a:xfrm>
              <a:prstGeom prst="line">
                <a:avLst/>
              </a:prstGeom>
              <a:ln w="22225">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049621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11268"/>
          <p:cNvPicPr>
            <a:picLocks noChangeAspect="1"/>
          </p:cNvPicPr>
          <p:nvPr/>
        </p:nvPicPr>
        <p:blipFill rotWithShape="1">
          <a:blip r:embed="rId3">
            <a:extLst>
              <a:ext uri="{28A0092B-C50C-407E-A947-70E740481C1C}">
                <a14:useLocalDpi xmlns:a14="http://schemas.microsoft.com/office/drawing/2010/main" val="0"/>
              </a:ext>
            </a:extLst>
          </a:blip>
          <a:srcRect l="7831" t="41436" r="22608" b="-174"/>
          <a:stretch/>
        </p:blipFill>
        <p:spPr>
          <a:xfrm>
            <a:off x="-25596" y="2674"/>
            <a:ext cx="12237488" cy="6893804"/>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image search</a:t>
            </a:r>
          </a:p>
        </p:txBody>
      </p:sp>
      <p:sp>
        <p:nvSpPr>
          <p:cNvPr id="20" name="Rectangle 19"/>
          <p:cNvSpPr/>
          <p:nvPr/>
        </p:nvSpPr>
        <p:spPr>
          <a:xfrm>
            <a:off x="3291287" y="4078273"/>
            <a:ext cx="8623872" cy="1962985"/>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image search options, from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trending images to detailed insights</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Scour the web for images and get results that include thumbnail and full image URLs, publishing website, </a:t>
            </a:r>
            <a:br>
              <a:rPr lang="en-US" altLang="zh-CN" sz="2351" kern="0" dirty="0">
                <a:solidFill>
                  <a:schemeClr val="bg1"/>
                </a:solidFill>
              </a:rPr>
            </a:br>
            <a:r>
              <a:rPr lang="en-US" altLang="zh-CN" sz="2351" kern="0" dirty="0">
                <a:solidFill>
                  <a:schemeClr val="bg1"/>
                </a:solidFill>
              </a:rPr>
              <a:t>image metadata, related images, and more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1267" name="Group 11266"/>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nvGrpSpPr>
            <p:cNvPr id="9" name="Group 4"/>
            <p:cNvGrpSpPr>
              <a:grpSpLocks noChangeAspect="1"/>
            </p:cNvGrpSpPr>
            <p:nvPr/>
          </p:nvGrpSpPr>
          <p:grpSpPr bwMode="auto">
            <a:xfrm>
              <a:off x="3804866" y="3355600"/>
              <a:ext cx="217038" cy="213622"/>
              <a:chOff x="0" y="1"/>
              <a:chExt cx="1080" cy="1063"/>
            </a:xfrm>
          </p:grpSpPr>
          <p:sp>
            <p:nvSpPr>
              <p:cNvPr id="30" name="Freeform 5"/>
              <p:cNvSpPr>
                <a:spLocks/>
              </p:cNvSpPr>
              <p:nvPr/>
            </p:nvSpPr>
            <p:spPr bwMode="auto">
              <a:xfrm>
                <a:off x="869" y="864"/>
                <a:ext cx="211" cy="200"/>
              </a:xfrm>
              <a:custGeom>
                <a:avLst/>
                <a:gdLst>
                  <a:gd name="T0" fmla="*/ 173 w 211"/>
                  <a:gd name="T1" fmla="*/ 162 h 200"/>
                  <a:gd name="T2" fmla="*/ 0 w 211"/>
                  <a:gd name="T3" fmla="*/ 162 h 200"/>
                  <a:gd name="T4" fmla="*/ 0 w 211"/>
                  <a:gd name="T5" fmla="*/ 200 h 200"/>
                  <a:gd name="T6" fmla="*/ 211 w 211"/>
                  <a:gd name="T7" fmla="*/ 200 h 200"/>
                  <a:gd name="T8" fmla="*/ 211 w 211"/>
                  <a:gd name="T9" fmla="*/ 0 h 200"/>
                  <a:gd name="T10" fmla="*/ 173 w 211"/>
                  <a:gd name="T11" fmla="*/ 0 h 200"/>
                  <a:gd name="T12" fmla="*/ 173 w 211"/>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11" h="200">
                    <a:moveTo>
                      <a:pt x="173" y="162"/>
                    </a:moveTo>
                    <a:lnTo>
                      <a:pt x="0" y="162"/>
                    </a:lnTo>
                    <a:lnTo>
                      <a:pt x="0" y="200"/>
                    </a:lnTo>
                    <a:lnTo>
                      <a:pt x="211" y="200"/>
                    </a:lnTo>
                    <a:lnTo>
                      <a:pt x="211" y="0"/>
                    </a:lnTo>
                    <a:lnTo>
                      <a:pt x="173" y="0"/>
                    </a:lnTo>
                    <a:lnTo>
                      <a:pt x="173"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1" name="Freeform 6"/>
              <p:cNvSpPr>
                <a:spLocks/>
              </p:cNvSpPr>
              <p:nvPr/>
            </p:nvSpPr>
            <p:spPr bwMode="auto">
              <a:xfrm>
                <a:off x="869" y="1"/>
                <a:ext cx="211" cy="201"/>
              </a:xfrm>
              <a:custGeom>
                <a:avLst/>
                <a:gdLst>
                  <a:gd name="T0" fmla="*/ 173 w 211"/>
                  <a:gd name="T1" fmla="*/ 38 h 201"/>
                  <a:gd name="T2" fmla="*/ 173 w 211"/>
                  <a:gd name="T3" fmla="*/ 201 h 201"/>
                  <a:gd name="T4" fmla="*/ 211 w 211"/>
                  <a:gd name="T5" fmla="*/ 201 h 201"/>
                  <a:gd name="T6" fmla="*/ 211 w 211"/>
                  <a:gd name="T7" fmla="*/ 0 h 201"/>
                  <a:gd name="T8" fmla="*/ 0 w 211"/>
                  <a:gd name="T9" fmla="*/ 0 h 201"/>
                  <a:gd name="T10" fmla="*/ 0 w 211"/>
                  <a:gd name="T11" fmla="*/ 38 h 201"/>
                  <a:gd name="T12" fmla="*/ 173 w 211"/>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11" h="201">
                    <a:moveTo>
                      <a:pt x="173" y="38"/>
                    </a:moveTo>
                    <a:lnTo>
                      <a:pt x="173" y="201"/>
                    </a:lnTo>
                    <a:lnTo>
                      <a:pt x="211" y="201"/>
                    </a:lnTo>
                    <a:lnTo>
                      <a:pt x="211" y="0"/>
                    </a:lnTo>
                    <a:lnTo>
                      <a:pt x="0" y="0"/>
                    </a:lnTo>
                    <a:lnTo>
                      <a:pt x="0" y="38"/>
                    </a:lnTo>
                    <a:lnTo>
                      <a:pt x="173"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4" name="Freeform 7"/>
              <p:cNvSpPr>
                <a:spLocks/>
              </p:cNvSpPr>
              <p:nvPr/>
            </p:nvSpPr>
            <p:spPr bwMode="auto">
              <a:xfrm>
                <a:off x="0" y="864"/>
                <a:ext cx="209" cy="200"/>
              </a:xfrm>
              <a:custGeom>
                <a:avLst/>
                <a:gdLst>
                  <a:gd name="T0" fmla="*/ 38 w 209"/>
                  <a:gd name="T1" fmla="*/ 162 h 200"/>
                  <a:gd name="T2" fmla="*/ 38 w 209"/>
                  <a:gd name="T3" fmla="*/ 0 h 200"/>
                  <a:gd name="T4" fmla="*/ 0 w 209"/>
                  <a:gd name="T5" fmla="*/ 0 h 200"/>
                  <a:gd name="T6" fmla="*/ 0 w 209"/>
                  <a:gd name="T7" fmla="*/ 200 h 200"/>
                  <a:gd name="T8" fmla="*/ 209 w 209"/>
                  <a:gd name="T9" fmla="*/ 200 h 200"/>
                  <a:gd name="T10" fmla="*/ 209 w 209"/>
                  <a:gd name="T11" fmla="*/ 162 h 200"/>
                  <a:gd name="T12" fmla="*/ 38 w 209"/>
                  <a:gd name="T13" fmla="*/ 162 h 200"/>
                </a:gdLst>
                <a:ahLst/>
                <a:cxnLst>
                  <a:cxn ang="0">
                    <a:pos x="T0" y="T1"/>
                  </a:cxn>
                  <a:cxn ang="0">
                    <a:pos x="T2" y="T3"/>
                  </a:cxn>
                  <a:cxn ang="0">
                    <a:pos x="T4" y="T5"/>
                  </a:cxn>
                  <a:cxn ang="0">
                    <a:pos x="T6" y="T7"/>
                  </a:cxn>
                  <a:cxn ang="0">
                    <a:pos x="T8" y="T9"/>
                  </a:cxn>
                  <a:cxn ang="0">
                    <a:pos x="T10" y="T11"/>
                  </a:cxn>
                  <a:cxn ang="0">
                    <a:pos x="T12" y="T13"/>
                  </a:cxn>
                </a:cxnLst>
                <a:rect l="0" t="0" r="r" b="b"/>
                <a:pathLst>
                  <a:path w="209" h="200">
                    <a:moveTo>
                      <a:pt x="38" y="162"/>
                    </a:moveTo>
                    <a:lnTo>
                      <a:pt x="38" y="0"/>
                    </a:lnTo>
                    <a:lnTo>
                      <a:pt x="0" y="0"/>
                    </a:lnTo>
                    <a:lnTo>
                      <a:pt x="0" y="200"/>
                    </a:lnTo>
                    <a:lnTo>
                      <a:pt x="209" y="200"/>
                    </a:lnTo>
                    <a:lnTo>
                      <a:pt x="209" y="162"/>
                    </a:lnTo>
                    <a:lnTo>
                      <a:pt x="38" y="162"/>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11265" name="Freeform 8"/>
              <p:cNvSpPr>
                <a:spLocks/>
              </p:cNvSpPr>
              <p:nvPr/>
            </p:nvSpPr>
            <p:spPr bwMode="auto">
              <a:xfrm>
                <a:off x="0" y="1"/>
                <a:ext cx="209" cy="201"/>
              </a:xfrm>
              <a:custGeom>
                <a:avLst/>
                <a:gdLst>
                  <a:gd name="T0" fmla="*/ 38 w 209"/>
                  <a:gd name="T1" fmla="*/ 38 h 201"/>
                  <a:gd name="T2" fmla="*/ 209 w 209"/>
                  <a:gd name="T3" fmla="*/ 38 h 201"/>
                  <a:gd name="T4" fmla="*/ 209 w 209"/>
                  <a:gd name="T5" fmla="*/ 0 h 201"/>
                  <a:gd name="T6" fmla="*/ 0 w 209"/>
                  <a:gd name="T7" fmla="*/ 0 h 201"/>
                  <a:gd name="T8" fmla="*/ 0 w 209"/>
                  <a:gd name="T9" fmla="*/ 201 h 201"/>
                  <a:gd name="T10" fmla="*/ 38 w 209"/>
                  <a:gd name="T11" fmla="*/ 201 h 201"/>
                  <a:gd name="T12" fmla="*/ 38 w 209"/>
                  <a:gd name="T13" fmla="*/ 38 h 201"/>
                </a:gdLst>
                <a:ahLst/>
                <a:cxnLst>
                  <a:cxn ang="0">
                    <a:pos x="T0" y="T1"/>
                  </a:cxn>
                  <a:cxn ang="0">
                    <a:pos x="T2" y="T3"/>
                  </a:cxn>
                  <a:cxn ang="0">
                    <a:pos x="T4" y="T5"/>
                  </a:cxn>
                  <a:cxn ang="0">
                    <a:pos x="T6" y="T7"/>
                  </a:cxn>
                  <a:cxn ang="0">
                    <a:pos x="T8" y="T9"/>
                  </a:cxn>
                  <a:cxn ang="0">
                    <a:pos x="T10" y="T11"/>
                  </a:cxn>
                  <a:cxn ang="0">
                    <a:pos x="T12" y="T13"/>
                  </a:cxn>
                </a:cxnLst>
                <a:rect l="0" t="0" r="r" b="b"/>
                <a:pathLst>
                  <a:path w="209" h="201">
                    <a:moveTo>
                      <a:pt x="38" y="38"/>
                    </a:moveTo>
                    <a:lnTo>
                      <a:pt x="209" y="38"/>
                    </a:lnTo>
                    <a:lnTo>
                      <a:pt x="209" y="0"/>
                    </a:lnTo>
                    <a:lnTo>
                      <a:pt x="0" y="0"/>
                    </a:lnTo>
                    <a:lnTo>
                      <a:pt x="0" y="201"/>
                    </a:lnTo>
                    <a:lnTo>
                      <a:pt x="38" y="201"/>
                    </a:lnTo>
                    <a:lnTo>
                      <a:pt x="38" y="38"/>
                    </a:lnTo>
                    <a:close/>
                  </a:path>
                </a:pathLst>
              </a:custGeom>
              <a:solidFill>
                <a:srgbClr val="000000"/>
              </a:solidFill>
              <a:ln w="12700">
                <a:solidFill>
                  <a:srgbClr val="000000"/>
                </a:solidFill>
                <a:round/>
                <a:headEnd/>
                <a:tailEnd/>
              </a:ln>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grpSp>
    </p:spTree>
    <p:extLst>
      <p:ext uri="{BB962C8B-B14F-4D97-AF65-F5344CB8AC3E}">
        <p14:creationId xmlns:p14="http://schemas.microsoft.com/office/powerpoint/2010/main" val="31595289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5018" t="18959" b="8958"/>
          <a:stretch/>
        </p:blipFill>
        <p:spPr>
          <a:xfrm>
            <a:off x="0" y="2674"/>
            <a:ext cx="12311580" cy="6955037"/>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6" name="Rectangle 15"/>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7"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video search</a:t>
            </a:r>
          </a:p>
        </p:txBody>
      </p:sp>
      <p:sp>
        <p:nvSpPr>
          <p:cNvPr id="20" name="Rectangle 19"/>
          <p:cNvSpPr/>
          <p:nvPr/>
        </p:nvSpPr>
        <p:spPr>
          <a:xfrm>
            <a:off x="3291287" y="4078272"/>
            <a:ext cx="8623872" cy="2410764"/>
          </a:xfrm>
          <a:prstGeom prst="rect">
            <a:avLst/>
          </a:prstGeom>
        </p:spPr>
        <p:txBody>
          <a:bodyPr wrap="square">
            <a:spAutoFit/>
          </a:bodyPr>
          <a:lstStyle/>
          <a:p>
            <a:pPr defTabSz="895838">
              <a:lnSpc>
                <a:spcPct val="90000"/>
              </a:lnSpc>
              <a:spcAft>
                <a:spcPts val="1763"/>
              </a:spcAft>
            </a:pPr>
            <a:r>
              <a:rPr lang="en-US" altLang="zh-CN" sz="3233" kern="0" dirty="0">
                <a:solidFill>
                  <a:schemeClr val="bg1"/>
                </a:solidFill>
                <a:latin typeface="Segoe UI Light" panose="020B0502040204020203" pitchFamily="34" charset="0"/>
                <a:cs typeface="Segoe UI Light" panose="020B0502040204020203" pitchFamily="34" charset="0"/>
              </a:rPr>
              <a:t>A variety of advanced video search features, including trending videos, price, and other </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3233" kern="0" dirty="0">
                <a:solidFill>
                  <a:schemeClr val="bg1"/>
                </a:solidFill>
                <a:latin typeface="Segoe UI Light" panose="020B0502040204020203" pitchFamily="34" charset="0"/>
                <a:cs typeface="Segoe UI Light" panose="020B0502040204020203" pitchFamily="34" charset="0"/>
              </a:rPr>
              <a:t>useful metadata</a:t>
            </a:r>
            <a:br>
              <a:rPr lang="en-US" altLang="zh-CN" sz="3233" kern="0" dirty="0">
                <a:solidFill>
                  <a:schemeClr val="bg1"/>
                </a:solidFill>
                <a:latin typeface="Segoe UI Light" panose="020B0502040204020203" pitchFamily="34" charset="0"/>
                <a:cs typeface="Segoe UI Light" panose="020B0502040204020203" pitchFamily="34" charset="0"/>
              </a:rPr>
            </a:br>
            <a:r>
              <a:rPr lang="en-US" altLang="zh-CN" sz="2351" kern="0" dirty="0">
                <a:solidFill>
                  <a:schemeClr val="bg1"/>
                </a:solidFill>
              </a:rPr>
              <a:t>Find videos from across the web and get responses that provide useful metadata including creator, encoding format, video size and quality, and source view count</a:t>
            </a:r>
          </a:p>
        </p:txBody>
      </p:sp>
      <p:sp>
        <p:nvSpPr>
          <p:cNvPr id="29"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9" name="Group 8"/>
          <p:cNvGrpSpPr/>
          <p:nvPr/>
        </p:nvGrpSpPr>
        <p:grpSpPr>
          <a:xfrm>
            <a:off x="3286614" y="3087896"/>
            <a:ext cx="920110" cy="770093"/>
            <a:chOff x="3354657" y="3149096"/>
            <a:chExt cx="939159" cy="786036"/>
          </a:xfrm>
        </p:grpSpPr>
        <p:grpSp>
          <p:nvGrpSpPr>
            <p:cNvPr id="30" name="Group 29"/>
            <p:cNvGrpSpPr/>
            <p:nvPr/>
          </p:nvGrpSpPr>
          <p:grpSpPr>
            <a:xfrm>
              <a:off x="3354657" y="3149096"/>
              <a:ext cx="939159" cy="786036"/>
              <a:chOff x="3560983" y="3138781"/>
              <a:chExt cx="890337" cy="745174"/>
            </a:xfrm>
          </p:grpSpPr>
          <p:sp>
            <p:nvSpPr>
              <p:cNvPr id="31"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2"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3"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3" name="Isosceles Triangle 2"/>
            <p:cNvSpPr/>
            <p:nvPr/>
          </p:nvSpPr>
          <p:spPr bwMode="auto">
            <a:xfrm rot="5400000">
              <a:off x="3831863" y="3357373"/>
              <a:ext cx="200748" cy="209597"/>
            </a:xfrm>
            <a:prstGeom prst="triangl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71" tIns="143336" rIns="179171" bIns="143336" numCol="1" spcCol="0" rtlCol="0" fromWordArt="0" anchor="t" anchorCtr="0" forceAA="0" compatLnSpc="1">
              <a:prstTxWarp prst="textNoShape">
                <a:avLst/>
              </a:prstTxWarp>
              <a:noAutofit/>
            </a:bodyPr>
            <a:lstStyle/>
            <a:p>
              <a:pPr algn="ctr" defTabSz="913543" fontAlgn="base">
                <a:lnSpc>
                  <a:spcPct val="90000"/>
                </a:lnSpc>
                <a:spcBef>
                  <a:spcPct val="0"/>
                </a:spcBef>
                <a:spcAft>
                  <a:spcPct val="0"/>
                </a:spcAft>
              </a:pPr>
              <a:endParaRPr lang="en-US" sz="2351"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5511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Automated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defTabSz="914192">
                  <a:lnSpc>
                    <a:spcPct val="90000"/>
                  </a:lnSpc>
                  <a:spcBef>
                    <a:spcPct val="0"/>
                  </a:spcBef>
                  <a:spcAft>
                    <a:spcPts val="588"/>
                  </a:spcAft>
                  <a:defRPr/>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defTabSz="914192">
                    <a:spcBef>
                      <a:spcPct val="0"/>
                    </a:spcBef>
                    <a:spcAft>
                      <a:spcPts val="588"/>
                    </a:spcAft>
                    <a:defRPr/>
                  </a:pPr>
                  <a:r>
                    <a:rPr lang="en-US" sz="1029" kern="0" dirty="0">
                      <a:solidFill>
                        <a:srgbClr val="505050"/>
                      </a:solidFill>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defRPr/>
                </a:pPr>
                <a:endParaRPr lang="en-US" sz="3529" kern="0" dirty="0">
                  <a:solidFill>
                    <a:srgbClr val="FFFFFF"/>
                  </a:solidFill>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defTabSz="896386"/>
              <a:r>
                <a:rPr lang="en-US" sz="1078" kern="0" dirty="0">
                  <a:solidFill>
                    <a:srgbClr val="FFFFFF"/>
                  </a:solidFill>
                  <a:cs typeface="Segoe UI Semilight" panose="020B0402040204020203" pitchFamily="34" charset="0"/>
                </a:rPr>
                <a:t>Bot </a:t>
              </a:r>
              <a:br>
                <a:rPr lang="en-US" sz="1078" kern="0" dirty="0">
                  <a:solidFill>
                    <a:srgbClr val="FFFFFF"/>
                  </a:solidFill>
                  <a:cs typeface="Segoe UI Semilight" panose="020B0402040204020203" pitchFamily="34" charset="0"/>
                </a:rPr>
              </a:br>
              <a:r>
                <a:rPr lang="en-US" sz="1078" kern="0" dirty="0">
                  <a:solidFill>
                    <a:srgbClr val="FFFFFF"/>
                  </a:solidFill>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89642" tIns="44821" rIns="89642" bIns="44821" numCol="1" anchor="t" anchorCtr="0" compatLnSpc="1">
                <a:prstTxWarp prst="textNoShape">
                  <a:avLst/>
                </a:prstTxWarp>
                <a:noAutofit/>
              </a:bodyPr>
              <a:lstStyle/>
              <a:p>
                <a:pPr defTabSz="896386">
                  <a:defRPr/>
                </a:pPr>
                <a:endParaRPr lang="en-US" sz="1765" kern="0" dirty="0">
                  <a:solidFill>
                    <a:srgbClr val="FFFFFF"/>
                  </a:solidFill>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02" name="Rectangle 401"/>
            <p:cNvSpPr/>
            <p:nvPr/>
          </p:nvSpPr>
          <p:spPr>
            <a:xfrm>
              <a:off x="8241821" y="5297166"/>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defTabSz="896386">
                  <a:defRPr/>
                </a:pPr>
                <a:endParaRPr lang="en-US" sz="1730" kern="0" dirty="0">
                  <a:solidFill>
                    <a:srgbClr val="FFFFFF"/>
                  </a:solidFill>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Event Hubs</a:t>
              </a:r>
              <a:endParaRPr lang="en-US" sz="1078" kern="0" dirty="0">
                <a:solidFill>
                  <a:srgbClr val="FFFFFF"/>
                </a:solidFill>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23" name="Rectangle 422"/>
            <p:cNvSpPr/>
            <p:nvPr/>
          </p:nvSpPr>
          <p:spPr>
            <a:xfrm>
              <a:off x="2652706" y="2528227"/>
              <a:ext cx="1271016" cy="261610"/>
            </a:xfrm>
            <a:prstGeom prst="rect">
              <a:avLst/>
            </a:prstGeom>
          </p:spPr>
          <p:txBody>
            <a:bodyPr wrap="square">
              <a:spAutoFit/>
            </a:bodyPr>
            <a:lstStyle/>
            <a:p>
              <a:pPr defTabSz="896386">
                <a:defRPr/>
              </a:pPr>
              <a:r>
                <a:rPr lang="en-US" sz="1078" kern="0" dirty="0">
                  <a:solidFill>
                    <a:srgbClr val="FFFFFF"/>
                  </a:solidFill>
                  <a:cs typeface="Segoe UI Semilight" panose="020B0402040204020203" pitchFamily="34" charset="0"/>
                </a:rPr>
                <a:t>Data Factory </a:t>
              </a:r>
              <a:endParaRPr lang="en-US" sz="1078" kern="0" dirty="0">
                <a:solidFill>
                  <a:srgbClr val="FFFFFF"/>
                </a:solidFill>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HDInsight </a:t>
              </a:r>
            </a:p>
            <a:p>
              <a:pPr defTabSz="896386"/>
              <a:r>
                <a:rPr lang="en-US" sz="1078" kern="0" dirty="0">
                  <a:solidFill>
                    <a:srgbClr val="FFFFFF"/>
                  </a:solidFill>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algn="ctr" defTabSz="710729">
                <a:spcBef>
                  <a:spcPct val="0"/>
                </a:spcBef>
                <a:spcAft>
                  <a:spcPct val="35000"/>
                </a:spcAft>
              </a:pPr>
              <a:r>
                <a:rPr lang="en-US" sz="2353" kern="0" dirty="0">
                  <a:solidFill>
                    <a:srgbClr val="002050"/>
                  </a:solidFill>
                  <a:latin typeface="Segoe UI Light"/>
                </a:rPr>
                <a:t>Intelligence</a:t>
              </a:r>
              <a:endParaRPr lang="en-US" sz="1765" b="1" kern="0" spc="-29"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sp>
          <p:nvSpPr>
            <p:cNvPr id="438" name="Rectangle 437"/>
            <p:cNvSpPr/>
            <p:nvPr/>
          </p:nvSpPr>
          <p:spPr>
            <a:xfrm>
              <a:off x="6340519" y="2443589"/>
              <a:ext cx="1268870" cy="432594"/>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dirty="0">
                  <a:solidFill>
                    <a:srgbClr val="FFFFFF"/>
                  </a:solidFill>
                  <a:latin typeface="Segoe UI"/>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defTabSz="896386">
                <a:defRPr/>
              </a:pPr>
              <a:endParaRPr lang="en-US" sz="1568" kern="0" dirty="0">
                <a:solidFill>
                  <a:srgbClr val="FFFFFF"/>
                </a:solidFill>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2353" kern="0" dirty="0">
                <a:solidFill>
                  <a:srgbClr val="FFFFFF"/>
                </a:solidFill>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algn="ctr" defTabSz="710729">
                <a:spcBef>
                  <a:spcPct val="0"/>
                </a:spcBef>
                <a:spcAft>
                  <a:spcPct val="35000"/>
                </a:spcAft>
                <a:defRPr/>
              </a:pPr>
              <a:r>
                <a:rPr lang="en-US" sz="1372"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SQL Data </a:t>
              </a:r>
            </a:p>
            <a:p>
              <a:pPr defTabSz="896386"/>
              <a:r>
                <a:rPr lang="en-US" sz="1078" kern="0" dirty="0">
                  <a:solidFill>
                    <a:srgbClr val="FFFFFF"/>
                  </a:solidFill>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defTabSz="896386"/>
              <a:r>
                <a:rPr lang="en-US" sz="1078" kern="0" dirty="0">
                  <a:solidFill>
                    <a:srgbClr val="FFFFFF"/>
                  </a:solidFill>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defTabSz="914192">
                <a:lnSpc>
                  <a:spcPct val="90000"/>
                </a:lnSpc>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Data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defTabSz="914192">
                <a:lnSpc>
                  <a:spcPct val="90000"/>
                </a:lnSpc>
                <a:spcBef>
                  <a:spcPct val="0"/>
                </a:spcBef>
                <a:spcAft>
                  <a:spcPts val="588"/>
                </a:spcAft>
              </a:pPr>
              <a:r>
                <a:rPr lang="en-US" sz="1176" kern="0" spc="-29" dirty="0">
                  <a:solidFill>
                    <a:srgbClr val="002050"/>
                  </a:solidFill>
                  <a:latin typeface="Segoe UI Semilight" panose="020B0402040204020203" pitchFamily="34" charset="0"/>
                  <a:cs typeface="Segoe UI Semilight" panose="020B0402040204020203" pitchFamily="34" charset="0"/>
                </a:rPr>
                <a:t>Sensors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and </a:t>
              </a:r>
              <a:br>
                <a:rPr lang="en-US" sz="1176" kern="0" spc="-29" dirty="0">
                  <a:solidFill>
                    <a:srgbClr val="002050"/>
                  </a:solidFill>
                  <a:latin typeface="Segoe UI Semilight" panose="020B0402040204020203" pitchFamily="34" charset="0"/>
                  <a:cs typeface="Segoe UI Semilight" panose="020B0402040204020203" pitchFamily="34" charset="0"/>
                </a:rPr>
              </a:br>
              <a:r>
                <a:rPr lang="en-US" sz="1176" kern="0" spc="-29"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defTabSz="896386">
                <a:lnSpc>
                  <a:spcPct val="90000"/>
                </a:lnSpc>
              </a:pPr>
              <a:r>
                <a:rPr lang="en-US" sz="2353" kern="0" dirty="0">
                  <a:solidFill>
                    <a:srgbClr val="002050"/>
                  </a:solidFill>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896386">
                  <a:defRPr/>
                </a:pPr>
                <a:endParaRPr lang="en-US" sz="1765" kern="0" dirty="0">
                  <a:solidFill>
                    <a:srgbClr val="FFFFFF"/>
                  </a:solidFill>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379636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fade">
                                      <p:cBhvr>
                                        <p:cTn id="7" dur="500"/>
                                        <p:tgtEl>
                                          <p:spTgt spid="47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6"/>
                                        </p:tgtEl>
                                        <p:attrNameLst>
                                          <p:attrName>style.visibility</p:attrName>
                                        </p:attrNameLst>
                                      </p:cBhvr>
                                      <p:to>
                                        <p:strVal val="visible"/>
                                      </p:to>
                                    </p:set>
                                    <p:animEffect transition="in" filter="fade">
                                      <p:cBhvr>
                                        <p:cTn id="11" dur="500"/>
                                        <p:tgtEl>
                                          <p:spTgt spid="41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49"/>
                                        </p:tgtEl>
                                        <p:attrNameLst>
                                          <p:attrName>style.visibility</p:attrName>
                                        </p:attrNameLst>
                                      </p:cBhvr>
                                      <p:to>
                                        <p:strVal val="visible"/>
                                      </p:to>
                                    </p:set>
                                    <p:animEffect transition="in" filter="fade">
                                      <p:cBhvr>
                                        <p:cTn id="15" dur="500"/>
                                        <p:tgtEl>
                                          <p:spTgt spid="4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31"/>
                                        </p:tgtEl>
                                        <p:attrNameLst>
                                          <p:attrName>style.visibility</p:attrName>
                                        </p:attrNameLst>
                                      </p:cBhvr>
                                      <p:to>
                                        <p:strVal val="visible"/>
                                      </p:to>
                                    </p:set>
                                    <p:animEffect transition="in" filter="fade">
                                      <p:cBhvr>
                                        <p:cTn id="19" dur="500"/>
                                        <p:tgtEl>
                                          <p:spTgt spid="4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91"/>
                                        </p:tgtEl>
                                        <p:attrNameLst>
                                          <p:attrName>style.visibility</p:attrName>
                                        </p:attrNameLst>
                                      </p:cBhvr>
                                      <p:to>
                                        <p:strVal val="visible"/>
                                      </p:to>
                                    </p:set>
                                    <p:animEffect transition="in" filter="fade">
                                      <p:cBhvr>
                                        <p:cTn id="23" dur="500"/>
                                        <p:tgtEl>
                                          <p:spTgt spid="39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4"/>
                                        </p:tgtEl>
                                        <p:attrNameLst>
                                          <p:attrName>style.visibility</p:attrName>
                                        </p:attrNameLst>
                                      </p:cBhvr>
                                      <p:to>
                                        <p:strVal val="visible"/>
                                      </p:to>
                                    </p:set>
                                    <p:animEffect transition="in" filter="fade">
                                      <p:cBhvr>
                                        <p:cTn id="27" dur="500"/>
                                        <p:tgtEl>
                                          <p:spTgt spid="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l="25324" t="25420" r="621" b="11848"/>
          <a:stretch/>
        </p:blipFill>
        <p:spPr>
          <a:xfrm>
            <a:off x="1" y="2674"/>
            <a:ext cx="12192000" cy="6885270"/>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17" name="Rectangle 16"/>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18"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news search</a:t>
            </a:r>
          </a:p>
        </p:txBody>
      </p:sp>
      <p:sp>
        <p:nvSpPr>
          <p:cNvPr id="21" name="Rectangle 20"/>
          <p:cNvSpPr/>
          <p:nvPr/>
        </p:nvSpPr>
        <p:spPr>
          <a:xfrm>
            <a:off x="3291287" y="4078272"/>
            <a:ext cx="8623872" cy="1421928"/>
          </a:xfrm>
          <a:prstGeom prst="rect">
            <a:avLst/>
          </a:prstGeom>
        </p:spPr>
        <p:txBody>
          <a:bodyPr wrap="square">
            <a:spAutoFit/>
          </a:bodyPr>
          <a:lstStyle/>
          <a:p>
            <a:pPr defTabSz="895838">
              <a:lnSpc>
                <a:spcPct val="90000"/>
              </a:lnSpc>
              <a:spcAft>
                <a:spcPts val="1763"/>
              </a:spcAft>
            </a:pPr>
            <a:r>
              <a:rPr lang="en-US" altLang="zh-CN" sz="3200" kern="0" dirty="0">
                <a:solidFill>
                  <a:schemeClr val="bg1"/>
                </a:solidFill>
                <a:latin typeface="Segoe UI Light" panose="020B0502040204020203" pitchFamily="34" charset="0"/>
                <a:cs typeface="Segoe UI Light" panose="020B0502040204020203" pitchFamily="34" charset="0"/>
              </a:rPr>
              <a:t>Turn any app into a news desk with world news grouped and filtered by topic, local news, and metadata you can mine</a:t>
            </a:r>
          </a:p>
        </p:txBody>
      </p:sp>
      <p:sp>
        <p:nvSpPr>
          <p:cNvPr id="25"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10" name="Group 9"/>
          <p:cNvGrpSpPr/>
          <p:nvPr/>
        </p:nvGrpSpPr>
        <p:grpSpPr>
          <a:xfrm>
            <a:off x="3286614" y="3087896"/>
            <a:ext cx="920110" cy="770093"/>
            <a:chOff x="3354657" y="3149096"/>
            <a:chExt cx="939159" cy="786036"/>
          </a:xfrm>
        </p:grpSpPr>
        <p:grpSp>
          <p:nvGrpSpPr>
            <p:cNvPr id="26" name="Group 25"/>
            <p:cNvGrpSpPr/>
            <p:nvPr/>
          </p:nvGrpSpPr>
          <p:grpSpPr>
            <a:xfrm>
              <a:off x="3354657" y="3149096"/>
              <a:ext cx="939159" cy="786036"/>
              <a:chOff x="3560983" y="3138781"/>
              <a:chExt cx="890337" cy="745174"/>
            </a:xfrm>
          </p:grpSpPr>
          <p:sp>
            <p:nvSpPr>
              <p:cNvPr id="27"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8"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29"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pic>
          <p:nvPicPr>
            <p:cNvPr id="9" name="Picture 8"/>
            <p:cNvPicPr>
              <a:picLocks noChangeAspect="1"/>
            </p:cNvPicPr>
            <p:nvPr/>
          </p:nvPicPr>
          <p:blipFill>
            <a:blip r:embed="rId4"/>
            <a:stretch>
              <a:fillRect/>
            </a:stretch>
          </p:blipFill>
          <p:spPr>
            <a:xfrm>
              <a:off x="3817202" y="3337399"/>
              <a:ext cx="260924" cy="229585"/>
            </a:xfrm>
            <a:prstGeom prst="rect">
              <a:avLst/>
            </a:prstGeom>
          </p:spPr>
        </p:pic>
      </p:grpSp>
    </p:spTree>
    <p:extLst>
      <p:ext uri="{BB962C8B-B14F-4D97-AF65-F5344CB8AC3E}">
        <p14:creationId xmlns:p14="http://schemas.microsoft.com/office/powerpoint/2010/main" val="1198477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cstate="print">
            <a:extLst>
              <a:ext uri="{28A0092B-C50C-407E-A947-70E740481C1C}">
                <a14:useLocalDpi xmlns:a14="http://schemas.microsoft.com/office/drawing/2010/main" val="0"/>
              </a:ext>
            </a:extLst>
          </a:blip>
          <a:srcRect l="5574" t="23805" r="11846" b="1398"/>
          <a:stretch/>
        </p:blipFill>
        <p:spPr>
          <a:xfrm>
            <a:off x="1" y="2674"/>
            <a:ext cx="12192000" cy="6886312"/>
          </a:xfrm>
          <a:prstGeom prst="rect">
            <a:avLst/>
          </a:prstGeom>
        </p:spPr>
      </p:pic>
      <p:sp>
        <p:nvSpPr>
          <p:cNvPr id="11" name="Title 1"/>
          <p:cNvSpPr txBox="1">
            <a:spLocks/>
          </p:cNvSpPr>
          <p:nvPr/>
        </p:nvSpPr>
        <p:spPr>
          <a:xfrm>
            <a:off x="1119515" y="4093062"/>
            <a:ext cx="10347653" cy="2783101"/>
          </a:xfrm>
          <a:prstGeom prst="rect">
            <a:avLst/>
          </a:prstGeom>
        </p:spPr>
        <p:txBody>
          <a:bodyPr vert="horz" lIns="91343" tIns="45670" rIns="91343" bIns="45670"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pPr defTabSz="913490">
              <a:defRPr/>
            </a:pPr>
            <a:endParaRPr lang="en-US" altLang="zh-CN" sz="2798" dirty="0"/>
          </a:p>
        </p:txBody>
      </p:sp>
      <p:sp>
        <p:nvSpPr>
          <p:cNvPr id="21" name="Rectangle 20"/>
          <p:cNvSpPr/>
          <p:nvPr/>
        </p:nvSpPr>
        <p:spPr bwMode="auto">
          <a:xfrm>
            <a:off x="2956627" y="2981075"/>
            <a:ext cx="8958530" cy="3583412"/>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6600" rIns="0" bIns="46600" numCol="1" rtlCol="0" anchor="ctr" anchorCtr="0" compatLnSpc="1">
            <a:prstTxWarp prst="textNoShape">
              <a:avLst/>
            </a:prstTxWarp>
          </a:bodyPr>
          <a:lstStyle/>
          <a:p>
            <a:pPr algn="ctr" defTabSz="931722" fontAlgn="base">
              <a:spcBef>
                <a:spcPct val="0"/>
              </a:spcBef>
              <a:spcAft>
                <a:spcPct val="0"/>
              </a:spcAft>
            </a:pPr>
            <a:endParaRPr lang="en-US" sz="1999" kern="0" dirty="0">
              <a:gradFill>
                <a:gsLst>
                  <a:gs pos="0">
                    <a:srgbClr val="FFFFFF"/>
                  </a:gs>
                  <a:gs pos="100000">
                    <a:srgbClr val="FFFFFF"/>
                  </a:gs>
                </a:gsLst>
                <a:lin ang="5400000" scaled="0"/>
              </a:gradFill>
            </a:endParaRPr>
          </a:p>
        </p:txBody>
      </p:sp>
      <p:sp>
        <p:nvSpPr>
          <p:cNvPr id="22" name="Title 1"/>
          <p:cNvSpPr txBox="1">
            <a:spLocks/>
          </p:cNvSpPr>
          <p:nvPr/>
        </p:nvSpPr>
        <p:spPr>
          <a:xfrm>
            <a:off x="4641309" y="2857644"/>
            <a:ext cx="6079725" cy="1102856"/>
          </a:xfrm>
          <a:prstGeom prst="rect">
            <a:avLst/>
          </a:prstGeom>
        </p:spPr>
        <p:txBody>
          <a:bodyPr vert="horz" lIns="91356" tIns="45677" rIns="91356" bIns="45677"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913665">
              <a:defRPr/>
            </a:pPr>
            <a:r>
              <a:rPr lang="en-US" sz="5289" dirty="0">
                <a:solidFill>
                  <a:schemeClr val="bg1"/>
                </a:solidFill>
                <a:latin typeface="Segoe UI Light"/>
              </a:rPr>
              <a:t>Bing auto suggest</a:t>
            </a:r>
          </a:p>
        </p:txBody>
      </p:sp>
      <p:sp>
        <p:nvSpPr>
          <p:cNvPr id="24" name="Rectangle 23"/>
          <p:cNvSpPr/>
          <p:nvPr/>
        </p:nvSpPr>
        <p:spPr>
          <a:xfrm>
            <a:off x="3291287" y="4078272"/>
            <a:ext cx="8623872" cy="1718743"/>
          </a:xfrm>
          <a:prstGeom prst="rect">
            <a:avLst/>
          </a:prstGeom>
        </p:spPr>
        <p:txBody>
          <a:bodyPr wrap="square">
            <a:spAutoFit/>
          </a:bodyPr>
          <a:lstStyle/>
          <a:p>
            <a:pPr defTabSz="895838">
              <a:lnSpc>
                <a:spcPct val="90000"/>
              </a:lnSpc>
              <a:spcAft>
                <a:spcPts val="1763"/>
              </a:spcAft>
            </a:pPr>
            <a:r>
              <a:rPr lang="en-US" altLang="zh-CN" sz="3919" kern="0" dirty="0">
                <a:solidFill>
                  <a:schemeClr val="bg1"/>
                </a:solidFill>
                <a:latin typeface="Segoe UI Light" panose="020B0502040204020203" pitchFamily="34" charset="0"/>
                <a:cs typeface="Segoe UI Light" panose="020B0502040204020203" pitchFamily="34" charset="0"/>
              </a:rPr>
              <a:t>Query completion suggestions capabilities, so users can type less </a:t>
            </a:r>
            <a:br>
              <a:rPr lang="en-US" altLang="zh-CN" sz="3919" kern="0" dirty="0">
                <a:solidFill>
                  <a:schemeClr val="bg1"/>
                </a:solidFill>
                <a:latin typeface="Segoe UI Light" panose="020B0502040204020203" pitchFamily="34" charset="0"/>
                <a:cs typeface="Segoe UI Light" panose="020B0502040204020203" pitchFamily="34" charset="0"/>
              </a:rPr>
            </a:br>
            <a:r>
              <a:rPr lang="en-US" altLang="zh-CN" sz="3919" kern="0" dirty="0">
                <a:solidFill>
                  <a:schemeClr val="bg1"/>
                </a:solidFill>
                <a:latin typeface="Segoe UI Light" panose="020B0502040204020203" pitchFamily="34" charset="0"/>
                <a:cs typeface="Segoe UI Light" panose="020B0502040204020203" pitchFamily="34" charset="0"/>
              </a:rPr>
              <a:t>and get to what they want faster</a:t>
            </a:r>
          </a:p>
        </p:txBody>
      </p:sp>
      <p:sp>
        <p:nvSpPr>
          <p:cNvPr id="31" name="Freeform 5"/>
          <p:cNvSpPr>
            <a:spLocks/>
          </p:cNvSpPr>
          <p:nvPr/>
        </p:nvSpPr>
        <p:spPr bwMode="auto">
          <a:xfrm>
            <a:off x="2956627" y="2982303"/>
            <a:ext cx="1847734" cy="1021313"/>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6" tIns="45677" rIns="91356" bIns="45677" numCol="1" anchor="t" anchorCtr="0" compatLnSpc="1">
            <a:prstTxWarp prst="textNoShape">
              <a:avLst/>
            </a:prstTxWarp>
          </a:bodyPr>
          <a:lstStyle/>
          <a:p>
            <a:pPr defTabSz="913490">
              <a:defRPr/>
            </a:pPr>
            <a:endParaRPr lang="en-US" sz="1799" kern="0">
              <a:solidFill>
                <a:srgbClr val="404040"/>
              </a:solidFill>
            </a:endParaRPr>
          </a:p>
        </p:txBody>
      </p:sp>
      <p:grpSp>
        <p:nvGrpSpPr>
          <p:cNvPr id="32" name="Group 31"/>
          <p:cNvGrpSpPr/>
          <p:nvPr/>
        </p:nvGrpSpPr>
        <p:grpSpPr>
          <a:xfrm>
            <a:off x="3286614" y="3087896"/>
            <a:ext cx="920110" cy="770093"/>
            <a:chOff x="3560983" y="3138781"/>
            <a:chExt cx="890337" cy="745174"/>
          </a:xfrm>
        </p:grpSpPr>
        <p:sp>
          <p:nvSpPr>
            <p:cNvPr id="33" name="Oval 5"/>
            <p:cNvSpPr>
              <a:spLocks noChangeArrowheads="1"/>
            </p:cNvSpPr>
            <p:nvPr/>
          </p:nvSpPr>
          <p:spPr bwMode="auto">
            <a:xfrm>
              <a:off x="3744857" y="3138781"/>
              <a:ext cx="706463" cy="6037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4" name="Freeform 6"/>
            <p:cNvSpPr>
              <a:spLocks/>
            </p:cNvSpPr>
            <p:nvPr/>
          </p:nvSpPr>
          <p:spPr bwMode="auto">
            <a:xfrm>
              <a:off x="3560983" y="3601816"/>
              <a:ext cx="320849" cy="282139"/>
            </a:xfrm>
            <a:custGeom>
              <a:avLst/>
              <a:gdLst>
                <a:gd name="T0" fmla="*/ 148 w 225"/>
                <a:gd name="T1" fmla="*/ 0 h 197"/>
                <a:gd name="T2" fmla="*/ 29 w 225"/>
                <a:gd name="T3" fmla="*/ 97 h 197"/>
                <a:gd name="T4" fmla="*/ 0 w 225"/>
                <a:gd name="T5" fmla="*/ 144 h 197"/>
                <a:gd name="T6" fmla="*/ 53 w 225"/>
                <a:gd name="T7" fmla="*/ 197 h 197"/>
                <a:gd name="T8" fmla="*/ 82 w 225"/>
                <a:gd name="T9" fmla="*/ 188 h 197"/>
                <a:gd name="T10" fmla="*/ 225 w 225"/>
                <a:gd name="T11" fmla="*/ 72 h 197"/>
                <a:gd name="T12" fmla="*/ 148 w 225"/>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225" h="197">
                  <a:moveTo>
                    <a:pt x="148" y="0"/>
                  </a:moveTo>
                  <a:cubicBezTo>
                    <a:pt x="29" y="97"/>
                    <a:pt x="29" y="97"/>
                    <a:pt x="29" y="97"/>
                  </a:cubicBezTo>
                  <a:cubicBezTo>
                    <a:pt x="14" y="108"/>
                    <a:pt x="0" y="124"/>
                    <a:pt x="0" y="144"/>
                  </a:cubicBezTo>
                  <a:cubicBezTo>
                    <a:pt x="0" y="173"/>
                    <a:pt x="24" y="197"/>
                    <a:pt x="53" y="197"/>
                  </a:cubicBezTo>
                  <a:cubicBezTo>
                    <a:pt x="64" y="197"/>
                    <a:pt x="74" y="194"/>
                    <a:pt x="82" y="188"/>
                  </a:cubicBezTo>
                  <a:cubicBezTo>
                    <a:pt x="225" y="72"/>
                    <a:pt x="225" y="72"/>
                    <a:pt x="225" y="72"/>
                  </a:cubicBezTo>
                  <a:cubicBezTo>
                    <a:pt x="193" y="54"/>
                    <a:pt x="166" y="29"/>
                    <a:pt x="148"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sp>
          <p:nvSpPr>
            <p:cNvPr id="35" name="Oval 7"/>
            <p:cNvSpPr>
              <a:spLocks noChangeArrowheads="1"/>
            </p:cNvSpPr>
            <p:nvPr/>
          </p:nvSpPr>
          <p:spPr bwMode="auto">
            <a:xfrm>
              <a:off x="3861732" y="3239279"/>
              <a:ext cx="472712" cy="4027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85" tIns="44793" rIns="89585" bIns="44793" numCol="1" anchor="t" anchorCtr="0" compatLnSpc="1">
              <a:prstTxWarp prst="textNoShape">
                <a:avLst/>
              </a:prstTxWarp>
            </a:bodyPr>
            <a:lstStyle/>
            <a:p>
              <a:pPr defTabSz="895838"/>
              <a:endParaRPr lang="en-US" sz="1763" kern="0">
                <a:solidFill>
                  <a:sysClr val="windowText" lastClr="000000"/>
                </a:solidFill>
              </a:endParaRPr>
            </a:p>
          </p:txBody>
        </p:sp>
      </p:grpSp>
      <p:sp>
        <p:nvSpPr>
          <p:cNvPr id="28" name="TextBox 27"/>
          <p:cNvSpPr txBox="1"/>
          <p:nvPr/>
        </p:nvSpPr>
        <p:spPr>
          <a:xfrm rot="16200000">
            <a:off x="3611787" y="3156059"/>
            <a:ext cx="452929" cy="615129"/>
          </a:xfrm>
          <a:prstGeom prst="rect">
            <a:avLst/>
          </a:prstGeom>
          <a:noFill/>
        </p:spPr>
        <p:txBody>
          <a:bodyPr wrap="none" lIns="179171" tIns="143336" rIns="179171" bIns="143336" rtlCol="0">
            <a:spAutoFit/>
          </a:bodyPr>
          <a:lstStyle/>
          <a:p>
            <a:pPr defTabSz="895838">
              <a:lnSpc>
                <a:spcPct val="90000"/>
              </a:lnSpc>
              <a:spcAft>
                <a:spcPts val="588"/>
              </a:spcAft>
            </a:pPr>
            <a:r>
              <a:rPr lang="en-US" sz="2351" kern="0" dirty="0">
                <a:solidFill>
                  <a:srgbClr val="000000"/>
                </a:solidFill>
              </a:rPr>
              <a:t>[</a:t>
            </a:r>
          </a:p>
        </p:txBody>
      </p:sp>
    </p:spTree>
    <p:extLst>
      <p:ext uri="{BB962C8B-B14F-4D97-AF65-F5344CB8AC3E}">
        <p14:creationId xmlns:p14="http://schemas.microsoft.com/office/powerpoint/2010/main" val="3921838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fade">
                                      <p:cBhvr>
                                        <p:cTn id="7"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Get started now</a:t>
            </a:r>
            <a:endParaRPr lang="en-US" dirty="0"/>
          </a:p>
        </p:txBody>
      </p:sp>
      <p:pic>
        <p:nvPicPr>
          <p:cNvPr id="29" name="Picture 28"/>
          <p:cNvPicPr>
            <a:picLocks noChangeAspect="1"/>
          </p:cNvPicPr>
          <p:nvPr/>
        </p:nvPicPr>
        <p:blipFill rotWithShape="1">
          <a:blip r:embed="rId3"/>
          <a:srcRect t="7446" b="222"/>
          <a:stretch/>
        </p:blipFill>
        <p:spPr>
          <a:xfrm>
            <a:off x="6812281" y="1"/>
            <a:ext cx="5379719" cy="6332219"/>
          </a:xfrm>
          <a:prstGeom prst="rect">
            <a:avLst/>
          </a:prstGeom>
        </p:spPr>
      </p:pic>
      <p:sp>
        <p:nvSpPr>
          <p:cNvPr id="10" name="Rectangle 9"/>
          <p:cNvSpPr/>
          <p:nvPr/>
        </p:nvSpPr>
        <p:spPr bwMode="auto">
          <a:xfrm>
            <a:off x="457201" y="1218592"/>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Learn more on the Cortana Intelligence Suite </a:t>
            </a:r>
            <a:r>
              <a:rPr kumimoji="0" lang="en-US" sz="2000" b="0" i="0" u="none" strike="noStrike" kern="0" cap="none" spc="0" normalizeH="0" baseline="0" noProof="0" dirty="0">
                <a:ln>
                  <a:noFill/>
                </a:ln>
                <a:solidFill>
                  <a:schemeClr val="bg1"/>
                </a:solidFill>
                <a:effectLst/>
                <a:uLnTx/>
                <a:uFillTx/>
                <a:hlinkClick r:id="rId4"/>
              </a:rPr>
              <a:t>website</a:t>
            </a:r>
            <a:r>
              <a:rPr kumimoji="0" lang="en-US" sz="2000" b="0" i="0" u="none" strike="noStrike" kern="0" cap="none" spc="0" normalizeH="0" baseline="0" noProof="0" dirty="0">
                <a:ln>
                  <a:noFill/>
                </a:ln>
                <a:solidFill>
                  <a:schemeClr val="bg1"/>
                </a:solidFill>
                <a:effectLst/>
                <a:uLnTx/>
                <a:uFillTx/>
              </a:rPr>
              <a:t> and Cognitive Services </a:t>
            </a:r>
            <a:r>
              <a:rPr kumimoji="0" lang="en-US" sz="2000" b="0" i="0" u="none" strike="noStrike" kern="0" cap="none" spc="0" normalizeH="0" baseline="0" noProof="0" dirty="0">
                <a:ln>
                  <a:noFill/>
                </a:ln>
                <a:solidFill>
                  <a:schemeClr val="bg1"/>
                </a:solidFill>
                <a:effectLst/>
                <a:uLnTx/>
                <a:uFillTx/>
                <a:hlinkClick r:id="rId5"/>
              </a:rPr>
              <a:t>website</a:t>
            </a:r>
            <a:endParaRPr kumimoji="0" lang="en-US" sz="2000" b="0" i="0" u="none" strike="noStrike" kern="0" cap="none" spc="0" normalizeH="0" baseline="0" noProof="0" dirty="0">
              <a:ln>
                <a:noFill/>
              </a:ln>
              <a:solidFill>
                <a:schemeClr val="bg1"/>
              </a:solidFill>
              <a:effectLst/>
              <a:uLnTx/>
              <a:uFillTx/>
            </a:endParaRPr>
          </a:p>
        </p:txBody>
      </p:sp>
      <p:sp>
        <p:nvSpPr>
          <p:cNvPr id="30" name="Rectangle 29"/>
          <p:cNvSpPr/>
          <p:nvPr/>
        </p:nvSpPr>
        <p:spPr bwMode="auto">
          <a:xfrm>
            <a:off x="457201" y="2783398"/>
            <a:ext cx="61975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Schedule a workshop to identify areas in your business where analytics and intelligence can drive transformation</a:t>
            </a:r>
          </a:p>
        </p:txBody>
      </p:sp>
      <p:sp>
        <p:nvSpPr>
          <p:cNvPr id="31" name="Rectangle 30"/>
          <p:cNvSpPr/>
          <p:nvPr/>
        </p:nvSpPr>
        <p:spPr bwMode="auto">
          <a:xfrm>
            <a:off x="457201" y="4371865"/>
            <a:ext cx="5638799" cy="16849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1800"/>
              </a:spcBef>
              <a:spcAft>
                <a:spcPts val="0"/>
              </a:spcAft>
              <a:buClrTx/>
              <a:buSzTx/>
              <a:buFontTx/>
              <a:buNone/>
              <a:tabLst/>
              <a:defRPr/>
            </a:pPr>
            <a:r>
              <a:rPr kumimoji="0" lang="en-US" sz="2000" b="0" i="0" u="none" strike="noStrike" kern="0" cap="none" spc="0" normalizeH="0" baseline="0" noProof="0" dirty="0">
                <a:ln>
                  <a:noFill/>
                </a:ln>
                <a:solidFill>
                  <a:schemeClr val="bg1"/>
                </a:solidFill>
                <a:effectLst/>
                <a:uLnTx/>
                <a:uFillTx/>
              </a:rPr>
              <a:t>Talk with your Microsoft contact about licensing options and partners</a:t>
            </a:r>
          </a:p>
        </p:txBody>
      </p:sp>
      <p:cxnSp>
        <p:nvCxnSpPr>
          <p:cNvPr id="32" name="Straight Connector 31"/>
          <p:cNvCxnSpPr/>
          <p:nvPr/>
        </p:nvCxnSpPr>
        <p:spPr>
          <a:xfrm>
            <a:off x="1612900" y="1527259"/>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612900" y="3092065"/>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612900" y="4680532"/>
            <a:ext cx="0" cy="1067654"/>
          </a:xfrm>
          <a:prstGeom prst="line">
            <a:avLst/>
          </a:prstGeom>
          <a:ln>
            <a:solidFill>
              <a:srgbClr val="D2D2D2"/>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734632" y="1769545"/>
            <a:ext cx="648798" cy="583082"/>
            <a:chOff x="2206625" y="3448050"/>
            <a:chExt cx="862013" cy="774701"/>
          </a:xfrm>
          <a:solidFill>
            <a:schemeClr val="accent1"/>
          </a:solidFill>
        </p:grpSpPr>
        <p:sp>
          <p:nvSpPr>
            <p:cNvPr id="21" name="Freeform 20"/>
            <p:cNvSpPr>
              <a:spLocks/>
            </p:cNvSpPr>
            <p:nvPr/>
          </p:nvSpPr>
          <p:spPr bwMode="auto">
            <a:xfrm>
              <a:off x="2206625" y="3448050"/>
              <a:ext cx="663575" cy="417513"/>
            </a:xfrm>
            <a:custGeom>
              <a:avLst/>
              <a:gdLst>
                <a:gd name="T0" fmla="*/ 225 w 418"/>
                <a:gd name="T1" fmla="*/ 263 h 263"/>
                <a:gd name="T2" fmla="*/ 0 w 418"/>
                <a:gd name="T3" fmla="*/ 263 h 263"/>
                <a:gd name="T4" fmla="*/ 0 w 418"/>
                <a:gd name="T5" fmla="*/ 0 h 263"/>
                <a:gd name="T6" fmla="*/ 418 w 418"/>
                <a:gd name="T7" fmla="*/ 0 h 263"/>
                <a:gd name="T8" fmla="*/ 418 w 418"/>
                <a:gd name="T9" fmla="*/ 90 h 263"/>
                <a:gd name="T10" fmla="*/ 407 w 418"/>
                <a:gd name="T11" fmla="*/ 90 h 263"/>
                <a:gd name="T12" fmla="*/ 407 w 418"/>
                <a:gd name="T13" fmla="*/ 12 h 263"/>
                <a:gd name="T14" fmla="*/ 12 w 418"/>
                <a:gd name="T15" fmla="*/ 12 h 263"/>
                <a:gd name="T16" fmla="*/ 12 w 418"/>
                <a:gd name="T17" fmla="*/ 250 h 263"/>
                <a:gd name="T18" fmla="*/ 225 w 418"/>
                <a:gd name="T19" fmla="*/ 250 h 263"/>
                <a:gd name="T20" fmla="*/ 225 w 418"/>
                <a:gd name="T21"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8" h="263">
                  <a:moveTo>
                    <a:pt x="225" y="263"/>
                  </a:moveTo>
                  <a:lnTo>
                    <a:pt x="0" y="263"/>
                  </a:lnTo>
                  <a:lnTo>
                    <a:pt x="0" y="0"/>
                  </a:lnTo>
                  <a:lnTo>
                    <a:pt x="418" y="0"/>
                  </a:lnTo>
                  <a:lnTo>
                    <a:pt x="418" y="90"/>
                  </a:lnTo>
                  <a:lnTo>
                    <a:pt x="407" y="90"/>
                  </a:lnTo>
                  <a:lnTo>
                    <a:pt x="407" y="12"/>
                  </a:lnTo>
                  <a:lnTo>
                    <a:pt x="12" y="12"/>
                  </a:lnTo>
                  <a:lnTo>
                    <a:pt x="12" y="250"/>
                  </a:lnTo>
                  <a:lnTo>
                    <a:pt x="225" y="250"/>
                  </a:lnTo>
                  <a:lnTo>
                    <a:pt x="225" y="263"/>
                  </a:lnTo>
                  <a:close/>
                </a:path>
              </a:pathLst>
            </a:custGeom>
            <a:solidFill>
              <a:schemeClr val="bg1"/>
            </a:solidFill>
            <a:ln w="9525">
              <a:solidFill>
                <a:srgbClr val="002050"/>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2" name="Rectangle 21"/>
            <p:cNvSpPr>
              <a:spLocks noChangeArrowheads="1"/>
            </p:cNvSpPr>
            <p:nvPr/>
          </p:nvSpPr>
          <p:spPr bwMode="auto">
            <a:xfrm>
              <a:off x="2384425" y="3910013"/>
              <a:ext cx="231775" cy="19050"/>
            </a:xfrm>
            <a:prstGeom prst="rect">
              <a:avLst/>
            </a:prstGeom>
            <a:solidFill>
              <a:schemeClr val="bg1"/>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22"/>
            <p:cNvSpPr>
              <a:spLocks noChangeArrowheads="1"/>
            </p:cNvSpPr>
            <p:nvPr/>
          </p:nvSpPr>
          <p:spPr bwMode="auto">
            <a:xfrm>
              <a:off x="2430463" y="3854450"/>
              <a:ext cx="20638" cy="65088"/>
            </a:xfrm>
            <a:prstGeom prst="rect">
              <a:avLst/>
            </a:prstGeom>
            <a:solidFill>
              <a:srgbClr val="002050"/>
            </a:solidFill>
            <a:ln w="9525">
              <a:solidFill>
                <a:srgbClr val="002050"/>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Freeform 19"/>
            <p:cNvSpPr>
              <a:spLocks noEditPoints="1"/>
            </p:cNvSpPr>
            <p:nvPr/>
          </p:nvSpPr>
          <p:spPr bwMode="auto">
            <a:xfrm>
              <a:off x="2359025" y="3519488"/>
              <a:ext cx="709613" cy="703263"/>
            </a:xfrm>
            <a:custGeom>
              <a:avLst/>
              <a:gdLst>
                <a:gd name="T0" fmla="*/ 3 w 447"/>
                <a:gd name="T1" fmla="*/ 418 h 443"/>
                <a:gd name="T2" fmla="*/ 11 w 447"/>
                <a:gd name="T3" fmla="*/ 356 h 443"/>
                <a:gd name="T4" fmla="*/ 41 w 447"/>
                <a:gd name="T5" fmla="*/ 322 h 443"/>
                <a:gd name="T6" fmla="*/ 83 w 447"/>
                <a:gd name="T7" fmla="*/ 305 h 443"/>
                <a:gd name="T8" fmla="*/ 139 w 447"/>
                <a:gd name="T9" fmla="*/ 281 h 443"/>
                <a:gd name="T10" fmla="*/ 156 w 447"/>
                <a:gd name="T11" fmla="*/ 260 h 443"/>
                <a:gd name="T12" fmla="*/ 134 w 447"/>
                <a:gd name="T13" fmla="*/ 228 h 443"/>
                <a:gd name="T14" fmla="*/ 101 w 447"/>
                <a:gd name="T15" fmla="*/ 177 h 443"/>
                <a:gd name="T16" fmla="*/ 103 w 447"/>
                <a:gd name="T17" fmla="*/ 138 h 443"/>
                <a:gd name="T18" fmla="*/ 106 w 447"/>
                <a:gd name="T19" fmla="*/ 103 h 443"/>
                <a:gd name="T20" fmla="*/ 123 w 447"/>
                <a:gd name="T21" fmla="*/ 48 h 443"/>
                <a:gd name="T22" fmla="*/ 165 w 447"/>
                <a:gd name="T23" fmla="*/ 19 h 443"/>
                <a:gd name="T24" fmla="*/ 252 w 447"/>
                <a:gd name="T25" fmla="*/ 0 h 443"/>
                <a:gd name="T26" fmla="*/ 296 w 447"/>
                <a:gd name="T27" fmla="*/ 22 h 443"/>
                <a:gd name="T28" fmla="*/ 314 w 447"/>
                <a:gd name="T29" fmla="*/ 37 h 443"/>
                <a:gd name="T30" fmla="*/ 339 w 447"/>
                <a:gd name="T31" fmla="*/ 67 h 443"/>
                <a:gd name="T32" fmla="*/ 345 w 447"/>
                <a:gd name="T33" fmla="*/ 115 h 443"/>
                <a:gd name="T34" fmla="*/ 347 w 447"/>
                <a:gd name="T35" fmla="*/ 152 h 443"/>
                <a:gd name="T36" fmla="*/ 336 w 447"/>
                <a:gd name="T37" fmla="*/ 197 h 443"/>
                <a:gd name="T38" fmla="*/ 297 w 447"/>
                <a:gd name="T39" fmla="*/ 247 h 443"/>
                <a:gd name="T40" fmla="*/ 285 w 447"/>
                <a:gd name="T41" fmla="*/ 264 h 443"/>
                <a:gd name="T42" fmla="*/ 305 w 447"/>
                <a:gd name="T43" fmla="*/ 281 h 443"/>
                <a:gd name="T44" fmla="*/ 395 w 447"/>
                <a:gd name="T45" fmla="*/ 316 h 443"/>
                <a:gd name="T46" fmla="*/ 434 w 447"/>
                <a:gd name="T47" fmla="*/ 347 h 443"/>
                <a:gd name="T48" fmla="*/ 445 w 447"/>
                <a:gd name="T49" fmla="*/ 396 h 443"/>
                <a:gd name="T50" fmla="*/ 14 w 447"/>
                <a:gd name="T51" fmla="*/ 431 h 443"/>
                <a:gd name="T52" fmla="*/ 434 w 447"/>
                <a:gd name="T53" fmla="*/ 395 h 443"/>
                <a:gd name="T54" fmla="*/ 423 w 447"/>
                <a:gd name="T55" fmla="*/ 353 h 443"/>
                <a:gd name="T56" fmla="*/ 391 w 447"/>
                <a:gd name="T57" fmla="*/ 328 h 443"/>
                <a:gd name="T58" fmla="*/ 299 w 447"/>
                <a:gd name="T59" fmla="*/ 292 h 443"/>
                <a:gd name="T60" fmla="*/ 272 w 447"/>
                <a:gd name="T61" fmla="*/ 266 h 443"/>
                <a:gd name="T62" fmla="*/ 280 w 447"/>
                <a:gd name="T63" fmla="*/ 249 h 443"/>
                <a:gd name="T64" fmla="*/ 317 w 447"/>
                <a:gd name="T65" fmla="*/ 202 h 443"/>
                <a:gd name="T66" fmla="*/ 336 w 447"/>
                <a:gd name="T67" fmla="*/ 168 h 443"/>
                <a:gd name="T68" fmla="*/ 333 w 447"/>
                <a:gd name="T69" fmla="*/ 135 h 443"/>
                <a:gd name="T70" fmla="*/ 331 w 447"/>
                <a:gd name="T71" fmla="*/ 82 h 443"/>
                <a:gd name="T72" fmla="*/ 313 w 447"/>
                <a:gd name="T73" fmla="*/ 50 h 443"/>
                <a:gd name="T74" fmla="*/ 293 w 447"/>
                <a:gd name="T75" fmla="*/ 37 h 443"/>
                <a:gd name="T76" fmla="*/ 263 w 447"/>
                <a:gd name="T77" fmla="*/ 14 h 443"/>
                <a:gd name="T78" fmla="*/ 213 w 447"/>
                <a:gd name="T79" fmla="*/ 16 h 443"/>
                <a:gd name="T80" fmla="*/ 137 w 447"/>
                <a:gd name="T81" fmla="*/ 50 h 443"/>
                <a:gd name="T82" fmla="*/ 118 w 447"/>
                <a:gd name="T83" fmla="*/ 106 h 443"/>
                <a:gd name="T84" fmla="*/ 117 w 447"/>
                <a:gd name="T85" fmla="*/ 132 h 443"/>
                <a:gd name="T86" fmla="*/ 111 w 447"/>
                <a:gd name="T87" fmla="*/ 159 h 443"/>
                <a:gd name="T88" fmla="*/ 128 w 447"/>
                <a:gd name="T89" fmla="*/ 200 h 443"/>
                <a:gd name="T90" fmla="*/ 165 w 447"/>
                <a:gd name="T91" fmla="*/ 246 h 443"/>
                <a:gd name="T92" fmla="*/ 157 w 447"/>
                <a:gd name="T93" fmla="*/ 281 h 443"/>
                <a:gd name="T94" fmla="*/ 111 w 447"/>
                <a:gd name="T95" fmla="*/ 308 h 443"/>
                <a:gd name="T96" fmla="*/ 70 w 447"/>
                <a:gd name="T97" fmla="*/ 322 h 443"/>
                <a:gd name="T98" fmla="*/ 34 w 447"/>
                <a:gd name="T99" fmla="*/ 342 h 443"/>
                <a:gd name="T100" fmla="*/ 17 w 447"/>
                <a:gd name="T101" fmla="*/ 376 h 443"/>
                <a:gd name="T102" fmla="*/ 14 w 447"/>
                <a:gd name="T103" fmla="*/ 43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7" h="443">
                  <a:moveTo>
                    <a:pt x="447" y="443"/>
                  </a:moveTo>
                  <a:lnTo>
                    <a:pt x="0" y="443"/>
                  </a:lnTo>
                  <a:lnTo>
                    <a:pt x="2" y="437"/>
                  </a:lnTo>
                  <a:lnTo>
                    <a:pt x="2" y="437"/>
                  </a:lnTo>
                  <a:lnTo>
                    <a:pt x="3" y="418"/>
                  </a:lnTo>
                  <a:lnTo>
                    <a:pt x="3" y="418"/>
                  </a:lnTo>
                  <a:lnTo>
                    <a:pt x="6" y="375"/>
                  </a:lnTo>
                  <a:lnTo>
                    <a:pt x="6" y="375"/>
                  </a:lnTo>
                  <a:lnTo>
                    <a:pt x="8" y="365"/>
                  </a:lnTo>
                  <a:lnTo>
                    <a:pt x="11" y="356"/>
                  </a:lnTo>
                  <a:lnTo>
                    <a:pt x="14" y="348"/>
                  </a:lnTo>
                  <a:lnTo>
                    <a:pt x="20" y="340"/>
                  </a:lnTo>
                  <a:lnTo>
                    <a:pt x="25" y="333"/>
                  </a:lnTo>
                  <a:lnTo>
                    <a:pt x="33" y="326"/>
                  </a:lnTo>
                  <a:lnTo>
                    <a:pt x="41" y="322"/>
                  </a:lnTo>
                  <a:lnTo>
                    <a:pt x="50" y="317"/>
                  </a:lnTo>
                  <a:lnTo>
                    <a:pt x="50" y="317"/>
                  </a:lnTo>
                  <a:lnTo>
                    <a:pt x="67" y="311"/>
                  </a:lnTo>
                  <a:lnTo>
                    <a:pt x="83" y="305"/>
                  </a:lnTo>
                  <a:lnTo>
                    <a:pt x="83" y="305"/>
                  </a:lnTo>
                  <a:lnTo>
                    <a:pt x="104" y="297"/>
                  </a:lnTo>
                  <a:lnTo>
                    <a:pt x="106" y="297"/>
                  </a:lnTo>
                  <a:lnTo>
                    <a:pt x="106" y="297"/>
                  </a:lnTo>
                  <a:lnTo>
                    <a:pt x="123" y="291"/>
                  </a:lnTo>
                  <a:lnTo>
                    <a:pt x="139" y="281"/>
                  </a:lnTo>
                  <a:lnTo>
                    <a:pt x="139" y="281"/>
                  </a:lnTo>
                  <a:lnTo>
                    <a:pt x="146" y="275"/>
                  </a:lnTo>
                  <a:lnTo>
                    <a:pt x="154" y="264"/>
                  </a:lnTo>
                  <a:lnTo>
                    <a:pt x="154" y="264"/>
                  </a:lnTo>
                  <a:lnTo>
                    <a:pt x="156" y="260"/>
                  </a:lnTo>
                  <a:lnTo>
                    <a:pt x="156" y="255"/>
                  </a:lnTo>
                  <a:lnTo>
                    <a:pt x="154" y="250"/>
                  </a:lnTo>
                  <a:lnTo>
                    <a:pt x="151" y="246"/>
                  </a:lnTo>
                  <a:lnTo>
                    <a:pt x="151" y="246"/>
                  </a:lnTo>
                  <a:lnTo>
                    <a:pt x="134" y="228"/>
                  </a:lnTo>
                  <a:lnTo>
                    <a:pt x="118" y="207"/>
                  </a:lnTo>
                  <a:lnTo>
                    <a:pt x="118" y="207"/>
                  </a:lnTo>
                  <a:lnTo>
                    <a:pt x="107" y="193"/>
                  </a:lnTo>
                  <a:lnTo>
                    <a:pt x="104" y="185"/>
                  </a:lnTo>
                  <a:lnTo>
                    <a:pt x="101" y="177"/>
                  </a:lnTo>
                  <a:lnTo>
                    <a:pt x="100" y="168"/>
                  </a:lnTo>
                  <a:lnTo>
                    <a:pt x="98" y="159"/>
                  </a:lnTo>
                  <a:lnTo>
                    <a:pt x="100" y="149"/>
                  </a:lnTo>
                  <a:lnTo>
                    <a:pt x="103" y="138"/>
                  </a:lnTo>
                  <a:lnTo>
                    <a:pt x="103" y="138"/>
                  </a:lnTo>
                  <a:lnTo>
                    <a:pt x="104" y="131"/>
                  </a:lnTo>
                  <a:lnTo>
                    <a:pt x="104" y="120"/>
                  </a:lnTo>
                  <a:lnTo>
                    <a:pt x="104" y="120"/>
                  </a:lnTo>
                  <a:lnTo>
                    <a:pt x="104" y="112"/>
                  </a:lnTo>
                  <a:lnTo>
                    <a:pt x="106" y="103"/>
                  </a:lnTo>
                  <a:lnTo>
                    <a:pt x="106" y="103"/>
                  </a:lnTo>
                  <a:lnTo>
                    <a:pt x="112" y="76"/>
                  </a:lnTo>
                  <a:lnTo>
                    <a:pt x="120" y="54"/>
                  </a:lnTo>
                  <a:lnTo>
                    <a:pt x="120" y="54"/>
                  </a:lnTo>
                  <a:lnTo>
                    <a:pt x="123" y="48"/>
                  </a:lnTo>
                  <a:lnTo>
                    <a:pt x="128" y="42"/>
                  </a:lnTo>
                  <a:lnTo>
                    <a:pt x="134" y="36"/>
                  </a:lnTo>
                  <a:lnTo>
                    <a:pt x="142" y="31"/>
                  </a:lnTo>
                  <a:lnTo>
                    <a:pt x="142" y="31"/>
                  </a:lnTo>
                  <a:lnTo>
                    <a:pt x="165" y="19"/>
                  </a:lnTo>
                  <a:lnTo>
                    <a:pt x="187" y="9"/>
                  </a:lnTo>
                  <a:lnTo>
                    <a:pt x="212" y="3"/>
                  </a:lnTo>
                  <a:lnTo>
                    <a:pt x="235" y="0"/>
                  </a:lnTo>
                  <a:lnTo>
                    <a:pt x="235" y="0"/>
                  </a:lnTo>
                  <a:lnTo>
                    <a:pt x="252" y="0"/>
                  </a:lnTo>
                  <a:lnTo>
                    <a:pt x="261" y="2"/>
                  </a:lnTo>
                  <a:lnTo>
                    <a:pt x="271" y="5"/>
                  </a:lnTo>
                  <a:lnTo>
                    <a:pt x="280" y="8"/>
                  </a:lnTo>
                  <a:lnTo>
                    <a:pt x="288" y="14"/>
                  </a:lnTo>
                  <a:lnTo>
                    <a:pt x="296" y="22"/>
                  </a:lnTo>
                  <a:lnTo>
                    <a:pt x="303" y="31"/>
                  </a:lnTo>
                  <a:lnTo>
                    <a:pt x="303" y="31"/>
                  </a:lnTo>
                  <a:lnTo>
                    <a:pt x="305" y="34"/>
                  </a:lnTo>
                  <a:lnTo>
                    <a:pt x="305" y="34"/>
                  </a:lnTo>
                  <a:lnTo>
                    <a:pt x="314" y="37"/>
                  </a:lnTo>
                  <a:lnTo>
                    <a:pt x="322" y="42"/>
                  </a:lnTo>
                  <a:lnTo>
                    <a:pt x="328" y="47"/>
                  </a:lnTo>
                  <a:lnTo>
                    <a:pt x="333" y="53"/>
                  </a:lnTo>
                  <a:lnTo>
                    <a:pt x="336" y="61"/>
                  </a:lnTo>
                  <a:lnTo>
                    <a:pt x="339" y="67"/>
                  </a:lnTo>
                  <a:lnTo>
                    <a:pt x="342" y="81"/>
                  </a:lnTo>
                  <a:lnTo>
                    <a:pt x="342" y="81"/>
                  </a:lnTo>
                  <a:lnTo>
                    <a:pt x="345" y="96"/>
                  </a:lnTo>
                  <a:lnTo>
                    <a:pt x="345" y="113"/>
                  </a:lnTo>
                  <a:lnTo>
                    <a:pt x="345" y="115"/>
                  </a:lnTo>
                  <a:lnTo>
                    <a:pt x="345" y="115"/>
                  </a:lnTo>
                  <a:lnTo>
                    <a:pt x="345" y="134"/>
                  </a:lnTo>
                  <a:lnTo>
                    <a:pt x="345" y="143"/>
                  </a:lnTo>
                  <a:lnTo>
                    <a:pt x="347" y="152"/>
                  </a:lnTo>
                  <a:lnTo>
                    <a:pt x="347" y="152"/>
                  </a:lnTo>
                  <a:lnTo>
                    <a:pt x="349" y="160"/>
                  </a:lnTo>
                  <a:lnTo>
                    <a:pt x="349" y="168"/>
                  </a:lnTo>
                  <a:lnTo>
                    <a:pt x="347" y="176"/>
                  </a:lnTo>
                  <a:lnTo>
                    <a:pt x="344" y="183"/>
                  </a:lnTo>
                  <a:lnTo>
                    <a:pt x="336" y="197"/>
                  </a:lnTo>
                  <a:lnTo>
                    <a:pt x="327" y="210"/>
                  </a:lnTo>
                  <a:lnTo>
                    <a:pt x="327" y="210"/>
                  </a:lnTo>
                  <a:lnTo>
                    <a:pt x="302" y="241"/>
                  </a:lnTo>
                  <a:lnTo>
                    <a:pt x="302" y="241"/>
                  </a:lnTo>
                  <a:lnTo>
                    <a:pt x="297" y="247"/>
                  </a:lnTo>
                  <a:lnTo>
                    <a:pt x="297" y="247"/>
                  </a:lnTo>
                  <a:lnTo>
                    <a:pt x="289" y="256"/>
                  </a:lnTo>
                  <a:lnTo>
                    <a:pt x="289" y="256"/>
                  </a:lnTo>
                  <a:lnTo>
                    <a:pt x="285" y="261"/>
                  </a:lnTo>
                  <a:lnTo>
                    <a:pt x="285" y="264"/>
                  </a:lnTo>
                  <a:lnTo>
                    <a:pt x="285" y="264"/>
                  </a:lnTo>
                  <a:lnTo>
                    <a:pt x="286" y="267"/>
                  </a:lnTo>
                  <a:lnTo>
                    <a:pt x="289" y="270"/>
                  </a:lnTo>
                  <a:lnTo>
                    <a:pt x="289" y="270"/>
                  </a:lnTo>
                  <a:lnTo>
                    <a:pt x="305" y="281"/>
                  </a:lnTo>
                  <a:lnTo>
                    <a:pt x="325" y="291"/>
                  </a:lnTo>
                  <a:lnTo>
                    <a:pt x="325" y="291"/>
                  </a:lnTo>
                  <a:lnTo>
                    <a:pt x="364" y="305"/>
                  </a:lnTo>
                  <a:lnTo>
                    <a:pt x="364" y="305"/>
                  </a:lnTo>
                  <a:lnTo>
                    <a:pt x="395" y="316"/>
                  </a:lnTo>
                  <a:lnTo>
                    <a:pt x="395" y="316"/>
                  </a:lnTo>
                  <a:lnTo>
                    <a:pt x="408" y="322"/>
                  </a:lnTo>
                  <a:lnTo>
                    <a:pt x="419" y="330"/>
                  </a:lnTo>
                  <a:lnTo>
                    <a:pt x="426" y="337"/>
                  </a:lnTo>
                  <a:lnTo>
                    <a:pt x="434" y="347"/>
                  </a:lnTo>
                  <a:lnTo>
                    <a:pt x="440" y="358"/>
                  </a:lnTo>
                  <a:lnTo>
                    <a:pt x="443" y="368"/>
                  </a:lnTo>
                  <a:lnTo>
                    <a:pt x="445" y="382"/>
                  </a:lnTo>
                  <a:lnTo>
                    <a:pt x="445" y="396"/>
                  </a:lnTo>
                  <a:lnTo>
                    <a:pt x="445" y="396"/>
                  </a:lnTo>
                  <a:lnTo>
                    <a:pt x="445" y="424"/>
                  </a:lnTo>
                  <a:lnTo>
                    <a:pt x="445" y="424"/>
                  </a:lnTo>
                  <a:lnTo>
                    <a:pt x="447" y="437"/>
                  </a:lnTo>
                  <a:lnTo>
                    <a:pt x="447" y="443"/>
                  </a:lnTo>
                  <a:close/>
                  <a:moveTo>
                    <a:pt x="14" y="431"/>
                  </a:moveTo>
                  <a:lnTo>
                    <a:pt x="434" y="431"/>
                  </a:lnTo>
                  <a:lnTo>
                    <a:pt x="434" y="431"/>
                  </a:lnTo>
                  <a:lnTo>
                    <a:pt x="434" y="424"/>
                  </a:lnTo>
                  <a:lnTo>
                    <a:pt x="434" y="424"/>
                  </a:lnTo>
                  <a:lnTo>
                    <a:pt x="434" y="395"/>
                  </a:lnTo>
                  <a:lnTo>
                    <a:pt x="434" y="395"/>
                  </a:lnTo>
                  <a:lnTo>
                    <a:pt x="434" y="384"/>
                  </a:lnTo>
                  <a:lnTo>
                    <a:pt x="431" y="371"/>
                  </a:lnTo>
                  <a:lnTo>
                    <a:pt x="428" y="362"/>
                  </a:lnTo>
                  <a:lnTo>
                    <a:pt x="423" y="353"/>
                  </a:lnTo>
                  <a:lnTo>
                    <a:pt x="419" y="345"/>
                  </a:lnTo>
                  <a:lnTo>
                    <a:pt x="411" y="339"/>
                  </a:lnTo>
                  <a:lnTo>
                    <a:pt x="401" y="333"/>
                  </a:lnTo>
                  <a:lnTo>
                    <a:pt x="391" y="328"/>
                  </a:lnTo>
                  <a:lnTo>
                    <a:pt x="391" y="328"/>
                  </a:lnTo>
                  <a:lnTo>
                    <a:pt x="359" y="316"/>
                  </a:lnTo>
                  <a:lnTo>
                    <a:pt x="359" y="316"/>
                  </a:lnTo>
                  <a:lnTo>
                    <a:pt x="321" y="302"/>
                  </a:lnTo>
                  <a:lnTo>
                    <a:pt x="321" y="302"/>
                  </a:lnTo>
                  <a:lnTo>
                    <a:pt x="299" y="292"/>
                  </a:lnTo>
                  <a:lnTo>
                    <a:pt x="282" y="280"/>
                  </a:lnTo>
                  <a:lnTo>
                    <a:pt x="282" y="280"/>
                  </a:lnTo>
                  <a:lnTo>
                    <a:pt x="275" y="274"/>
                  </a:lnTo>
                  <a:lnTo>
                    <a:pt x="272" y="270"/>
                  </a:lnTo>
                  <a:lnTo>
                    <a:pt x="272" y="266"/>
                  </a:lnTo>
                  <a:lnTo>
                    <a:pt x="272" y="266"/>
                  </a:lnTo>
                  <a:lnTo>
                    <a:pt x="272" y="261"/>
                  </a:lnTo>
                  <a:lnTo>
                    <a:pt x="274" y="256"/>
                  </a:lnTo>
                  <a:lnTo>
                    <a:pt x="280" y="249"/>
                  </a:lnTo>
                  <a:lnTo>
                    <a:pt x="280" y="249"/>
                  </a:lnTo>
                  <a:lnTo>
                    <a:pt x="288" y="239"/>
                  </a:lnTo>
                  <a:lnTo>
                    <a:pt x="288" y="239"/>
                  </a:lnTo>
                  <a:lnTo>
                    <a:pt x="293" y="233"/>
                  </a:lnTo>
                  <a:lnTo>
                    <a:pt x="293" y="233"/>
                  </a:lnTo>
                  <a:lnTo>
                    <a:pt x="317" y="202"/>
                  </a:lnTo>
                  <a:lnTo>
                    <a:pt x="317" y="202"/>
                  </a:lnTo>
                  <a:lnTo>
                    <a:pt x="325" y="191"/>
                  </a:lnTo>
                  <a:lnTo>
                    <a:pt x="333" y="180"/>
                  </a:lnTo>
                  <a:lnTo>
                    <a:pt x="335" y="174"/>
                  </a:lnTo>
                  <a:lnTo>
                    <a:pt x="336" y="168"/>
                  </a:lnTo>
                  <a:lnTo>
                    <a:pt x="336" y="162"/>
                  </a:lnTo>
                  <a:lnTo>
                    <a:pt x="336" y="155"/>
                  </a:lnTo>
                  <a:lnTo>
                    <a:pt x="336" y="155"/>
                  </a:lnTo>
                  <a:lnTo>
                    <a:pt x="333" y="145"/>
                  </a:lnTo>
                  <a:lnTo>
                    <a:pt x="333" y="135"/>
                  </a:lnTo>
                  <a:lnTo>
                    <a:pt x="333" y="115"/>
                  </a:lnTo>
                  <a:lnTo>
                    <a:pt x="333" y="113"/>
                  </a:lnTo>
                  <a:lnTo>
                    <a:pt x="333" y="113"/>
                  </a:lnTo>
                  <a:lnTo>
                    <a:pt x="333" y="96"/>
                  </a:lnTo>
                  <a:lnTo>
                    <a:pt x="331" y="82"/>
                  </a:lnTo>
                  <a:lnTo>
                    <a:pt x="331" y="82"/>
                  </a:lnTo>
                  <a:lnTo>
                    <a:pt x="327" y="68"/>
                  </a:lnTo>
                  <a:lnTo>
                    <a:pt x="321" y="57"/>
                  </a:lnTo>
                  <a:lnTo>
                    <a:pt x="317" y="53"/>
                  </a:lnTo>
                  <a:lnTo>
                    <a:pt x="313" y="50"/>
                  </a:lnTo>
                  <a:lnTo>
                    <a:pt x="302" y="45"/>
                  </a:lnTo>
                  <a:lnTo>
                    <a:pt x="302" y="45"/>
                  </a:lnTo>
                  <a:lnTo>
                    <a:pt x="296" y="42"/>
                  </a:lnTo>
                  <a:lnTo>
                    <a:pt x="293" y="37"/>
                  </a:lnTo>
                  <a:lnTo>
                    <a:pt x="293" y="37"/>
                  </a:lnTo>
                  <a:lnTo>
                    <a:pt x="288" y="31"/>
                  </a:lnTo>
                  <a:lnTo>
                    <a:pt x="283" y="25"/>
                  </a:lnTo>
                  <a:lnTo>
                    <a:pt x="277" y="20"/>
                  </a:lnTo>
                  <a:lnTo>
                    <a:pt x="271" y="17"/>
                  </a:lnTo>
                  <a:lnTo>
                    <a:pt x="263" y="14"/>
                  </a:lnTo>
                  <a:lnTo>
                    <a:pt x="255" y="12"/>
                  </a:lnTo>
                  <a:lnTo>
                    <a:pt x="246" y="12"/>
                  </a:lnTo>
                  <a:lnTo>
                    <a:pt x="237" y="12"/>
                  </a:lnTo>
                  <a:lnTo>
                    <a:pt x="237" y="12"/>
                  </a:lnTo>
                  <a:lnTo>
                    <a:pt x="213" y="16"/>
                  </a:lnTo>
                  <a:lnTo>
                    <a:pt x="191" y="20"/>
                  </a:lnTo>
                  <a:lnTo>
                    <a:pt x="170" y="30"/>
                  </a:lnTo>
                  <a:lnTo>
                    <a:pt x="148" y="40"/>
                  </a:lnTo>
                  <a:lnTo>
                    <a:pt x="148" y="40"/>
                  </a:lnTo>
                  <a:lnTo>
                    <a:pt x="137" y="50"/>
                  </a:lnTo>
                  <a:lnTo>
                    <a:pt x="134" y="54"/>
                  </a:lnTo>
                  <a:lnTo>
                    <a:pt x="131" y="59"/>
                  </a:lnTo>
                  <a:lnTo>
                    <a:pt x="131" y="59"/>
                  </a:lnTo>
                  <a:lnTo>
                    <a:pt x="125" y="79"/>
                  </a:lnTo>
                  <a:lnTo>
                    <a:pt x="118" y="106"/>
                  </a:lnTo>
                  <a:lnTo>
                    <a:pt x="118" y="106"/>
                  </a:lnTo>
                  <a:lnTo>
                    <a:pt x="117" y="112"/>
                  </a:lnTo>
                  <a:lnTo>
                    <a:pt x="117" y="120"/>
                  </a:lnTo>
                  <a:lnTo>
                    <a:pt x="117" y="120"/>
                  </a:lnTo>
                  <a:lnTo>
                    <a:pt x="117" y="132"/>
                  </a:lnTo>
                  <a:lnTo>
                    <a:pt x="117" y="137"/>
                  </a:lnTo>
                  <a:lnTo>
                    <a:pt x="115" y="143"/>
                  </a:lnTo>
                  <a:lnTo>
                    <a:pt x="115" y="143"/>
                  </a:lnTo>
                  <a:lnTo>
                    <a:pt x="112" y="151"/>
                  </a:lnTo>
                  <a:lnTo>
                    <a:pt x="111" y="159"/>
                  </a:lnTo>
                  <a:lnTo>
                    <a:pt x="111" y="165"/>
                  </a:lnTo>
                  <a:lnTo>
                    <a:pt x="112" y="173"/>
                  </a:lnTo>
                  <a:lnTo>
                    <a:pt x="115" y="179"/>
                  </a:lnTo>
                  <a:lnTo>
                    <a:pt x="118" y="185"/>
                  </a:lnTo>
                  <a:lnTo>
                    <a:pt x="128" y="200"/>
                  </a:lnTo>
                  <a:lnTo>
                    <a:pt x="128" y="200"/>
                  </a:lnTo>
                  <a:lnTo>
                    <a:pt x="143" y="221"/>
                  </a:lnTo>
                  <a:lnTo>
                    <a:pt x="160" y="238"/>
                  </a:lnTo>
                  <a:lnTo>
                    <a:pt x="160" y="238"/>
                  </a:lnTo>
                  <a:lnTo>
                    <a:pt x="165" y="246"/>
                  </a:lnTo>
                  <a:lnTo>
                    <a:pt x="168" y="253"/>
                  </a:lnTo>
                  <a:lnTo>
                    <a:pt x="168" y="263"/>
                  </a:lnTo>
                  <a:lnTo>
                    <a:pt x="165" y="270"/>
                  </a:lnTo>
                  <a:lnTo>
                    <a:pt x="165" y="270"/>
                  </a:lnTo>
                  <a:lnTo>
                    <a:pt x="157" y="281"/>
                  </a:lnTo>
                  <a:lnTo>
                    <a:pt x="151" y="288"/>
                  </a:lnTo>
                  <a:lnTo>
                    <a:pt x="145" y="292"/>
                  </a:lnTo>
                  <a:lnTo>
                    <a:pt x="145" y="292"/>
                  </a:lnTo>
                  <a:lnTo>
                    <a:pt x="128" y="302"/>
                  </a:lnTo>
                  <a:lnTo>
                    <a:pt x="111" y="308"/>
                  </a:lnTo>
                  <a:lnTo>
                    <a:pt x="109" y="308"/>
                  </a:lnTo>
                  <a:lnTo>
                    <a:pt x="109" y="308"/>
                  </a:lnTo>
                  <a:lnTo>
                    <a:pt x="87" y="316"/>
                  </a:lnTo>
                  <a:lnTo>
                    <a:pt x="87" y="316"/>
                  </a:lnTo>
                  <a:lnTo>
                    <a:pt x="70" y="322"/>
                  </a:lnTo>
                  <a:lnTo>
                    <a:pt x="55" y="328"/>
                  </a:lnTo>
                  <a:lnTo>
                    <a:pt x="55" y="328"/>
                  </a:lnTo>
                  <a:lnTo>
                    <a:pt x="47" y="331"/>
                  </a:lnTo>
                  <a:lnTo>
                    <a:pt x="41" y="336"/>
                  </a:lnTo>
                  <a:lnTo>
                    <a:pt x="34" y="342"/>
                  </a:lnTo>
                  <a:lnTo>
                    <a:pt x="30" y="347"/>
                  </a:lnTo>
                  <a:lnTo>
                    <a:pt x="25" y="353"/>
                  </a:lnTo>
                  <a:lnTo>
                    <a:pt x="22" y="361"/>
                  </a:lnTo>
                  <a:lnTo>
                    <a:pt x="19" y="368"/>
                  </a:lnTo>
                  <a:lnTo>
                    <a:pt x="17" y="376"/>
                  </a:lnTo>
                  <a:lnTo>
                    <a:pt x="17" y="376"/>
                  </a:lnTo>
                  <a:lnTo>
                    <a:pt x="14" y="418"/>
                  </a:lnTo>
                  <a:lnTo>
                    <a:pt x="14" y="418"/>
                  </a:lnTo>
                  <a:lnTo>
                    <a:pt x="14" y="431"/>
                  </a:lnTo>
                  <a:lnTo>
                    <a:pt x="14" y="431"/>
                  </a:lnTo>
                  <a:close/>
                </a:path>
              </a:pathLst>
            </a:custGeom>
            <a:grp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24" name="Group 23"/>
          <p:cNvGrpSpPr/>
          <p:nvPr/>
        </p:nvGrpSpPr>
        <p:grpSpPr>
          <a:xfrm>
            <a:off x="755316" y="3294239"/>
            <a:ext cx="506105" cy="595116"/>
            <a:chOff x="7789863" y="4140200"/>
            <a:chExt cx="315913" cy="371475"/>
          </a:xfrm>
          <a:solidFill>
            <a:schemeClr val="accent1"/>
          </a:solidFill>
        </p:grpSpPr>
        <p:sp>
          <p:nvSpPr>
            <p:cNvPr id="25" name="Freeform 234"/>
            <p:cNvSpPr>
              <a:spLocks noEditPoints="1"/>
            </p:cNvSpPr>
            <p:nvPr/>
          </p:nvSpPr>
          <p:spPr bwMode="auto">
            <a:xfrm>
              <a:off x="7867651" y="4175125"/>
              <a:ext cx="200025" cy="171450"/>
            </a:xfrm>
            <a:custGeom>
              <a:avLst/>
              <a:gdLst>
                <a:gd name="T0" fmla="*/ 249 w 254"/>
                <a:gd name="T1" fmla="*/ 93 h 216"/>
                <a:gd name="T2" fmla="*/ 232 w 254"/>
                <a:gd name="T3" fmla="*/ 64 h 216"/>
                <a:gd name="T4" fmla="*/ 212 w 254"/>
                <a:gd name="T5" fmla="*/ 45 h 216"/>
                <a:gd name="T6" fmla="*/ 208 w 254"/>
                <a:gd name="T7" fmla="*/ 36 h 216"/>
                <a:gd name="T8" fmla="*/ 188 w 254"/>
                <a:gd name="T9" fmla="*/ 26 h 216"/>
                <a:gd name="T10" fmla="*/ 176 w 254"/>
                <a:gd name="T11" fmla="*/ 16 h 216"/>
                <a:gd name="T12" fmla="*/ 155 w 254"/>
                <a:gd name="T13" fmla="*/ 12 h 216"/>
                <a:gd name="T14" fmla="*/ 126 w 254"/>
                <a:gd name="T15" fmla="*/ 8 h 216"/>
                <a:gd name="T16" fmla="*/ 109 w 254"/>
                <a:gd name="T17" fmla="*/ 0 h 216"/>
                <a:gd name="T18" fmla="*/ 80 w 254"/>
                <a:gd name="T19" fmla="*/ 10 h 216"/>
                <a:gd name="T20" fmla="*/ 54 w 254"/>
                <a:gd name="T21" fmla="*/ 21 h 216"/>
                <a:gd name="T22" fmla="*/ 24 w 254"/>
                <a:gd name="T23" fmla="*/ 40 h 216"/>
                <a:gd name="T24" fmla="*/ 10 w 254"/>
                <a:gd name="T25" fmla="*/ 72 h 216"/>
                <a:gd name="T26" fmla="*/ 3 w 254"/>
                <a:gd name="T27" fmla="*/ 93 h 216"/>
                <a:gd name="T28" fmla="*/ 0 w 254"/>
                <a:gd name="T29" fmla="*/ 119 h 216"/>
                <a:gd name="T30" fmla="*/ 19 w 254"/>
                <a:gd name="T31" fmla="*/ 147 h 216"/>
                <a:gd name="T32" fmla="*/ 35 w 254"/>
                <a:gd name="T33" fmla="*/ 162 h 216"/>
                <a:gd name="T34" fmla="*/ 54 w 254"/>
                <a:gd name="T35" fmla="*/ 165 h 216"/>
                <a:gd name="T36" fmla="*/ 75 w 254"/>
                <a:gd name="T37" fmla="*/ 178 h 216"/>
                <a:gd name="T38" fmla="*/ 91 w 254"/>
                <a:gd name="T39" fmla="*/ 170 h 216"/>
                <a:gd name="T40" fmla="*/ 102 w 254"/>
                <a:gd name="T41" fmla="*/ 178 h 216"/>
                <a:gd name="T42" fmla="*/ 136 w 254"/>
                <a:gd name="T43" fmla="*/ 171 h 216"/>
                <a:gd name="T44" fmla="*/ 141 w 254"/>
                <a:gd name="T45" fmla="*/ 189 h 216"/>
                <a:gd name="T46" fmla="*/ 157 w 254"/>
                <a:gd name="T47" fmla="*/ 197 h 216"/>
                <a:gd name="T48" fmla="*/ 176 w 254"/>
                <a:gd name="T49" fmla="*/ 213 h 216"/>
                <a:gd name="T50" fmla="*/ 192 w 254"/>
                <a:gd name="T51" fmla="*/ 214 h 216"/>
                <a:gd name="T52" fmla="*/ 211 w 254"/>
                <a:gd name="T53" fmla="*/ 194 h 216"/>
                <a:gd name="T54" fmla="*/ 238 w 254"/>
                <a:gd name="T55" fmla="*/ 184 h 216"/>
                <a:gd name="T56" fmla="*/ 241 w 254"/>
                <a:gd name="T57" fmla="*/ 168 h 216"/>
                <a:gd name="T58" fmla="*/ 251 w 254"/>
                <a:gd name="T59" fmla="*/ 141 h 216"/>
                <a:gd name="T60" fmla="*/ 254 w 254"/>
                <a:gd name="T61" fmla="*/ 125 h 216"/>
                <a:gd name="T62" fmla="*/ 230 w 254"/>
                <a:gd name="T63" fmla="*/ 143 h 216"/>
                <a:gd name="T64" fmla="*/ 222 w 254"/>
                <a:gd name="T65" fmla="*/ 168 h 216"/>
                <a:gd name="T66" fmla="*/ 193 w 254"/>
                <a:gd name="T67" fmla="*/ 184 h 216"/>
                <a:gd name="T68" fmla="*/ 181 w 254"/>
                <a:gd name="T69" fmla="*/ 192 h 216"/>
                <a:gd name="T70" fmla="*/ 169 w 254"/>
                <a:gd name="T71" fmla="*/ 179 h 216"/>
                <a:gd name="T72" fmla="*/ 155 w 254"/>
                <a:gd name="T73" fmla="*/ 159 h 216"/>
                <a:gd name="T74" fmla="*/ 144 w 254"/>
                <a:gd name="T75" fmla="*/ 152 h 216"/>
                <a:gd name="T76" fmla="*/ 110 w 254"/>
                <a:gd name="T77" fmla="*/ 160 h 216"/>
                <a:gd name="T78" fmla="*/ 101 w 254"/>
                <a:gd name="T79" fmla="*/ 154 h 216"/>
                <a:gd name="T80" fmla="*/ 80 w 254"/>
                <a:gd name="T81" fmla="*/ 154 h 216"/>
                <a:gd name="T82" fmla="*/ 73 w 254"/>
                <a:gd name="T83" fmla="*/ 155 h 216"/>
                <a:gd name="T84" fmla="*/ 45 w 254"/>
                <a:gd name="T85" fmla="*/ 141 h 216"/>
                <a:gd name="T86" fmla="*/ 35 w 254"/>
                <a:gd name="T87" fmla="*/ 138 h 216"/>
                <a:gd name="T88" fmla="*/ 19 w 254"/>
                <a:gd name="T89" fmla="*/ 114 h 216"/>
                <a:gd name="T90" fmla="*/ 22 w 254"/>
                <a:gd name="T91" fmla="*/ 91 h 216"/>
                <a:gd name="T92" fmla="*/ 22 w 254"/>
                <a:gd name="T93" fmla="*/ 85 h 216"/>
                <a:gd name="T94" fmla="*/ 38 w 254"/>
                <a:gd name="T95" fmla="*/ 53 h 216"/>
                <a:gd name="T96" fmla="*/ 72 w 254"/>
                <a:gd name="T97" fmla="*/ 31 h 216"/>
                <a:gd name="T98" fmla="*/ 105 w 254"/>
                <a:gd name="T99" fmla="*/ 20 h 216"/>
                <a:gd name="T100" fmla="*/ 128 w 254"/>
                <a:gd name="T101" fmla="*/ 28 h 216"/>
                <a:gd name="T102" fmla="*/ 144 w 254"/>
                <a:gd name="T103" fmla="*/ 31 h 216"/>
                <a:gd name="T104" fmla="*/ 163 w 254"/>
                <a:gd name="T105" fmla="*/ 32 h 216"/>
                <a:gd name="T106" fmla="*/ 173 w 254"/>
                <a:gd name="T107" fmla="*/ 37 h 216"/>
                <a:gd name="T108" fmla="*/ 190 w 254"/>
                <a:gd name="T109" fmla="*/ 45 h 216"/>
                <a:gd name="T110" fmla="*/ 195 w 254"/>
                <a:gd name="T111" fmla="*/ 52 h 216"/>
                <a:gd name="T112" fmla="*/ 212 w 254"/>
                <a:gd name="T113" fmla="*/ 64 h 216"/>
                <a:gd name="T114" fmla="*/ 224 w 254"/>
                <a:gd name="T115" fmla="*/ 83 h 216"/>
                <a:gd name="T116" fmla="*/ 228 w 254"/>
                <a:gd name="T117" fmla="*/ 104 h 216"/>
                <a:gd name="T118" fmla="*/ 235 w 254"/>
                <a:gd name="T119" fmla="*/ 119 h 216"/>
                <a:gd name="T120" fmla="*/ 230 w 254"/>
                <a:gd name="T121" fmla="*/ 14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4" h="216">
                  <a:moveTo>
                    <a:pt x="248" y="103"/>
                  </a:moveTo>
                  <a:lnTo>
                    <a:pt x="248" y="103"/>
                  </a:lnTo>
                  <a:lnTo>
                    <a:pt x="248" y="101"/>
                  </a:lnTo>
                  <a:lnTo>
                    <a:pt x="248" y="101"/>
                  </a:lnTo>
                  <a:lnTo>
                    <a:pt x="249" y="93"/>
                  </a:lnTo>
                  <a:lnTo>
                    <a:pt x="249" y="93"/>
                  </a:lnTo>
                  <a:lnTo>
                    <a:pt x="248" y="87"/>
                  </a:lnTo>
                  <a:lnTo>
                    <a:pt x="244" y="80"/>
                  </a:lnTo>
                  <a:lnTo>
                    <a:pt x="241" y="74"/>
                  </a:lnTo>
                  <a:lnTo>
                    <a:pt x="236" y="69"/>
                  </a:lnTo>
                  <a:lnTo>
                    <a:pt x="236" y="69"/>
                  </a:lnTo>
                  <a:lnTo>
                    <a:pt x="232" y="64"/>
                  </a:lnTo>
                  <a:lnTo>
                    <a:pt x="232" y="64"/>
                  </a:lnTo>
                  <a:lnTo>
                    <a:pt x="230" y="58"/>
                  </a:lnTo>
                  <a:lnTo>
                    <a:pt x="227" y="52"/>
                  </a:lnTo>
                  <a:lnTo>
                    <a:pt x="220" y="47"/>
                  </a:lnTo>
                  <a:lnTo>
                    <a:pt x="212" y="45"/>
                  </a:lnTo>
                  <a:lnTo>
                    <a:pt x="212" y="45"/>
                  </a:lnTo>
                  <a:lnTo>
                    <a:pt x="212" y="45"/>
                  </a:lnTo>
                  <a:lnTo>
                    <a:pt x="212" y="45"/>
                  </a:lnTo>
                  <a:lnTo>
                    <a:pt x="211" y="42"/>
                  </a:lnTo>
                  <a:lnTo>
                    <a:pt x="208" y="37"/>
                  </a:lnTo>
                  <a:lnTo>
                    <a:pt x="208" y="37"/>
                  </a:lnTo>
                  <a:lnTo>
                    <a:pt x="208" y="36"/>
                  </a:lnTo>
                  <a:lnTo>
                    <a:pt x="208" y="36"/>
                  </a:lnTo>
                  <a:lnTo>
                    <a:pt x="201" y="29"/>
                  </a:lnTo>
                  <a:lnTo>
                    <a:pt x="196" y="28"/>
                  </a:lnTo>
                  <a:lnTo>
                    <a:pt x="192" y="26"/>
                  </a:lnTo>
                  <a:lnTo>
                    <a:pt x="192" y="26"/>
                  </a:lnTo>
                  <a:lnTo>
                    <a:pt x="188" y="26"/>
                  </a:lnTo>
                  <a:lnTo>
                    <a:pt x="188" y="26"/>
                  </a:lnTo>
                  <a:lnTo>
                    <a:pt x="184" y="21"/>
                  </a:lnTo>
                  <a:lnTo>
                    <a:pt x="182" y="20"/>
                  </a:lnTo>
                  <a:lnTo>
                    <a:pt x="177" y="18"/>
                  </a:lnTo>
                  <a:lnTo>
                    <a:pt x="177" y="18"/>
                  </a:lnTo>
                  <a:lnTo>
                    <a:pt x="176" y="16"/>
                  </a:lnTo>
                  <a:lnTo>
                    <a:pt x="176" y="16"/>
                  </a:lnTo>
                  <a:lnTo>
                    <a:pt x="168" y="15"/>
                  </a:lnTo>
                  <a:lnTo>
                    <a:pt x="161" y="13"/>
                  </a:lnTo>
                  <a:lnTo>
                    <a:pt x="157" y="15"/>
                  </a:lnTo>
                  <a:lnTo>
                    <a:pt x="157" y="15"/>
                  </a:lnTo>
                  <a:lnTo>
                    <a:pt x="155" y="12"/>
                  </a:lnTo>
                  <a:lnTo>
                    <a:pt x="153" y="8"/>
                  </a:lnTo>
                  <a:lnTo>
                    <a:pt x="153" y="8"/>
                  </a:lnTo>
                  <a:lnTo>
                    <a:pt x="147" y="5"/>
                  </a:lnTo>
                  <a:lnTo>
                    <a:pt x="141" y="4"/>
                  </a:lnTo>
                  <a:lnTo>
                    <a:pt x="133" y="5"/>
                  </a:lnTo>
                  <a:lnTo>
                    <a:pt x="126" y="8"/>
                  </a:lnTo>
                  <a:lnTo>
                    <a:pt x="126" y="8"/>
                  </a:lnTo>
                  <a:lnTo>
                    <a:pt x="123" y="5"/>
                  </a:lnTo>
                  <a:lnTo>
                    <a:pt x="123" y="5"/>
                  </a:lnTo>
                  <a:lnTo>
                    <a:pt x="117" y="2"/>
                  </a:lnTo>
                  <a:lnTo>
                    <a:pt x="109" y="0"/>
                  </a:lnTo>
                  <a:lnTo>
                    <a:pt x="109" y="0"/>
                  </a:lnTo>
                  <a:lnTo>
                    <a:pt x="102" y="2"/>
                  </a:lnTo>
                  <a:lnTo>
                    <a:pt x="97" y="4"/>
                  </a:lnTo>
                  <a:lnTo>
                    <a:pt x="93" y="7"/>
                  </a:lnTo>
                  <a:lnTo>
                    <a:pt x="93" y="7"/>
                  </a:lnTo>
                  <a:lnTo>
                    <a:pt x="88" y="8"/>
                  </a:lnTo>
                  <a:lnTo>
                    <a:pt x="80" y="10"/>
                  </a:lnTo>
                  <a:lnTo>
                    <a:pt x="80" y="10"/>
                  </a:lnTo>
                  <a:lnTo>
                    <a:pt x="69" y="12"/>
                  </a:lnTo>
                  <a:lnTo>
                    <a:pt x="62" y="13"/>
                  </a:lnTo>
                  <a:lnTo>
                    <a:pt x="58" y="18"/>
                  </a:lnTo>
                  <a:lnTo>
                    <a:pt x="58" y="18"/>
                  </a:lnTo>
                  <a:lnTo>
                    <a:pt x="54" y="21"/>
                  </a:lnTo>
                  <a:lnTo>
                    <a:pt x="54" y="21"/>
                  </a:lnTo>
                  <a:lnTo>
                    <a:pt x="46" y="28"/>
                  </a:lnTo>
                  <a:lnTo>
                    <a:pt x="35" y="32"/>
                  </a:lnTo>
                  <a:lnTo>
                    <a:pt x="35" y="32"/>
                  </a:lnTo>
                  <a:lnTo>
                    <a:pt x="29" y="36"/>
                  </a:lnTo>
                  <a:lnTo>
                    <a:pt x="24" y="40"/>
                  </a:lnTo>
                  <a:lnTo>
                    <a:pt x="19" y="48"/>
                  </a:lnTo>
                  <a:lnTo>
                    <a:pt x="19" y="60"/>
                  </a:lnTo>
                  <a:lnTo>
                    <a:pt x="19" y="60"/>
                  </a:lnTo>
                  <a:lnTo>
                    <a:pt x="18" y="63"/>
                  </a:lnTo>
                  <a:lnTo>
                    <a:pt x="10" y="72"/>
                  </a:lnTo>
                  <a:lnTo>
                    <a:pt x="10" y="72"/>
                  </a:lnTo>
                  <a:lnTo>
                    <a:pt x="5" y="79"/>
                  </a:lnTo>
                  <a:lnTo>
                    <a:pt x="3" y="82"/>
                  </a:lnTo>
                  <a:lnTo>
                    <a:pt x="3" y="90"/>
                  </a:lnTo>
                  <a:lnTo>
                    <a:pt x="3" y="90"/>
                  </a:lnTo>
                  <a:lnTo>
                    <a:pt x="3" y="93"/>
                  </a:lnTo>
                  <a:lnTo>
                    <a:pt x="3" y="93"/>
                  </a:lnTo>
                  <a:lnTo>
                    <a:pt x="2" y="101"/>
                  </a:lnTo>
                  <a:lnTo>
                    <a:pt x="2" y="101"/>
                  </a:lnTo>
                  <a:lnTo>
                    <a:pt x="2" y="109"/>
                  </a:lnTo>
                  <a:lnTo>
                    <a:pt x="2" y="109"/>
                  </a:lnTo>
                  <a:lnTo>
                    <a:pt x="0" y="114"/>
                  </a:lnTo>
                  <a:lnTo>
                    <a:pt x="0" y="119"/>
                  </a:lnTo>
                  <a:lnTo>
                    <a:pt x="3" y="128"/>
                  </a:lnTo>
                  <a:lnTo>
                    <a:pt x="8" y="139"/>
                  </a:lnTo>
                  <a:lnTo>
                    <a:pt x="10" y="143"/>
                  </a:lnTo>
                  <a:lnTo>
                    <a:pt x="13" y="144"/>
                  </a:lnTo>
                  <a:lnTo>
                    <a:pt x="13" y="144"/>
                  </a:lnTo>
                  <a:lnTo>
                    <a:pt x="19" y="147"/>
                  </a:lnTo>
                  <a:lnTo>
                    <a:pt x="19" y="147"/>
                  </a:lnTo>
                  <a:lnTo>
                    <a:pt x="21" y="154"/>
                  </a:lnTo>
                  <a:lnTo>
                    <a:pt x="24" y="159"/>
                  </a:lnTo>
                  <a:lnTo>
                    <a:pt x="29" y="162"/>
                  </a:lnTo>
                  <a:lnTo>
                    <a:pt x="35" y="162"/>
                  </a:lnTo>
                  <a:lnTo>
                    <a:pt x="35" y="162"/>
                  </a:lnTo>
                  <a:lnTo>
                    <a:pt x="43" y="162"/>
                  </a:lnTo>
                  <a:lnTo>
                    <a:pt x="43" y="162"/>
                  </a:lnTo>
                  <a:lnTo>
                    <a:pt x="45" y="160"/>
                  </a:lnTo>
                  <a:lnTo>
                    <a:pt x="45" y="160"/>
                  </a:lnTo>
                  <a:lnTo>
                    <a:pt x="51" y="162"/>
                  </a:lnTo>
                  <a:lnTo>
                    <a:pt x="54" y="165"/>
                  </a:lnTo>
                  <a:lnTo>
                    <a:pt x="61" y="170"/>
                  </a:lnTo>
                  <a:lnTo>
                    <a:pt x="61" y="170"/>
                  </a:lnTo>
                  <a:lnTo>
                    <a:pt x="67" y="175"/>
                  </a:lnTo>
                  <a:lnTo>
                    <a:pt x="70" y="176"/>
                  </a:lnTo>
                  <a:lnTo>
                    <a:pt x="75" y="178"/>
                  </a:lnTo>
                  <a:lnTo>
                    <a:pt x="75" y="178"/>
                  </a:lnTo>
                  <a:lnTo>
                    <a:pt x="81" y="176"/>
                  </a:lnTo>
                  <a:lnTo>
                    <a:pt x="86" y="173"/>
                  </a:lnTo>
                  <a:lnTo>
                    <a:pt x="86" y="173"/>
                  </a:lnTo>
                  <a:lnTo>
                    <a:pt x="89" y="170"/>
                  </a:lnTo>
                  <a:lnTo>
                    <a:pt x="89" y="170"/>
                  </a:lnTo>
                  <a:lnTo>
                    <a:pt x="91" y="170"/>
                  </a:lnTo>
                  <a:lnTo>
                    <a:pt x="91" y="170"/>
                  </a:lnTo>
                  <a:lnTo>
                    <a:pt x="93" y="171"/>
                  </a:lnTo>
                  <a:lnTo>
                    <a:pt x="94" y="173"/>
                  </a:lnTo>
                  <a:lnTo>
                    <a:pt x="94" y="173"/>
                  </a:lnTo>
                  <a:lnTo>
                    <a:pt x="97" y="176"/>
                  </a:lnTo>
                  <a:lnTo>
                    <a:pt x="102" y="178"/>
                  </a:lnTo>
                  <a:lnTo>
                    <a:pt x="110" y="179"/>
                  </a:lnTo>
                  <a:lnTo>
                    <a:pt x="118" y="178"/>
                  </a:lnTo>
                  <a:lnTo>
                    <a:pt x="125" y="173"/>
                  </a:lnTo>
                  <a:lnTo>
                    <a:pt x="125" y="173"/>
                  </a:lnTo>
                  <a:lnTo>
                    <a:pt x="128" y="173"/>
                  </a:lnTo>
                  <a:lnTo>
                    <a:pt x="136" y="171"/>
                  </a:lnTo>
                  <a:lnTo>
                    <a:pt x="136" y="173"/>
                  </a:lnTo>
                  <a:lnTo>
                    <a:pt x="136" y="173"/>
                  </a:lnTo>
                  <a:lnTo>
                    <a:pt x="134" y="179"/>
                  </a:lnTo>
                  <a:lnTo>
                    <a:pt x="137" y="186"/>
                  </a:lnTo>
                  <a:lnTo>
                    <a:pt x="137" y="186"/>
                  </a:lnTo>
                  <a:lnTo>
                    <a:pt x="141" y="189"/>
                  </a:lnTo>
                  <a:lnTo>
                    <a:pt x="144" y="190"/>
                  </a:lnTo>
                  <a:lnTo>
                    <a:pt x="147" y="190"/>
                  </a:lnTo>
                  <a:lnTo>
                    <a:pt x="147" y="190"/>
                  </a:lnTo>
                  <a:lnTo>
                    <a:pt x="153" y="189"/>
                  </a:lnTo>
                  <a:lnTo>
                    <a:pt x="153" y="189"/>
                  </a:lnTo>
                  <a:lnTo>
                    <a:pt x="157" y="197"/>
                  </a:lnTo>
                  <a:lnTo>
                    <a:pt x="157" y="197"/>
                  </a:lnTo>
                  <a:lnTo>
                    <a:pt x="160" y="200"/>
                  </a:lnTo>
                  <a:lnTo>
                    <a:pt x="165" y="205"/>
                  </a:lnTo>
                  <a:lnTo>
                    <a:pt x="171" y="208"/>
                  </a:lnTo>
                  <a:lnTo>
                    <a:pt x="171" y="208"/>
                  </a:lnTo>
                  <a:lnTo>
                    <a:pt x="176" y="213"/>
                  </a:lnTo>
                  <a:lnTo>
                    <a:pt x="176" y="213"/>
                  </a:lnTo>
                  <a:lnTo>
                    <a:pt x="182" y="216"/>
                  </a:lnTo>
                  <a:lnTo>
                    <a:pt x="185" y="216"/>
                  </a:lnTo>
                  <a:lnTo>
                    <a:pt x="185" y="216"/>
                  </a:lnTo>
                  <a:lnTo>
                    <a:pt x="185" y="216"/>
                  </a:lnTo>
                  <a:lnTo>
                    <a:pt x="192" y="214"/>
                  </a:lnTo>
                  <a:lnTo>
                    <a:pt x="196" y="211"/>
                  </a:lnTo>
                  <a:lnTo>
                    <a:pt x="203" y="203"/>
                  </a:lnTo>
                  <a:lnTo>
                    <a:pt x="203" y="203"/>
                  </a:lnTo>
                  <a:lnTo>
                    <a:pt x="208" y="197"/>
                  </a:lnTo>
                  <a:lnTo>
                    <a:pt x="208" y="197"/>
                  </a:lnTo>
                  <a:lnTo>
                    <a:pt x="211" y="194"/>
                  </a:lnTo>
                  <a:lnTo>
                    <a:pt x="216" y="192"/>
                  </a:lnTo>
                  <a:lnTo>
                    <a:pt x="225" y="190"/>
                  </a:lnTo>
                  <a:lnTo>
                    <a:pt x="225" y="190"/>
                  </a:lnTo>
                  <a:lnTo>
                    <a:pt x="233" y="189"/>
                  </a:lnTo>
                  <a:lnTo>
                    <a:pt x="238" y="184"/>
                  </a:lnTo>
                  <a:lnTo>
                    <a:pt x="238" y="184"/>
                  </a:lnTo>
                  <a:lnTo>
                    <a:pt x="241" y="181"/>
                  </a:lnTo>
                  <a:lnTo>
                    <a:pt x="241" y="176"/>
                  </a:lnTo>
                  <a:lnTo>
                    <a:pt x="241" y="170"/>
                  </a:lnTo>
                  <a:lnTo>
                    <a:pt x="241" y="170"/>
                  </a:lnTo>
                  <a:lnTo>
                    <a:pt x="241" y="168"/>
                  </a:lnTo>
                  <a:lnTo>
                    <a:pt x="241" y="168"/>
                  </a:lnTo>
                  <a:lnTo>
                    <a:pt x="241" y="162"/>
                  </a:lnTo>
                  <a:lnTo>
                    <a:pt x="243" y="159"/>
                  </a:lnTo>
                  <a:lnTo>
                    <a:pt x="243" y="159"/>
                  </a:lnTo>
                  <a:lnTo>
                    <a:pt x="246" y="154"/>
                  </a:lnTo>
                  <a:lnTo>
                    <a:pt x="249" y="149"/>
                  </a:lnTo>
                  <a:lnTo>
                    <a:pt x="251" y="141"/>
                  </a:lnTo>
                  <a:lnTo>
                    <a:pt x="249" y="138"/>
                  </a:lnTo>
                  <a:lnTo>
                    <a:pt x="248" y="135"/>
                  </a:lnTo>
                  <a:lnTo>
                    <a:pt x="248" y="135"/>
                  </a:lnTo>
                  <a:lnTo>
                    <a:pt x="249" y="131"/>
                  </a:lnTo>
                  <a:lnTo>
                    <a:pt x="249" y="131"/>
                  </a:lnTo>
                  <a:lnTo>
                    <a:pt x="254" y="125"/>
                  </a:lnTo>
                  <a:lnTo>
                    <a:pt x="254" y="117"/>
                  </a:lnTo>
                  <a:lnTo>
                    <a:pt x="252" y="109"/>
                  </a:lnTo>
                  <a:lnTo>
                    <a:pt x="248" y="103"/>
                  </a:lnTo>
                  <a:lnTo>
                    <a:pt x="248" y="103"/>
                  </a:lnTo>
                  <a:close/>
                  <a:moveTo>
                    <a:pt x="230" y="143"/>
                  </a:moveTo>
                  <a:lnTo>
                    <a:pt x="230" y="143"/>
                  </a:lnTo>
                  <a:lnTo>
                    <a:pt x="228" y="146"/>
                  </a:lnTo>
                  <a:lnTo>
                    <a:pt x="228" y="146"/>
                  </a:lnTo>
                  <a:lnTo>
                    <a:pt x="224" y="152"/>
                  </a:lnTo>
                  <a:lnTo>
                    <a:pt x="222" y="157"/>
                  </a:lnTo>
                  <a:lnTo>
                    <a:pt x="222" y="168"/>
                  </a:lnTo>
                  <a:lnTo>
                    <a:pt x="222" y="168"/>
                  </a:lnTo>
                  <a:lnTo>
                    <a:pt x="222" y="171"/>
                  </a:lnTo>
                  <a:lnTo>
                    <a:pt x="222" y="171"/>
                  </a:lnTo>
                  <a:lnTo>
                    <a:pt x="214" y="173"/>
                  </a:lnTo>
                  <a:lnTo>
                    <a:pt x="206" y="175"/>
                  </a:lnTo>
                  <a:lnTo>
                    <a:pt x="200" y="179"/>
                  </a:lnTo>
                  <a:lnTo>
                    <a:pt x="193" y="184"/>
                  </a:lnTo>
                  <a:lnTo>
                    <a:pt x="193" y="184"/>
                  </a:lnTo>
                  <a:lnTo>
                    <a:pt x="187" y="192"/>
                  </a:lnTo>
                  <a:lnTo>
                    <a:pt x="187" y="192"/>
                  </a:lnTo>
                  <a:lnTo>
                    <a:pt x="185" y="195"/>
                  </a:lnTo>
                  <a:lnTo>
                    <a:pt x="185" y="195"/>
                  </a:lnTo>
                  <a:lnTo>
                    <a:pt x="181" y="192"/>
                  </a:lnTo>
                  <a:lnTo>
                    <a:pt x="181" y="192"/>
                  </a:lnTo>
                  <a:lnTo>
                    <a:pt x="176" y="189"/>
                  </a:lnTo>
                  <a:lnTo>
                    <a:pt x="173" y="186"/>
                  </a:lnTo>
                  <a:lnTo>
                    <a:pt x="173" y="186"/>
                  </a:lnTo>
                  <a:lnTo>
                    <a:pt x="169" y="179"/>
                  </a:lnTo>
                  <a:lnTo>
                    <a:pt x="169" y="179"/>
                  </a:lnTo>
                  <a:lnTo>
                    <a:pt x="165" y="173"/>
                  </a:lnTo>
                  <a:lnTo>
                    <a:pt x="161" y="171"/>
                  </a:lnTo>
                  <a:lnTo>
                    <a:pt x="157" y="170"/>
                  </a:lnTo>
                  <a:lnTo>
                    <a:pt x="157" y="170"/>
                  </a:lnTo>
                  <a:lnTo>
                    <a:pt x="158" y="163"/>
                  </a:lnTo>
                  <a:lnTo>
                    <a:pt x="155" y="159"/>
                  </a:lnTo>
                  <a:lnTo>
                    <a:pt x="155" y="159"/>
                  </a:lnTo>
                  <a:lnTo>
                    <a:pt x="152" y="155"/>
                  </a:lnTo>
                  <a:lnTo>
                    <a:pt x="149" y="154"/>
                  </a:lnTo>
                  <a:lnTo>
                    <a:pt x="144" y="152"/>
                  </a:lnTo>
                  <a:lnTo>
                    <a:pt x="144" y="152"/>
                  </a:lnTo>
                  <a:lnTo>
                    <a:pt x="144" y="152"/>
                  </a:lnTo>
                  <a:lnTo>
                    <a:pt x="141" y="152"/>
                  </a:lnTo>
                  <a:lnTo>
                    <a:pt x="137" y="152"/>
                  </a:lnTo>
                  <a:lnTo>
                    <a:pt x="137" y="152"/>
                  </a:lnTo>
                  <a:lnTo>
                    <a:pt x="123" y="154"/>
                  </a:lnTo>
                  <a:lnTo>
                    <a:pt x="117" y="155"/>
                  </a:lnTo>
                  <a:lnTo>
                    <a:pt x="110" y="160"/>
                  </a:lnTo>
                  <a:lnTo>
                    <a:pt x="110" y="160"/>
                  </a:lnTo>
                  <a:lnTo>
                    <a:pt x="109" y="160"/>
                  </a:lnTo>
                  <a:lnTo>
                    <a:pt x="109" y="160"/>
                  </a:lnTo>
                  <a:lnTo>
                    <a:pt x="107" y="159"/>
                  </a:lnTo>
                  <a:lnTo>
                    <a:pt x="107" y="159"/>
                  </a:lnTo>
                  <a:lnTo>
                    <a:pt x="101" y="154"/>
                  </a:lnTo>
                  <a:lnTo>
                    <a:pt x="96" y="151"/>
                  </a:lnTo>
                  <a:lnTo>
                    <a:pt x="91" y="151"/>
                  </a:lnTo>
                  <a:lnTo>
                    <a:pt x="91" y="151"/>
                  </a:lnTo>
                  <a:lnTo>
                    <a:pt x="86" y="151"/>
                  </a:lnTo>
                  <a:lnTo>
                    <a:pt x="80" y="154"/>
                  </a:lnTo>
                  <a:lnTo>
                    <a:pt x="80" y="154"/>
                  </a:lnTo>
                  <a:lnTo>
                    <a:pt x="75" y="157"/>
                  </a:lnTo>
                  <a:lnTo>
                    <a:pt x="75" y="157"/>
                  </a:lnTo>
                  <a:lnTo>
                    <a:pt x="75" y="157"/>
                  </a:lnTo>
                  <a:lnTo>
                    <a:pt x="75" y="157"/>
                  </a:lnTo>
                  <a:lnTo>
                    <a:pt x="73" y="155"/>
                  </a:lnTo>
                  <a:lnTo>
                    <a:pt x="73" y="155"/>
                  </a:lnTo>
                  <a:lnTo>
                    <a:pt x="67" y="151"/>
                  </a:lnTo>
                  <a:lnTo>
                    <a:pt x="59" y="146"/>
                  </a:lnTo>
                  <a:lnTo>
                    <a:pt x="51" y="143"/>
                  </a:lnTo>
                  <a:lnTo>
                    <a:pt x="45" y="141"/>
                  </a:lnTo>
                  <a:lnTo>
                    <a:pt x="45" y="141"/>
                  </a:lnTo>
                  <a:lnTo>
                    <a:pt x="45" y="141"/>
                  </a:lnTo>
                  <a:lnTo>
                    <a:pt x="45" y="141"/>
                  </a:lnTo>
                  <a:lnTo>
                    <a:pt x="40" y="143"/>
                  </a:lnTo>
                  <a:lnTo>
                    <a:pt x="40" y="143"/>
                  </a:lnTo>
                  <a:lnTo>
                    <a:pt x="38" y="143"/>
                  </a:lnTo>
                  <a:lnTo>
                    <a:pt x="38" y="143"/>
                  </a:lnTo>
                  <a:lnTo>
                    <a:pt x="35" y="138"/>
                  </a:lnTo>
                  <a:lnTo>
                    <a:pt x="32" y="133"/>
                  </a:lnTo>
                  <a:lnTo>
                    <a:pt x="22" y="128"/>
                  </a:lnTo>
                  <a:lnTo>
                    <a:pt x="22" y="128"/>
                  </a:lnTo>
                  <a:lnTo>
                    <a:pt x="21" y="120"/>
                  </a:lnTo>
                  <a:lnTo>
                    <a:pt x="19" y="114"/>
                  </a:lnTo>
                  <a:lnTo>
                    <a:pt x="19" y="114"/>
                  </a:lnTo>
                  <a:lnTo>
                    <a:pt x="21" y="107"/>
                  </a:lnTo>
                  <a:lnTo>
                    <a:pt x="21" y="103"/>
                  </a:lnTo>
                  <a:lnTo>
                    <a:pt x="21" y="103"/>
                  </a:lnTo>
                  <a:lnTo>
                    <a:pt x="22" y="96"/>
                  </a:lnTo>
                  <a:lnTo>
                    <a:pt x="22" y="96"/>
                  </a:lnTo>
                  <a:lnTo>
                    <a:pt x="22" y="91"/>
                  </a:lnTo>
                  <a:lnTo>
                    <a:pt x="22" y="88"/>
                  </a:lnTo>
                  <a:lnTo>
                    <a:pt x="22" y="88"/>
                  </a:lnTo>
                  <a:lnTo>
                    <a:pt x="22" y="87"/>
                  </a:lnTo>
                  <a:lnTo>
                    <a:pt x="22" y="87"/>
                  </a:lnTo>
                  <a:lnTo>
                    <a:pt x="22" y="85"/>
                  </a:lnTo>
                  <a:lnTo>
                    <a:pt x="22" y="85"/>
                  </a:lnTo>
                  <a:lnTo>
                    <a:pt x="30" y="77"/>
                  </a:lnTo>
                  <a:lnTo>
                    <a:pt x="34" y="71"/>
                  </a:lnTo>
                  <a:lnTo>
                    <a:pt x="37" y="64"/>
                  </a:lnTo>
                  <a:lnTo>
                    <a:pt x="37" y="58"/>
                  </a:lnTo>
                  <a:lnTo>
                    <a:pt x="37" y="58"/>
                  </a:lnTo>
                  <a:lnTo>
                    <a:pt x="38" y="53"/>
                  </a:lnTo>
                  <a:lnTo>
                    <a:pt x="42" y="52"/>
                  </a:lnTo>
                  <a:lnTo>
                    <a:pt x="42" y="52"/>
                  </a:lnTo>
                  <a:lnTo>
                    <a:pt x="54" y="45"/>
                  </a:lnTo>
                  <a:lnTo>
                    <a:pt x="64" y="39"/>
                  </a:lnTo>
                  <a:lnTo>
                    <a:pt x="69" y="34"/>
                  </a:lnTo>
                  <a:lnTo>
                    <a:pt x="72" y="31"/>
                  </a:lnTo>
                  <a:lnTo>
                    <a:pt x="72" y="31"/>
                  </a:lnTo>
                  <a:lnTo>
                    <a:pt x="80" y="29"/>
                  </a:lnTo>
                  <a:lnTo>
                    <a:pt x="80" y="29"/>
                  </a:lnTo>
                  <a:lnTo>
                    <a:pt x="89" y="28"/>
                  </a:lnTo>
                  <a:lnTo>
                    <a:pt x="99" y="24"/>
                  </a:lnTo>
                  <a:lnTo>
                    <a:pt x="105" y="20"/>
                  </a:lnTo>
                  <a:lnTo>
                    <a:pt x="105" y="20"/>
                  </a:lnTo>
                  <a:lnTo>
                    <a:pt x="110" y="20"/>
                  </a:lnTo>
                  <a:lnTo>
                    <a:pt x="110" y="20"/>
                  </a:lnTo>
                  <a:lnTo>
                    <a:pt x="118" y="24"/>
                  </a:lnTo>
                  <a:lnTo>
                    <a:pt x="123" y="26"/>
                  </a:lnTo>
                  <a:lnTo>
                    <a:pt x="128" y="28"/>
                  </a:lnTo>
                  <a:lnTo>
                    <a:pt x="128" y="28"/>
                  </a:lnTo>
                  <a:lnTo>
                    <a:pt x="134" y="26"/>
                  </a:lnTo>
                  <a:lnTo>
                    <a:pt x="139" y="23"/>
                  </a:lnTo>
                  <a:lnTo>
                    <a:pt x="139" y="23"/>
                  </a:lnTo>
                  <a:lnTo>
                    <a:pt x="141" y="26"/>
                  </a:lnTo>
                  <a:lnTo>
                    <a:pt x="144" y="31"/>
                  </a:lnTo>
                  <a:lnTo>
                    <a:pt x="147" y="34"/>
                  </a:lnTo>
                  <a:lnTo>
                    <a:pt x="153" y="36"/>
                  </a:lnTo>
                  <a:lnTo>
                    <a:pt x="153" y="36"/>
                  </a:lnTo>
                  <a:lnTo>
                    <a:pt x="161" y="34"/>
                  </a:lnTo>
                  <a:lnTo>
                    <a:pt x="161" y="34"/>
                  </a:lnTo>
                  <a:lnTo>
                    <a:pt x="163" y="32"/>
                  </a:lnTo>
                  <a:lnTo>
                    <a:pt x="163" y="32"/>
                  </a:lnTo>
                  <a:lnTo>
                    <a:pt x="168" y="34"/>
                  </a:lnTo>
                  <a:lnTo>
                    <a:pt x="168" y="34"/>
                  </a:lnTo>
                  <a:lnTo>
                    <a:pt x="171" y="36"/>
                  </a:lnTo>
                  <a:lnTo>
                    <a:pt x="171" y="36"/>
                  </a:lnTo>
                  <a:lnTo>
                    <a:pt x="173" y="37"/>
                  </a:lnTo>
                  <a:lnTo>
                    <a:pt x="173" y="37"/>
                  </a:lnTo>
                  <a:lnTo>
                    <a:pt x="177" y="44"/>
                  </a:lnTo>
                  <a:lnTo>
                    <a:pt x="182" y="45"/>
                  </a:lnTo>
                  <a:lnTo>
                    <a:pt x="187" y="47"/>
                  </a:lnTo>
                  <a:lnTo>
                    <a:pt x="187" y="47"/>
                  </a:lnTo>
                  <a:lnTo>
                    <a:pt x="190" y="45"/>
                  </a:lnTo>
                  <a:lnTo>
                    <a:pt x="190" y="45"/>
                  </a:lnTo>
                  <a:lnTo>
                    <a:pt x="192" y="47"/>
                  </a:lnTo>
                  <a:lnTo>
                    <a:pt x="192" y="47"/>
                  </a:lnTo>
                  <a:lnTo>
                    <a:pt x="195" y="50"/>
                  </a:lnTo>
                  <a:lnTo>
                    <a:pt x="195" y="50"/>
                  </a:lnTo>
                  <a:lnTo>
                    <a:pt x="195" y="52"/>
                  </a:lnTo>
                  <a:lnTo>
                    <a:pt x="195" y="52"/>
                  </a:lnTo>
                  <a:lnTo>
                    <a:pt x="196" y="56"/>
                  </a:lnTo>
                  <a:lnTo>
                    <a:pt x="200" y="60"/>
                  </a:lnTo>
                  <a:lnTo>
                    <a:pt x="204" y="63"/>
                  </a:lnTo>
                  <a:lnTo>
                    <a:pt x="212" y="64"/>
                  </a:lnTo>
                  <a:lnTo>
                    <a:pt x="212" y="64"/>
                  </a:lnTo>
                  <a:lnTo>
                    <a:pt x="212" y="66"/>
                  </a:lnTo>
                  <a:lnTo>
                    <a:pt x="212" y="66"/>
                  </a:lnTo>
                  <a:lnTo>
                    <a:pt x="214" y="71"/>
                  </a:lnTo>
                  <a:lnTo>
                    <a:pt x="217" y="75"/>
                  </a:lnTo>
                  <a:lnTo>
                    <a:pt x="224" y="83"/>
                  </a:lnTo>
                  <a:lnTo>
                    <a:pt x="224" y="83"/>
                  </a:lnTo>
                  <a:lnTo>
                    <a:pt x="227" y="88"/>
                  </a:lnTo>
                  <a:lnTo>
                    <a:pt x="230" y="95"/>
                  </a:lnTo>
                  <a:lnTo>
                    <a:pt x="230" y="95"/>
                  </a:lnTo>
                  <a:lnTo>
                    <a:pt x="230" y="96"/>
                  </a:lnTo>
                  <a:lnTo>
                    <a:pt x="230" y="96"/>
                  </a:lnTo>
                  <a:lnTo>
                    <a:pt x="228" y="104"/>
                  </a:lnTo>
                  <a:lnTo>
                    <a:pt x="230" y="111"/>
                  </a:lnTo>
                  <a:lnTo>
                    <a:pt x="233" y="115"/>
                  </a:lnTo>
                  <a:lnTo>
                    <a:pt x="233" y="115"/>
                  </a:lnTo>
                  <a:lnTo>
                    <a:pt x="235" y="119"/>
                  </a:lnTo>
                  <a:lnTo>
                    <a:pt x="235" y="119"/>
                  </a:lnTo>
                  <a:lnTo>
                    <a:pt x="235" y="119"/>
                  </a:lnTo>
                  <a:lnTo>
                    <a:pt x="235" y="119"/>
                  </a:lnTo>
                  <a:lnTo>
                    <a:pt x="230" y="127"/>
                  </a:lnTo>
                  <a:lnTo>
                    <a:pt x="228" y="133"/>
                  </a:lnTo>
                  <a:lnTo>
                    <a:pt x="228" y="138"/>
                  </a:lnTo>
                  <a:lnTo>
                    <a:pt x="230" y="143"/>
                  </a:lnTo>
                  <a:lnTo>
                    <a:pt x="230" y="143"/>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26" name="Freeform 235"/>
            <p:cNvSpPr>
              <a:spLocks noEditPoints="1"/>
            </p:cNvSpPr>
            <p:nvPr/>
          </p:nvSpPr>
          <p:spPr bwMode="auto">
            <a:xfrm>
              <a:off x="7789863" y="4140200"/>
              <a:ext cx="315913" cy="371475"/>
            </a:xfrm>
            <a:custGeom>
              <a:avLst/>
              <a:gdLst>
                <a:gd name="T0" fmla="*/ 381 w 397"/>
                <a:gd name="T1" fmla="*/ 85 h 468"/>
                <a:gd name="T2" fmla="*/ 340 w 397"/>
                <a:gd name="T3" fmla="*/ 39 h 468"/>
                <a:gd name="T4" fmla="*/ 260 w 397"/>
                <a:gd name="T5" fmla="*/ 5 h 468"/>
                <a:gd name="T6" fmla="*/ 220 w 397"/>
                <a:gd name="T7" fmla="*/ 0 h 468"/>
                <a:gd name="T8" fmla="*/ 126 w 397"/>
                <a:gd name="T9" fmla="*/ 18 h 468"/>
                <a:gd name="T10" fmla="*/ 71 w 397"/>
                <a:gd name="T11" fmla="*/ 58 h 468"/>
                <a:gd name="T12" fmla="*/ 47 w 397"/>
                <a:gd name="T13" fmla="*/ 106 h 468"/>
                <a:gd name="T14" fmla="*/ 36 w 397"/>
                <a:gd name="T15" fmla="*/ 160 h 468"/>
                <a:gd name="T16" fmla="*/ 12 w 397"/>
                <a:gd name="T17" fmla="*/ 221 h 468"/>
                <a:gd name="T18" fmla="*/ 1 w 397"/>
                <a:gd name="T19" fmla="*/ 238 h 468"/>
                <a:gd name="T20" fmla="*/ 1 w 397"/>
                <a:gd name="T21" fmla="*/ 253 h 468"/>
                <a:gd name="T22" fmla="*/ 22 w 397"/>
                <a:gd name="T23" fmla="*/ 267 h 468"/>
                <a:gd name="T24" fmla="*/ 28 w 397"/>
                <a:gd name="T25" fmla="*/ 272 h 468"/>
                <a:gd name="T26" fmla="*/ 27 w 397"/>
                <a:gd name="T27" fmla="*/ 289 h 468"/>
                <a:gd name="T28" fmla="*/ 35 w 397"/>
                <a:gd name="T29" fmla="*/ 301 h 468"/>
                <a:gd name="T30" fmla="*/ 41 w 397"/>
                <a:gd name="T31" fmla="*/ 323 h 468"/>
                <a:gd name="T32" fmla="*/ 43 w 397"/>
                <a:gd name="T33" fmla="*/ 350 h 468"/>
                <a:gd name="T34" fmla="*/ 68 w 397"/>
                <a:gd name="T35" fmla="*/ 377 h 468"/>
                <a:gd name="T36" fmla="*/ 99 w 397"/>
                <a:gd name="T37" fmla="*/ 380 h 468"/>
                <a:gd name="T38" fmla="*/ 121 w 397"/>
                <a:gd name="T39" fmla="*/ 380 h 468"/>
                <a:gd name="T40" fmla="*/ 132 w 397"/>
                <a:gd name="T41" fmla="*/ 392 h 468"/>
                <a:gd name="T42" fmla="*/ 145 w 397"/>
                <a:gd name="T43" fmla="*/ 428 h 468"/>
                <a:gd name="T44" fmla="*/ 150 w 397"/>
                <a:gd name="T45" fmla="*/ 462 h 468"/>
                <a:gd name="T46" fmla="*/ 158 w 397"/>
                <a:gd name="T47" fmla="*/ 468 h 468"/>
                <a:gd name="T48" fmla="*/ 325 w 397"/>
                <a:gd name="T49" fmla="*/ 419 h 468"/>
                <a:gd name="T50" fmla="*/ 329 w 397"/>
                <a:gd name="T51" fmla="*/ 409 h 468"/>
                <a:gd name="T52" fmla="*/ 330 w 397"/>
                <a:gd name="T53" fmla="*/ 350 h 468"/>
                <a:gd name="T54" fmla="*/ 353 w 397"/>
                <a:gd name="T55" fmla="*/ 283 h 468"/>
                <a:gd name="T56" fmla="*/ 386 w 397"/>
                <a:gd name="T57" fmla="*/ 222 h 468"/>
                <a:gd name="T58" fmla="*/ 397 w 397"/>
                <a:gd name="T59" fmla="*/ 165 h 468"/>
                <a:gd name="T60" fmla="*/ 353 w 397"/>
                <a:gd name="T61" fmla="*/ 245 h 468"/>
                <a:gd name="T62" fmla="*/ 329 w 397"/>
                <a:gd name="T63" fmla="*/ 291 h 468"/>
                <a:gd name="T64" fmla="*/ 309 w 397"/>
                <a:gd name="T65" fmla="*/ 358 h 468"/>
                <a:gd name="T66" fmla="*/ 164 w 397"/>
                <a:gd name="T67" fmla="*/ 446 h 468"/>
                <a:gd name="T68" fmla="*/ 159 w 397"/>
                <a:gd name="T69" fmla="*/ 398 h 468"/>
                <a:gd name="T70" fmla="*/ 139 w 397"/>
                <a:gd name="T71" fmla="*/ 371 h 468"/>
                <a:gd name="T72" fmla="*/ 121 w 397"/>
                <a:gd name="T73" fmla="*/ 360 h 468"/>
                <a:gd name="T74" fmla="*/ 97 w 397"/>
                <a:gd name="T75" fmla="*/ 361 h 468"/>
                <a:gd name="T76" fmla="*/ 76 w 397"/>
                <a:gd name="T77" fmla="*/ 361 h 468"/>
                <a:gd name="T78" fmla="*/ 62 w 397"/>
                <a:gd name="T79" fmla="*/ 345 h 468"/>
                <a:gd name="T80" fmla="*/ 60 w 397"/>
                <a:gd name="T81" fmla="*/ 320 h 468"/>
                <a:gd name="T82" fmla="*/ 52 w 397"/>
                <a:gd name="T83" fmla="*/ 307 h 468"/>
                <a:gd name="T84" fmla="*/ 55 w 397"/>
                <a:gd name="T85" fmla="*/ 301 h 468"/>
                <a:gd name="T86" fmla="*/ 54 w 397"/>
                <a:gd name="T87" fmla="*/ 289 h 468"/>
                <a:gd name="T88" fmla="*/ 46 w 397"/>
                <a:gd name="T89" fmla="*/ 285 h 468"/>
                <a:gd name="T90" fmla="*/ 49 w 397"/>
                <a:gd name="T91" fmla="*/ 270 h 468"/>
                <a:gd name="T92" fmla="*/ 49 w 397"/>
                <a:gd name="T93" fmla="*/ 253 h 468"/>
                <a:gd name="T94" fmla="*/ 32 w 397"/>
                <a:gd name="T95" fmla="*/ 248 h 468"/>
                <a:gd name="T96" fmla="*/ 19 w 397"/>
                <a:gd name="T97" fmla="*/ 246 h 468"/>
                <a:gd name="T98" fmla="*/ 25 w 397"/>
                <a:gd name="T99" fmla="*/ 235 h 468"/>
                <a:gd name="T100" fmla="*/ 52 w 397"/>
                <a:gd name="T101" fmla="*/ 179 h 468"/>
                <a:gd name="T102" fmla="*/ 62 w 397"/>
                <a:gd name="T103" fmla="*/ 122 h 468"/>
                <a:gd name="T104" fmla="*/ 94 w 397"/>
                <a:gd name="T105" fmla="*/ 64 h 468"/>
                <a:gd name="T106" fmla="*/ 143 w 397"/>
                <a:gd name="T107" fmla="*/ 32 h 468"/>
                <a:gd name="T108" fmla="*/ 220 w 397"/>
                <a:gd name="T109" fmla="*/ 19 h 468"/>
                <a:gd name="T110" fmla="*/ 255 w 397"/>
                <a:gd name="T111" fmla="*/ 24 h 468"/>
                <a:gd name="T112" fmla="*/ 325 w 397"/>
                <a:gd name="T113" fmla="*/ 53 h 468"/>
                <a:gd name="T114" fmla="*/ 364 w 397"/>
                <a:gd name="T115" fmla="*/ 93 h 468"/>
                <a:gd name="T116" fmla="*/ 378 w 397"/>
                <a:gd name="T117" fmla="*/ 163 h 468"/>
                <a:gd name="T118" fmla="*/ 369 w 397"/>
                <a:gd name="T119" fmla="*/ 216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 h="468">
                  <a:moveTo>
                    <a:pt x="391" y="117"/>
                  </a:moveTo>
                  <a:lnTo>
                    <a:pt x="391" y="117"/>
                  </a:lnTo>
                  <a:lnTo>
                    <a:pt x="388" y="101"/>
                  </a:lnTo>
                  <a:lnTo>
                    <a:pt x="381" y="85"/>
                  </a:lnTo>
                  <a:lnTo>
                    <a:pt x="373" y="71"/>
                  </a:lnTo>
                  <a:lnTo>
                    <a:pt x="364" y="59"/>
                  </a:lnTo>
                  <a:lnTo>
                    <a:pt x="353" y="48"/>
                  </a:lnTo>
                  <a:lnTo>
                    <a:pt x="340" y="39"/>
                  </a:lnTo>
                  <a:lnTo>
                    <a:pt x="325" y="31"/>
                  </a:lnTo>
                  <a:lnTo>
                    <a:pt x="313" y="23"/>
                  </a:lnTo>
                  <a:lnTo>
                    <a:pt x="285" y="13"/>
                  </a:lnTo>
                  <a:lnTo>
                    <a:pt x="260" y="5"/>
                  </a:lnTo>
                  <a:lnTo>
                    <a:pt x="239" y="2"/>
                  </a:lnTo>
                  <a:lnTo>
                    <a:pt x="226" y="0"/>
                  </a:lnTo>
                  <a:lnTo>
                    <a:pt x="220" y="0"/>
                  </a:lnTo>
                  <a:lnTo>
                    <a:pt x="220" y="0"/>
                  </a:lnTo>
                  <a:lnTo>
                    <a:pt x="191" y="2"/>
                  </a:lnTo>
                  <a:lnTo>
                    <a:pt x="167" y="5"/>
                  </a:lnTo>
                  <a:lnTo>
                    <a:pt x="145" y="11"/>
                  </a:lnTo>
                  <a:lnTo>
                    <a:pt x="126" y="18"/>
                  </a:lnTo>
                  <a:lnTo>
                    <a:pt x="110" y="26"/>
                  </a:lnTo>
                  <a:lnTo>
                    <a:pt x="95" y="37"/>
                  </a:lnTo>
                  <a:lnTo>
                    <a:pt x="83" y="47"/>
                  </a:lnTo>
                  <a:lnTo>
                    <a:pt x="71" y="58"/>
                  </a:lnTo>
                  <a:lnTo>
                    <a:pt x="63" y="71"/>
                  </a:lnTo>
                  <a:lnTo>
                    <a:pt x="57" y="82"/>
                  </a:lnTo>
                  <a:lnTo>
                    <a:pt x="51" y="93"/>
                  </a:lnTo>
                  <a:lnTo>
                    <a:pt x="47" y="106"/>
                  </a:lnTo>
                  <a:lnTo>
                    <a:pt x="43" y="125"/>
                  </a:lnTo>
                  <a:lnTo>
                    <a:pt x="40" y="141"/>
                  </a:lnTo>
                  <a:lnTo>
                    <a:pt x="40" y="141"/>
                  </a:lnTo>
                  <a:lnTo>
                    <a:pt x="36" y="160"/>
                  </a:lnTo>
                  <a:lnTo>
                    <a:pt x="32" y="184"/>
                  </a:lnTo>
                  <a:lnTo>
                    <a:pt x="22" y="205"/>
                  </a:lnTo>
                  <a:lnTo>
                    <a:pt x="17" y="214"/>
                  </a:lnTo>
                  <a:lnTo>
                    <a:pt x="12" y="221"/>
                  </a:lnTo>
                  <a:lnTo>
                    <a:pt x="12" y="221"/>
                  </a:lnTo>
                  <a:lnTo>
                    <a:pt x="8" y="225"/>
                  </a:lnTo>
                  <a:lnTo>
                    <a:pt x="3" y="233"/>
                  </a:lnTo>
                  <a:lnTo>
                    <a:pt x="1" y="238"/>
                  </a:lnTo>
                  <a:lnTo>
                    <a:pt x="0" y="243"/>
                  </a:lnTo>
                  <a:lnTo>
                    <a:pt x="0" y="248"/>
                  </a:lnTo>
                  <a:lnTo>
                    <a:pt x="1" y="253"/>
                  </a:lnTo>
                  <a:lnTo>
                    <a:pt x="1" y="253"/>
                  </a:lnTo>
                  <a:lnTo>
                    <a:pt x="3" y="257"/>
                  </a:lnTo>
                  <a:lnTo>
                    <a:pt x="6" y="261"/>
                  </a:lnTo>
                  <a:lnTo>
                    <a:pt x="14" y="265"/>
                  </a:lnTo>
                  <a:lnTo>
                    <a:pt x="22" y="267"/>
                  </a:lnTo>
                  <a:lnTo>
                    <a:pt x="30" y="267"/>
                  </a:lnTo>
                  <a:lnTo>
                    <a:pt x="30" y="267"/>
                  </a:lnTo>
                  <a:lnTo>
                    <a:pt x="28" y="272"/>
                  </a:lnTo>
                  <a:lnTo>
                    <a:pt x="28" y="272"/>
                  </a:lnTo>
                  <a:lnTo>
                    <a:pt x="28" y="278"/>
                  </a:lnTo>
                  <a:lnTo>
                    <a:pt x="27" y="285"/>
                  </a:lnTo>
                  <a:lnTo>
                    <a:pt x="27" y="285"/>
                  </a:lnTo>
                  <a:lnTo>
                    <a:pt x="27" y="289"/>
                  </a:lnTo>
                  <a:lnTo>
                    <a:pt x="28" y="293"/>
                  </a:lnTo>
                  <a:lnTo>
                    <a:pt x="32" y="297"/>
                  </a:lnTo>
                  <a:lnTo>
                    <a:pt x="35" y="301"/>
                  </a:lnTo>
                  <a:lnTo>
                    <a:pt x="35" y="301"/>
                  </a:lnTo>
                  <a:lnTo>
                    <a:pt x="33" y="307"/>
                  </a:lnTo>
                  <a:lnTo>
                    <a:pt x="35" y="312"/>
                  </a:lnTo>
                  <a:lnTo>
                    <a:pt x="36" y="318"/>
                  </a:lnTo>
                  <a:lnTo>
                    <a:pt x="41" y="323"/>
                  </a:lnTo>
                  <a:lnTo>
                    <a:pt x="41" y="323"/>
                  </a:lnTo>
                  <a:lnTo>
                    <a:pt x="41" y="339"/>
                  </a:lnTo>
                  <a:lnTo>
                    <a:pt x="41" y="339"/>
                  </a:lnTo>
                  <a:lnTo>
                    <a:pt x="43" y="350"/>
                  </a:lnTo>
                  <a:lnTo>
                    <a:pt x="47" y="360"/>
                  </a:lnTo>
                  <a:lnTo>
                    <a:pt x="52" y="366"/>
                  </a:lnTo>
                  <a:lnTo>
                    <a:pt x="60" y="372"/>
                  </a:lnTo>
                  <a:lnTo>
                    <a:pt x="68" y="377"/>
                  </a:lnTo>
                  <a:lnTo>
                    <a:pt x="78" y="380"/>
                  </a:lnTo>
                  <a:lnTo>
                    <a:pt x="87" y="382"/>
                  </a:lnTo>
                  <a:lnTo>
                    <a:pt x="97" y="380"/>
                  </a:lnTo>
                  <a:lnTo>
                    <a:pt x="99" y="380"/>
                  </a:lnTo>
                  <a:lnTo>
                    <a:pt x="99" y="380"/>
                  </a:lnTo>
                  <a:lnTo>
                    <a:pt x="115" y="379"/>
                  </a:lnTo>
                  <a:lnTo>
                    <a:pt x="115" y="379"/>
                  </a:lnTo>
                  <a:lnTo>
                    <a:pt x="121" y="380"/>
                  </a:lnTo>
                  <a:lnTo>
                    <a:pt x="124" y="382"/>
                  </a:lnTo>
                  <a:lnTo>
                    <a:pt x="124" y="382"/>
                  </a:lnTo>
                  <a:lnTo>
                    <a:pt x="132" y="392"/>
                  </a:lnTo>
                  <a:lnTo>
                    <a:pt x="132" y="392"/>
                  </a:lnTo>
                  <a:lnTo>
                    <a:pt x="137" y="398"/>
                  </a:lnTo>
                  <a:lnTo>
                    <a:pt x="142" y="404"/>
                  </a:lnTo>
                  <a:lnTo>
                    <a:pt x="143" y="414"/>
                  </a:lnTo>
                  <a:lnTo>
                    <a:pt x="145" y="428"/>
                  </a:lnTo>
                  <a:lnTo>
                    <a:pt x="145" y="428"/>
                  </a:lnTo>
                  <a:lnTo>
                    <a:pt x="147" y="449"/>
                  </a:lnTo>
                  <a:lnTo>
                    <a:pt x="148" y="459"/>
                  </a:lnTo>
                  <a:lnTo>
                    <a:pt x="150" y="462"/>
                  </a:lnTo>
                  <a:lnTo>
                    <a:pt x="150" y="462"/>
                  </a:lnTo>
                  <a:lnTo>
                    <a:pt x="153" y="467"/>
                  </a:lnTo>
                  <a:lnTo>
                    <a:pt x="158" y="468"/>
                  </a:lnTo>
                  <a:lnTo>
                    <a:pt x="158" y="468"/>
                  </a:lnTo>
                  <a:lnTo>
                    <a:pt x="161" y="467"/>
                  </a:lnTo>
                  <a:lnTo>
                    <a:pt x="322" y="420"/>
                  </a:lnTo>
                  <a:lnTo>
                    <a:pt x="322" y="420"/>
                  </a:lnTo>
                  <a:lnTo>
                    <a:pt x="325" y="419"/>
                  </a:lnTo>
                  <a:lnTo>
                    <a:pt x="327" y="416"/>
                  </a:lnTo>
                  <a:lnTo>
                    <a:pt x="329" y="412"/>
                  </a:lnTo>
                  <a:lnTo>
                    <a:pt x="329" y="409"/>
                  </a:lnTo>
                  <a:lnTo>
                    <a:pt x="329" y="409"/>
                  </a:lnTo>
                  <a:lnTo>
                    <a:pt x="329" y="396"/>
                  </a:lnTo>
                  <a:lnTo>
                    <a:pt x="327" y="382"/>
                  </a:lnTo>
                  <a:lnTo>
                    <a:pt x="329" y="368"/>
                  </a:lnTo>
                  <a:lnTo>
                    <a:pt x="330" y="350"/>
                  </a:lnTo>
                  <a:lnTo>
                    <a:pt x="333" y="334"/>
                  </a:lnTo>
                  <a:lnTo>
                    <a:pt x="338" y="317"/>
                  </a:lnTo>
                  <a:lnTo>
                    <a:pt x="345" y="299"/>
                  </a:lnTo>
                  <a:lnTo>
                    <a:pt x="353" y="283"/>
                  </a:lnTo>
                  <a:lnTo>
                    <a:pt x="353" y="283"/>
                  </a:lnTo>
                  <a:lnTo>
                    <a:pt x="370" y="254"/>
                  </a:lnTo>
                  <a:lnTo>
                    <a:pt x="370" y="254"/>
                  </a:lnTo>
                  <a:lnTo>
                    <a:pt x="386" y="222"/>
                  </a:lnTo>
                  <a:lnTo>
                    <a:pt x="393" y="210"/>
                  </a:lnTo>
                  <a:lnTo>
                    <a:pt x="396" y="197"/>
                  </a:lnTo>
                  <a:lnTo>
                    <a:pt x="397" y="182"/>
                  </a:lnTo>
                  <a:lnTo>
                    <a:pt x="397" y="165"/>
                  </a:lnTo>
                  <a:lnTo>
                    <a:pt x="396" y="144"/>
                  </a:lnTo>
                  <a:lnTo>
                    <a:pt x="391" y="117"/>
                  </a:lnTo>
                  <a:lnTo>
                    <a:pt x="391" y="117"/>
                  </a:lnTo>
                  <a:close/>
                  <a:moveTo>
                    <a:pt x="353" y="245"/>
                  </a:moveTo>
                  <a:lnTo>
                    <a:pt x="353" y="245"/>
                  </a:lnTo>
                  <a:lnTo>
                    <a:pt x="337" y="273"/>
                  </a:lnTo>
                  <a:lnTo>
                    <a:pt x="337" y="273"/>
                  </a:lnTo>
                  <a:lnTo>
                    <a:pt x="329" y="291"/>
                  </a:lnTo>
                  <a:lnTo>
                    <a:pt x="321" y="307"/>
                  </a:lnTo>
                  <a:lnTo>
                    <a:pt x="316" y="325"/>
                  </a:lnTo>
                  <a:lnTo>
                    <a:pt x="313" y="342"/>
                  </a:lnTo>
                  <a:lnTo>
                    <a:pt x="309" y="358"/>
                  </a:lnTo>
                  <a:lnTo>
                    <a:pt x="309" y="376"/>
                  </a:lnTo>
                  <a:lnTo>
                    <a:pt x="309" y="403"/>
                  </a:lnTo>
                  <a:lnTo>
                    <a:pt x="164" y="446"/>
                  </a:lnTo>
                  <a:lnTo>
                    <a:pt x="164" y="446"/>
                  </a:lnTo>
                  <a:lnTo>
                    <a:pt x="164" y="428"/>
                  </a:lnTo>
                  <a:lnTo>
                    <a:pt x="164" y="428"/>
                  </a:lnTo>
                  <a:lnTo>
                    <a:pt x="163" y="411"/>
                  </a:lnTo>
                  <a:lnTo>
                    <a:pt x="159" y="398"/>
                  </a:lnTo>
                  <a:lnTo>
                    <a:pt x="153" y="388"/>
                  </a:lnTo>
                  <a:lnTo>
                    <a:pt x="147" y="379"/>
                  </a:lnTo>
                  <a:lnTo>
                    <a:pt x="147" y="379"/>
                  </a:lnTo>
                  <a:lnTo>
                    <a:pt x="139" y="371"/>
                  </a:lnTo>
                  <a:lnTo>
                    <a:pt x="139" y="371"/>
                  </a:lnTo>
                  <a:lnTo>
                    <a:pt x="134" y="364"/>
                  </a:lnTo>
                  <a:lnTo>
                    <a:pt x="127" y="361"/>
                  </a:lnTo>
                  <a:lnTo>
                    <a:pt x="121" y="360"/>
                  </a:lnTo>
                  <a:lnTo>
                    <a:pt x="115" y="360"/>
                  </a:lnTo>
                  <a:lnTo>
                    <a:pt x="115" y="360"/>
                  </a:lnTo>
                  <a:lnTo>
                    <a:pt x="105" y="360"/>
                  </a:lnTo>
                  <a:lnTo>
                    <a:pt x="97" y="361"/>
                  </a:lnTo>
                  <a:lnTo>
                    <a:pt x="94" y="363"/>
                  </a:lnTo>
                  <a:lnTo>
                    <a:pt x="94" y="363"/>
                  </a:lnTo>
                  <a:lnTo>
                    <a:pt x="83" y="361"/>
                  </a:lnTo>
                  <a:lnTo>
                    <a:pt x="76" y="361"/>
                  </a:lnTo>
                  <a:lnTo>
                    <a:pt x="71" y="358"/>
                  </a:lnTo>
                  <a:lnTo>
                    <a:pt x="67" y="355"/>
                  </a:lnTo>
                  <a:lnTo>
                    <a:pt x="63" y="350"/>
                  </a:lnTo>
                  <a:lnTo>
                    <a:pt x="62" y="345"/>
                  </a:lnTo>
                  <a:lnTo>
                    <a:pt x="60" y="339"/>
                  </a:lnTo>
                  <a:lnTo>
                    <a:pt x="60" y="339"/>
                  </a:lnTo>
                  <a:lnTo>
                    <a:pt x="60" y="328"/>
                  </a:lnTo>
                  <a:lnTo>
                    <a:pt x="60" y="320"/>
                  </a:lnTo>
                  <a:lnTo>
                    <a:pt x="57" y="315"/>
                  </a:lnTo>
                  <a:lnTo>
                    <a:pt x="54" y="310"/>
                  </a:lnTo>
                  <a:lnTo>
                    <a:pt x="54" y="310"/>
                  </a:lnTo>
                  <a:lnTo>
                    <a:pt x="52" y="307"/>
                  </a:lnTo>
                  <a:lnTo>
                    <a:pt x="54" y="304"/>
                  </a:lnTo>
                  <a:lnTo>
                    <a:pt x="54" y="304"/>
                  </a:lnTo>
                  <a:lnTo>
                    <a:pt x="55" y="301"/>
                  </a:lnTo>
                  <a:lnTo>
                    <a:pt x="55" y="301"/>
                  </a:lnTo>
                  <a:lnTo>
                    <a:pt x="57" y="297"/>
                  </a:lnTo>
                  <a:lnTo>
                    <a:pt x="57" y="293"/>
                  </a:lnTo>
                  <a:lnTo>
                    <a:pt x="57" y="293"/>
                  </a:lnTo>
                  <a:lnTo>
                    <a:pt x="54" y="289"/>
                  </a:lnTo>
                  <a:lnTo>
                    <a:pt x="51" y="288"/>
                  </a:lnTo>
                  <a:lnTo>
                    <a:pt x="51" y="288"/>
                  </a:lnTo>
                  <a:lnTo>
                    <a:pt x="46" y="286"/>
                  </a:lnTo>
                  <a:lnTo>
                    <a:pt x="46" y="285"/>
                  </a:lnTo>
                  <a:lnTo>
                    <a:pt x="46" y="285"/>
                  </a:lnTo>
                  <a:lnTo>
                    <a:pt x="47" y="278"/>
                  </a:lnTo>
                  <a:lnTo>
                    <a:pt x="47" y="278"/>
                  </a:lnTo>
                  <a:lnTo>
                    <a:pt x="49" y="270"/>
                  </a:lnTo>
                  <a:lnTo>
                    <a:pt x="51" y="259"/>
                  </a:lnTo>
                  <a:lnTo>
                    <a:pt x="51" y="259"/>
                  </a:lnTo>
                  <a:lnTo>
                    <a:pt x="51" y="256"/>
                  </a:lnTo>
                  <a:lnTo>
                    <a:pt x="49" y="253"/>
                  </a:lnTo>
                  <a:lnTo>
                    <a:pt x="46" y="249"/>
                  </a:lnTo>
                  <a:lnTo>
                    <a:pt x="43" y="249"/>
                  </a:lnTo>
                  <a:lnTo>
                    <a:pt x="43" y="249"/>
                  </a:lnTo>
                  <a:lnTo>
                    <a:pt x="32" y="248"/>
                  </a:lnTo>
                  <a:lnTo>
                    <a:pt x="32" y="248"/>
                  </a:lnTo>
                  <a:lnTo>
                    <a:pt x="22" y="248"/>
                  </a:lnTo>
                  <a:lnTo>
                    <a:pt x="20" y="246"/>
                  </a:lnTo>
                  <a:lnTo>
                    <a:pt x="19" y="246"/>
                  </a:lnTo>
                  <a:lnTo>
                    <a:pt x="19" y="246"/>
                  </a:lnTo>
                  <a:lnTo>
                    <a:pt x="20" y="241"/>
                  </a:lnTo>
                  <a:lnTo>
                    <a:pt x="25" y="235"/>
                  </a:lnTo>
                  <a:lnTo>
                    <a:pt x="25" y="235"/>
                  </a:lnTo>
                  <a:lnTo>
                    <a:pt x="35" y="222"/>
                  </a:lnTo>
                  <a:lnTo>
                    <a:pt x="41" y="210"/>
                  </a:lnTo>
                  <a:lnTo>
                    <a:pt x="47" y="194"/>
                  </a:lnTo>
                  <a:lnTo>
                    <a:pt x="52" y="179"/>
                  </a:lnTo>
                  <a:lnTo>
                    <a:pt x="57" y="154"/>
                  </a:lnTo>
                  <a:lnTo>
                    <a:pt x="59" y="142"/>
                  </a:lnTo>
                  <a:lnTo>
                    <a:pt x="59" y="142"/>
                  </a:lnTo>
                  <a:lnTo>
                    <a:pt x="62" y="122"/>
                  </a:lnTo>
                  <a:lnTo>
                    <a:pt x="67" y="104"/>
                  </a:lnTo>
                  <a:lnTo>
                    <a:pt x="75" y="88"/>
                  </a:lnTo>
                  <a:lnTo>
                    <a:pt x="83" y="75"/>
                  </a:lnTo>
                  <a:lnTo>
                    <a:pt x="94" y="64"/>
                  </a:lnTo>
                  <a:lnTo>
                    <a:pt x="105" y="53"/>
                  </a:lnTo>
                  <a:lnTo>
                    <a:pt x="116" y="45"/>
                  </a:lnTo>
                  <a:lnTo>
                    <a:pt x="129" y="39"/>
                  </a:lnTo>
                  <a:lnTo>
                    <a:pt x="143" y="32"/>
                  </a:lnTo>
                  <a:lnTo>
                    <a:pt x="156" y="29"/>
                  </a:lnTo>
                  <a:lnTo>
                    <a:pt x="182" y="23"/>
                  </a:lnTo>
                  <a:lnTo>
                    <a:pt x="202" y="21"/>
                  </a:lnTo>
                  <a:lnTo>
                    <a:pt x="220" y="19"/>
                  </a:lnTo>
                  <a:lnTo>
                    <a:pt x="226" y="19"/>
                  </a:lnTo>
                  <a:lnTo>
                    <a:pt x="226" y="19"/>
                  </a:lnTo>
                  <a:lnTo>
                    <a:pt x="238" y="21"/>
                  </a:lnTo>
                  <a:lnTo>
                    <a:pt x="255" y="24"/>
                  </a:lnTo>
                  <a:lnTo>
                    <a:pt x="278" y="31"/>
                  </a:lnTo>
                  <a:lnTo>
                    <a:pt x="301" y="39"/>
                  </a:lnTo>
                  <a:lnTo>
                    <a:pt x="314" y="45"/>
                  </a:lnTo>
                  <a:lnTo>
                    <a:pt x="325" y="53"/>
                  </a:lnTo>
                  <a:lnTo>
                    <a:pt x="337" y="61"/>
                  </a:lnTo>
                  <a:lnTo>
                    <a:pt x="348" y="71"/>
                  </a:lnTo>
                  <a:lnTo>
                    <a:pt x="356" y="80"/>
                  </a:lnTo>
                  <a:lnTo>
                    <a:pt x="364" y="93"/>
                  </a:lnTo>
                  <a:lnTo>
                    <a:pt x="369" y="106"/>
                  </a:lnTo>
                  <a:lnTo>
                    <a:pt x="373" y="120"/>
                  </a:lnTo>
                  <a:lnTo>
                    <a:pt x="373" y="120"/>
                  </a:lnTo>
                  <a:lnTo>
                    <a:pt x="378" y="163"/>
                  </a:lnTo>
                  <a:lnTo>
                    <a:pt x="378" y="179"/>
                  </a:lnTo>
                  <a:lnTo>
                    <a:pt x="377" y="192"/>
                  </a:lnTo>
                  <a:lnTo>
                    <a:pt x="373" y="203"/>
                  </a:lnTo>
                  <a:lnTo>
                    <a:pt x="369" y="216"/>
                  </a:lnTo>
                  <a:lnTo>
                    <a:pt x="353" y="245"/>
                  </a:lnTo>
                  <a:lnTo>
                    <a:pt x="353" y="2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grpSp>
        <p:nvGrpSpPr>
          <p:cNvPr id="27" name="Group 26"/>
          <p:cNvGrpSpPr/>
          <p:nvPr/>
        </p:nvGrpSpPr>
        <p:grpSpPr>
          <a:xfrm>
            <a:off x="703212" y="4953880"/>
            <a:ext cx="543301" cy="555268"/>
            <a:chOff x="5864226" y="2549525"/>
            <a:chExt cx="360363" cy="368300"/>
          </a:xfrm>
          <a:solidFill>
            <a:schemeClr val="accent1"/>
          </a:solidFill>
        </p:grpSpPr>
        <p:sp>
          <p:nvSpPr>
            <p:cNvPr id="28" name="Freeform 72"/>
            <p:cNvSpPr>
              <a:spLocks/>
            </p:cNvSpPr>
            <p:nvPr/>
          </p:nvSpPr>
          <p:spPr bwMode="auto">
            <a:xfrm>
              <a:off x="6043613" y="2671763"/>
              <a:ext cx="46038" cy="63500"/>
            </a:xfrm>
            <a:custGeom>
              <a:avLst/>
              <a:gdLst>
                <a:gd name="T0" fmla="*/ 30 w 58"/>
                <a:gd name="T1" fmla="*/ 10 h 80"/>
                <a:gd name="T2" fmla="*/ 30 w 58"/>
                <a:gd name="T3" fmla="*/ 10 h 80"/>
                <a:gd name="T4" fmla="*/ 26 w 58"/>
                <a:gd name="T5" fmla="*/ 5 h 80"/>
                <a:gd name="T6" fmla="*/ 19 w 58"/>
                <a:gd name="T7" fmla="*/ 2 h 80"/>
                <a:gd name="T8" fmla="*/ 13 w 58"/>
                <a:gd name="T9" fmla="*/ 0 h 80"/>
                <a:gd name="T10" fmla="*/ 8 w 58"/>
                <a:gd name="T11" fmla="*/ 3 h 80"/>
                <a:gd name="T12" fmla="*/ 8 w 58"/>
                <a:gd name="T13" fmla="*/ 3 h 80"/>
                <a:gd name="T14" fmla="*/ 3 w 58"/>
                <a:gd name="T15" fmla="*/ 6 h 80"/>
                <a:gd name="T16" fmla="*/ 0 w 58"/>
                <a:gd name="T17" fmla="*/ 13 h 80"/>
                <a:gd name="T18" fmla="*/ 0 w 58"/>
                <a:gd name="T19" fmla="*/ 19 h 80"/>
                <a:gd name="T20" fmla="*/ 2 w 58"/>
                <a:gd name="T21" fmla="*/ 25 h 80"/>
                <a:gd name="T22" fmla="*/ 27 w 58"/>
                <a:gd name="T23" fmla="*/ 70 h 80"/>
                <a:gd name="T24" fmla="*/ 27 w 58"/>
                <a:gd name="T25" fmla="*/ 70 h 80"/>
                <a:gd name="T26" fmla="*/ 30 w 58"/>
                <a:gd name="T27" fmla="*/ 75 h 80"/>
                <a:gd name="T28" fmla="*/ 34 w 58"/>
                <a:gd name="T29" fmla="*/ 77 h 80"/>
                <a:gd name="T30" fmla="*/ 38 w 58"/>
                <a:gd name="T31" fmla="*/ 80 h 80"/>
                <a:gd name="T32" fmla="*/ 43 w 58"/>
                <a:gd name="T33" fmla="*/ 80 h 80"/>
                <a:gd name="T34" fmla="*/ 43 w 58"/>
                <a:gd name="T35" fmla="*/ 80 h 80"/>
                <a:gd name="T36" fmla="*/ 50 w 58"/>
                <a:gd name="T37" fmla="*/ 78 h 80"/>
                <a:gd name="T38" fmla="*/ 50 w 58"/>
                <a:gd name="T39" fmla="*/ 78 h 80"/>
                <a:gd name="T40" fmla="*/ 54 w 58"/>
                <a:gd name="T41" fmla="*/ 73 h 80"/>
                <a:gd name="T42" fmla="*/ 58 w 58"/>
                <a:gd name="T43" fmla="*/ 69 h 80"/>
                <a:gd name="T44" fmla="*/ 58 w 58"/>
                <a:gd name="T45" fmla="*/ 69 h 80"/>
                <a:gd name="T46" fmla="*/ 58 w 58"/>
                <a:gd name="T47" fmla="*/ 62 h 80"/>
                <a:gd name="T48" fmla="*/ 54 w 58"/>
                <a:gd name="T49" fmla="*/ 56 h 80"/>
                <a:gd name="T50" fmla="*/ 30 w 58"/>
                <a:gd name="T5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 h="80">
                  <a:moveTo>
                    <a:pt x="30" y="10"/>
                  </a:moveTo>
                  <a:lnTo>
                    <a:pt x="30" y="10"/>
                  </a:lnTo>
                  <a:lnTo>
                    <a:pt x="26" y="5"/>
                  </a:lnTo>
                  <a:lnTo>
                    <a:pt x="19" y="2"/>
                  </a:lnTo>
                  <a:lnTo>
                    <a:pt x="13" y="0"/>
                  </a:lnTo>
                  <a:lnTo>
                    <a:pt x="8" y="3"/>
                  </a:lnTo>
                  <a:lnTo>
                    <a:pt x="8" y="3"/>
                  </a:lnTo>
                  <a:lnTo>
                    <a:pt x="3" y="6"/>
                  </a:lnTo>
                  <a:lnTo>
                    <a:pt x="0" y="13"/>
                  </a:lnTo>
                  <a:lnTo>
                    <a:pt x="0" y="19"/>
                  </a:lnTo>
                  <a:lnTo>
                    <a:pt x="2" y="25"/>
                  </a:lnTo>
                  <a:lnTo>
                    <a:pt x="27" y="70"/>
                  </a:lnTo>
                  <a:lnTo>
                    <a:pt x="27" y="70"/>
                  </a:lnTo>
                  <a:lnTo>
                    <a:pt x="30" y="75"/>
                  </a:lnTo>
                  <a:lnTo>
                    <a:pt x="34" y="77"/>
                  </a:lnTo>
                  <a:lnTo>
                    <a:pt x="38" y="80"/>
                  </a:lnTo>
                  <a:lnTo>
                    <a:pt x="43" y="80"/>
                  </a:lnTo>
                  <a:lnTo>
                    <a:pt x="43" y="80"/>
                  </a:lnTo>
                  <a:lnTo>
                    <a:pt x="50" y="78"/>
                  </a:lnTo>
                  <a:lnTo>
                    <a:pt x="50" y="78"/>
                  </a:lnTo>
                  <a:lnTo>
                    <a:pt x="54" y="73"/>
                  </a:lnTo>
                  <a:lnTo>
                    <a:pt x="58" y="69"/>
                  </a:lnTo>
                  <a:lnTo>
                    <a:pt x="58" y="69"/>
                  </a:lnTo>
                  <a:lnTo>
                    <a:pt x="58" y="62"/>
                  </a:lnTo>
                  <a:lnTo>
                    <a:pt x="54" y="56"/>
                  </a:lnTo>
                  <a:lnTo>
                    <a:pt x="30" y="10"/>
                  </a:ln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sp>
          <p:nvSpPr>
            <p:cNvPr id="35" name="Freeform 73"/>
            <p:cNvSpPr>
              <a:spLocks noEditPoints="1"/>
            </p:cNvSpPr>
            <p:nvPr/>
          </p:nvSpPr>
          <p:spPr bwMode="auto">
            <a:xfrm>
              <a:off x="5864226" y="2549525"/>
              <a:ext cx="360363" cy="368300"/>
            </a:xfrm>
            <a:custGeom>
              <a:avLst/>
              <a:gdLst>
                <a:gd name="T0" fmla="*/ 360 w 456"/>
                <a:gd name="T1" fmla="*/ 141 h 465"/>
                <a:gd name="T2" fmla="*/ 334 w 456"/>
                <a:gd name="T3" fmla="*/ 110 h 465"/>
                <a:gd name="T4" fmla="*/ 296 w 456"/>
                <a:gd name="T5" fmla="*/ 93 h 465"/>
                <a:gd name="T6" fmla="*/ 269 w 456"/>
                <a:gd name="T7" fmla="*/ 89 h 465"/>
                <a:gd name="T8" fmla="*/ 227 w 456"/>
                <a:gd name="T9" fmla="*/ 96 h 465"/>
                <a:gd name="T10" fmla="*/ 200 w 456"/>
                <a:gd name="T11" fmla="*/ 73 h 465"/>
                <a:gd name="T12" fmla="*/ 184 w 456"/>
                <a:gd name="T13" fmla="*/ 54 h 465"/>
                <a:gd name="T14" fmla="*/ 154 w 456"/>
                <a:gd name="T15" fmla="*/ 45 h 465"/>
                <a:gd name="T16" fmla="*/ 104 w 456"/>
                <a:gd name="T17" fmla="*/ 61 h 465"/>
                <a:gd name="T18" fmla="*/ 103 w 456"/>
                <a:gd name="T19" fmla="*/ 62 h 465"/>
                <a:gd name="T20" fmla="*/ 75 w 456"/>
                <a:gd name="T21" fmla="*/ 69 h 465"/>
                <a:gd name="T22" fmla="*/ 47 w 456"/>
                <a:gd name="T23" fmla="*/ 59 h 465"/>
                <a:gd name="T24" fmla="*/ 18 w 456"/>
                <a:gd name="T25" fmla="*/ 5 h 465"/>
                <a:gd name="T26" fmla="*/ 13 w 456"/>
                <a:gd name="T27" fmla="*/ 0 h 465"/>
                <a:gd name="T28" fmla="*/ 5 w 456"/>
                <a:gd name="T29" fmla="*/ 2 h 465"/>
                <a:gd name="T30" fmla="*/ 0 w 456"/>
                <a:gd name="T31" fmla="*/ 10 h 465"/>
                <a:gd name="T32" fmla="*/ 23 w 456"/>
                <a:gd name="T33" fmla="*/ 59 h 465"/>
                <a:gd name="T34" fmla="*/ 51 w 456"/>
                <a:gd name="T35" fmla="*/ 83 h 465"/>
                <a:gd name="T36" fmla="*/ 85 w 456"/>
                <a:gd name="T37" fmla="*/ 86 h 465"/>
                <a:gd name="T38" fmla="*/ 106 w 456"/>
                <a:gd name="T39" fmla="*/ 81 h 465"/>
                <a:gd name="T40" fmla="*/ 107 w 456"/>
                <a:gd name="T41" fmla="*/ 81 h 465"/>
                <a:gd name="T42" fmla="*/ 112 w 456"/>
                <a:gd name="T43" fmla="*/ 78 h 465"/>
                <a:gd name="T44" fmla="*/ 112 w 456"/>
                <a:gd name="T45" fmla="*/ 78 h 465"/>
                <a:gd name="T46" fmla="*/ 146 w 456"/>
                <a:gd name="T47" fmla="*/ 64 h 465"/>
                <a:gd name="T48" fmla="*/ 170 w 456"/>
                <a:gd name="T49" fmla="*/ 69 h 465"/>
                <a:gd name="T50" fmla="*/ 182 w 456"/>
                <a:gd name="T51" fmla="*/ 83 h 465"/>
                <a:gd name="T52" fmla="*/ 189 w 456"/>
                <a:gd name="T53" fmla="*/ 118 h 465"/>
                <a:gd name="T54" fmla="*/ 155 w 456"/>
                <a:gd name="T55" fmla="*/ 158 h 465"/>
                <a:gd name="T56" fmla="*/ 142 w 456"/>
                <a:gd name="T57" fmla="*/ 208 h 465"/>
                <a:gd name="T58" fmla="*/ 147 w 456"/>
                <a:gd name="T59" fmla="*/ 236 h 465"/>
                <a:gd name="T60" fmla="*/ 249 w 456"/>
                <a:gd name="T61" fmla="*/ 412 h 465"/>
                <a:gd name="T62" fmla="*/ 269 w 456"/>
                <a:gd name="T63" fmla="*/ 434 h 465"/>
                <a:gd name="T64" fmla="*/ 302 w 456"/>
                <a:gd name="T65" fmla="*/ 457 h 465"/>
                <a:gd name="T66" fmla="*/ 342 w 456"/>
                <a:gd name="T67" fmla="*/ 465 h 465"/>
                <a:gd name="T68" fmla="*/ 371 w 456"/>
                <a:gd name="T69" fmla="*/ 462 h 465"/>
                <a:gd name="T70" fmla="*/ 398 w 456"/>
                <a:gd name="T71" fmla="*/ 450 h 465"/>
                <a:gd name="T72" fmla="*/ 424 w 456"/>
                <a:gd name="T73" fmla="*/ 430 h 465"/>
                <a:gd name="T74" fmla="*/ 443 w 456"/>
                <a:gd name="T75" fmla="*/ 406 h 465"/>
                <a:gd name="T76" fmla="*/ 454 w 456"/>
                <a:gd name="T77" fmla="*/ 377 h 465"/>
                <a:gd name="T78" fmla="*/ 456 w 456"/>
                <a:gd name="T79" fmla="*/ 347 h 465"/>
                <a:gd name="T80" fmla="*/ 449 w 456"/>
                <a:gd name="T81" fmla="*/ 315 h 465"/>
                <a:gd name="T82" fmla="*/ 388 w 456"/>
                <a:gd name="T83" fmla="*/ 433 h 465"/>
                <a:gd name="T84" fmla="*/ 366 w 456"/>
                <a:gd name="T85" fmla="*/ 442 h 465"/>
                <a:gd name="T86" fmla="*/ 342 w 456"/>
                <a:gd name="T87" fmla="*/ 446 h 465"/>
                <a:gd name="T88" fmla="*/ 310 w 456"/>
                <a:gd name="T89" fmla="*/ 439 h 465"/>
                <a:gd name="T90" fmla="*/ 281 w 456"/>
                <a:gd name="T91" fmla="*/ 422 h 465"/>
                <a:gd name="T92" fmla="*/ 171 w 456"/>
                <a:gd name="T93" fmla="*/ 246 h 465"/>
                <a:gd name="T94" fmla="*/ 165 w 456"/>
                <a:gd name="T95" fmla="*/ 230 h 465"/>
                <a:gd name="T96" fmla="*/ 163 w 456"/>
                <a:gd name="T97" fmla="*/ 196 h 465"/>
                <a:gd name="T98" fmla="*/ 186 w 456"/>
                <a:gd name="T99" fmla="*/ 147 h 465"/>
                <a:gd name="T100" fmla="*/ 216 w 456"/>
                <a:gd name="T101" fmla="*/ 123 h 465"/>
                <a:gd name="T102" fmla="*/ 254 w 456"/>
                <a:gd name="T103" fmla="*/ 110 h 465"/>
                <a:gd name="T104" fmla="*/ 280 w 456"/>
                <a:gd name="T105" fmla="*/ 109 h 465"/>
                <a:gd name="T106" fmla="*/ 313 w 456"/>
                <a:gd name="T107" fmla="*/ 120 h 465"/>
                <a:gd name="T108" fmla="*/ 337 w 456"/>
                <a:gd name="T109" fmla="*/ 141 h 465"/>
                <a:gd name="T110" fmla="*/ 427 w 456"/>
                <a:gd name="T111" fmla="*/ 311 h 465"/>
                <a:gd name="T112" fmla="*/ 436 w 456"/>
                <a:gd name="T113" fmla="*/ 364 h 465"/>
                <a:gd name="T114" fmla="*/ 417 w 456"/>
                <a:gd name="T115" fmla="*/ 410 h 465"/>
                <a:gd name="T116" fmla="*/ 388 w 456"/>
                <a:gd name="T117" fmla="*/ 433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6" h="465">
                  <a:moveTo>
                    <a:pt x="444" y="303"/>
                  </a:moveTo>
                  <a:lnTo>
                    <a:pt x="360" y="141"/>
                  </a:lnTo>
                  <a:lnTo>
                    <a:pt x="360" y="141"/>
                  </a:lnTo>
                  <a:lnTo>
                    <a:pt x="353" y="129"/>
                  </a:lnTo>
                  <a:lnTo>
                    <a:pt x="344" y="120"/>
                  </a:lnTo>
                  <a:lnTo>
                    <a:pt x="334" y="110"/>
                  </a:lnTo>
                  <a:lnTo>
                    <a:pt x="323" y="104"/>
                  </a:lnTo>
                  <a:lnTo>
                    <a:pt x="310" y="97"/>
                  </a:lnTo>
                  <a:lnTo>
                    <a:pt x="296" y="93"/>
                  </a:lnTo>
                  <a:lnTo>
                    <a:pt x="283" y="91"/>
                  </a:lnTo>
                  <a:lnTo>
                    <a:pt x="269" y="89"/>
                  </a:lnTo>
                  <a:lnTo>
                    <a:pt x="269" y="89"/>
                  </a:lnTo>
                  <a:lnTo>
                    <a:pt x="254" y="91"/>
                  </a:lnTo>
                  <a:lnTo>
                    <a:pt x="242" y="93"/>
                  </a:lnTo>
                  <a:lnTo>
                    <a:pt x="227" y="96"/>
                  </a:lnTo>
                  <a:lnTo>
                    <a:pt x="214" y="102"/>
                  </a:lnTo>
                  <a:lnTo>
                    <a:pt x="200" y="73"/>
                  </a:lnTo>
                  <a:lnTo>
                    <a:pt x="200" y="73"/>
                  </a:lnTo>
                  <a:lnTo>
                    <a:pt x="195" y="67"/>
                  </a:lnTo>
                  <a:lnTo>
                    <a:pt x="190" y="61"/>
                  </a:lnTo>
                  <a:lnTo>
                    <a:pt x="184" y="54"/>
                  </a:lnTo>
                  <a:lnTo>
                    <a:pt x="174" y="50"/>
                  </a:lnTo>
                  <a:lnTo>
                    <a:pt x="165" y="45"/>
                  </a:lnTo>
                  <a:lnTo>
                    <a:pt x="154" y="45"/>
                  </a:lnTo>
                  <a:lnTo>
                    <a:pt x="141" y="46"/>
                  </a:lnTo>
                  <a:lnTo>
                    <a:pt x="126" y="51"/>
                  </a:lnTo>
                  <a:lnTo>
                    <a:pt x="104" y="61"/>
                  </a:lnTo>
                  <a:lnTo>
                    <a:pt x="104" y="61"/>
                  </a:lnTo>
                  <a:lnTo>
                    <a:pt x="103" y="62"/>
                  </a:lnTo>
                  <a:lnTo>
                    <a:pt x="103" y="62"/>
                  </a:lnTo>
                  <a:lnTo>
                    <a:pt x="95" y="65"/>
                  </a:lnTo>
                  <a:lnTo>
                    <a:pt x="85" y="67"/>
                  </a:lnTo>
                  <a:lnTo>
                    <a:pt x="75" y="69"/>
                  </a:lnTo>
                  <a:lnTo>
                    <a:pt x="66" y="69"/>
                  </a:lnTo>
                  <a:lnTo>
                    <a:pt x="56" y="65"/>
                  </a:lnTo>
                  <a:lnTo>
                    <a:pt x="47" y="59"/>
                  </a:lnTo>
                  <a:lnTo>
                    <a:pt x="43" y="56"/>
                  </a:lnTo>
                  <a:lnTo>
                    <a:pt x="40" y="50"/>
                  </a:lnTo>
                  <a:lnTo>
                    <a:pt x="18" y="5"/>
                  </a:lnTo>
                  <a:lnTo>
                    <a:pt x="18" y="5"/>
                  </a:lnTo>
                  <a:lnTo>
                    <a:pt x="16" y="3"/>
                  </a:lnTo>
                  <a:lnTo>
                    <a:pt x="13" y="0"/>
                  </a:lnTo>
                  <a:lnTo>
                    <a:pt x="10" y="0"/>
                  </a:lnTo>
                  <a:lnTo>
                    <a:pt x="5" y="2"/>
                  </a:lnTo>
                  <a:lnTo>
                    <a:pt x="5" y="2"/>
                  </a:lnTo>
                  <a:lnTo>
                    <a:pt x="2" y="3"/>
                  </a:lnTo>
                  <a:lnTo>
                    <a:pt x="0" y="6"/>
                  </a:lnTo>
                  <a:lnTo>
                    <a:pt x="0" y="10"/>
                  </a:lnTo>
                  <a:lnTo>
                    <a:pt x="0" y="14"/>
                  </a:lnTo>
                  <a:lnTo>
                    <a:pt x="23" y="59"/>
                  </a:lnTo>
                  <a:lnTo>
                    <a:pt x="23" y="59"/>
                  </a:lnTo>
                  <a:lnTo>
                    <a:pt x="31" y="70"/>
                  </a:lnTo>
                  <a:lnTo>
                    <a:pt x="40" y="78"/>
                  </a:lnTo>
                  <a:lnTo>
                    <a:pt x="51" y="83"/>
                  </a:lnTo>
                  <a:lnTo>
                    <a:pt x="63" y="86"/>
                  </a:lnTo>
                  <a:lnTo>
                    <a:pt x="74" y="88"/>
                  </a:lnTo>
                  <a:lnTo>
                    <a:pt x="85" y="86"/>
                  </a:lnTo>
                  <a:lnTo>
                    <a:pt x="96" y="85"/>
                  </a:lnTo>
                  <a:lnTo>
                    <a:pt x="106" y="81"/>
                  </a:lnTo>
                  <a:lnTo>
                    <a:pt x="106" y="81"/>
                  </a:lnTo>
                  <a:lnTo>
                    <a:pt x="107" y="81"/>
                  </a:lnTo>
                  <a:lnTo>
                    <a:pt x="107" y="81"/>
                  </a:lnTo>
                  <a:lnTo>
                    <a:pt x="107" y="81"/>
                  </a:lnTo>
                  <a:lnTo>
                    <a:pt x="111" y="80"/>
                  </a:lnTo>
                  <a:lnTo>
                    <a:pt x="111" y="80"/>
                  </a:lnTo>
                  <a:lnTo>
                    <a:pt x="112" y="78"/>
                  </a:lnTo>
                  <a:lnTo>
                    <a:pt x="112" y="78"/>
                  </a:lnTo>
                  <a:lnTo>
                    <a:pt x="112" y="78"/>
                  </a:lnTo>
                  <a:lnTo>
                    <a:pt x="112" y="78"/>
                  </a:lnTo>
                  <a:lnTo>
                    <a:pt x="134" y="67"/>
                  </a:lnTo>
                  <a:lnTo>
                    <a:pt x="134" y="67"/>
                  </a:lnTo>
                  <a:lnTo>
                    <a:pt x="146" y="64"/>
                  </a:lnTo>
                  <a:lnTo>
                    <a:pt x="155" y="64"/>
                  </a:lnTo>
                  <a:lnTo>
                    <a:pt x="163" y="65"/>
                  </a:lnTo>
                  <a:lnTo>
                    <a:pt x="170" y="69"/>
                  </a:lnTo>
                  <a:lnTo>
                    <a:pt x="176" y="72"/>
                  </a:lnTo>
                  <a:lnTo>
                    <a:pt x="179" y="77"/>
                  </a:lnTo>
                  <a:lnTo>
                    <a:pt x="182" y="83"/>
                  </a:lnTo>
                  <a:lnTo>
                    <a:pt x="198" y="110"/>
                  </a:lnTo>
                  <a:lnTo>
                    <a:pt x="198" y="110"/>
                  </a:lnTo>
                  <a:lnTo>
                    <a:pt x="189" y="118"/>
                  </a:lnTo>
                  <a:lnTo>
                    <a:pt x="181" y="125"/>
                  </a:lnTo>
                  <a:lnTo>
                    <a:pt x="166" y="141"/>
                  </a:lnTo>
                  <a:lnTo>
                    <a:pt x="155" y="158"/>
                  </a:lnTo>
                  <a:lnTo>
                    <a:pt x="147" y="177"/>
                  </a:lnTo>
                  <a:lnTo>
                    <a:pt x="144" y="198"/>
                  </a:lnTo>
                  <a:lnTo>
                    <a:pt x="142" y="208"/>
                  </a:lnTo>
                  <a:lnTo>
                    <a:pt x="142" y="217"/>
                  </a:lnTo>
                  <a:lnTo>
                    <a:pt x="144" y="227"/>
                  </a:lnTo>
                  <a:lnTo>
                    <a:pt x="147" y="236"/>
                  </a:lnTo>
                  <a:lnTo>
                    <a:pt x="150" y="246"/>
                  </a:lnTo>
                  <a:lnTo>
                    <a:pt x="155" y="256"/>
                  </a:lnTo>
                  <a:lnTo>
                    <a:pt x="249" y="412"/>
                  </a:lnTo>
                  <a:lnTo>
                    <a:pt x="249" y="412"/>
                  </a:lnTo>
                  <a:lnTo>
                    <a:pt x="259" y="425"/>
                  </a:lnTo>
                  <a:lnTo>
                    <a:pt x="269" y="434"/>
                  </a:lnTo>
                  <a:lnTo>
                    <a:pt x="278" y="444"/>
                  </a:lnTo>
                  <a:lnTo>
                    <a:pt x="291" y="450"/>
                  </a:lnTo>
                  <a:lnTo>
                    <a:pt x="302" y="457"/>
                  </a:lnTo>
                  <a:lnTo>
                    <a:pt x="315" y="462"/>
                  </a:lnTo>
                  <a:lnTo>
                    <a:pt x="329" y="463"/>
                  </a:lnTo>
                  <a:lnTo>
                    <a:pt x="342" y="465"/>
                  </a:lnTo>
                  <a:lnTo>
                    <a:pt x="342" y="465"/>
                  </a:lnTo>
                  <a:lnTo>
                    <a:pt x="357" y="463"/>
                  </a:lnTo>
                  <a:lnTo>
                    <a:pt x="371" y="462"/>
                  </a:lnTo>
                  <a:lnTo>
                    <a:pt x="384" y="457"/>
                  </a:lnTo>
                  <a:lnTo>
                    <a:pt x="398" y="450"/>
                  </a:lnTo>
                  <a:lnTo>
                    <a:pt x="398" y="450"/>
                  </a:lnTo>
                  <a:lnTo>
                    <a:pt x="408" y="444"/>
                  </a:lnTo>
                  <a:lnTo>
                    <a:pt x="417" y="438"/>
                  </a:lnTo>
                  <a:lnTo>
                    <a:pt x="424" y="430"/>
                  </a:lnTo>
                  <a:lnTo>
                    <a:pt x="432" y="422"/>
                  </a:lnTo>
                  <a:lnTo>
                    <a:pt x="438" y="414"/>
                  </a:lnTo>
                  <a:lnTo>
                    <a:pt x="443" y="406"/>
                  </a:lnTo>
                  <a:lnTo>
                    <a:pt x="448" y="396"/>
                  </a:lnTo>
                  <a:lnTo>
                    <a:pt x="451" y="387"/>
                  </a:lnTo>
                  <a:lnTo>
                    <a:pt x="454" y="377"/>
                  </a:lnTo>
                  <a:lnTo>
                    <a:pt x="456" y="367"/>
                  </a:lnTo>
                  <a:lnTo>
                    <a:pt x="456" y="358"/>
                  </a:lnTo>
                  <a:lnTo>
                    <a:pt x="456" y="347"/>
                  </a:lnTo>
                  <a:lnTo>
                    <a:pt x="454" y="335"/>
                  </a:lnTo>
                  <a:lnTo>
                    <a:pt x="452" y="326"/>
                  </a:lnTo>
                  <a:lnTo>
                    <a:pt x="449" y="315"/>
                  </a:lnTo>
                  <a:lnTo>
                    <a:pt x="444" y="303"/>
                  </a:lnTo>
                  <a:lnTo>
                    <a:pt x="444" y="303"/>
                  </a:lnTo>
                  <a:close/>
                  <a:moveTo>
                    <a:pt x="388" y="433"/>
                  </a:moveTo>
                  <a:lnTo>
                    <a:pt x="388" y="433"/>
                  </a:lnTo>
                  <a:lnTo>
                    <a:pt x="377" y="439"/>
                  </a:lnTo>
                  <a:lnTo>
                    <a:pt x="366" y="442"/>
                  </a:lnTo>
                  <a:lnTo>
                    <a:pt x="353" y="446"/>
                  </a:lnTo>
                  <a:lnTo>
                    <a:pt x="342" y="446"/>
                  </a:lnTo>
                  <a:lnTo>
                    <a:pt x="342" y="446"/>
                  </a:lnTo>
                  <a:lnTo>
                    <a:pt x="331" y="446"/>
                  </a:lnTo>
                  <a:lnTo>
                    <a:pt x="320" y="442"/>
                  </a:lnTo>
                  <a:lnTo>
                    <a:pt x="310" y="439"/>
                  </a:lnTo>
                  <a:lnTo>
                    <a:pt x="299" y="434"/>
                  </a:lnTo>
                  <a:lnTo>
                    <a:pt x="289" y="428"/>
                  </a:lnTo>
                  <a:lnTo>
                    <a:pt x="281" y="422"/>
                  </a:lnTo>
                  <a:lnTo>
                    <a:pt x="273" y="412"/>
                  </a:lnTo>
                  <a:lnTo>
                    <a:pt x="265" y="402"/>
                  </a:lnTo>
                  <a:lnTo>
                    <a:pt x="171" y="246"/>
                  </a:lnTo>
                  <a:lnTo>
                    <a:pt x="171" y="246"/>
                  </a:lnTo>
                  <a:lnTo>
                    <a:pt x="168" y="238"/>
                  </a:lnTo>
                  <a:lnTo>
                    <a:pt x="165" y="230"/>
                  </a:lnTo>
                  <a:lnTo>
                    <a:pt x="163" y="222"/>
                  </a:lnTo>
                  <a:lnTo>
                    <a:pt x="162" y="212"/>
                  </a:lnTo>
                  <a:lnTo>
                    <a:pt x="163" y="196"/>
                  </a:lnTo>
                  <a:lnTo>
                    <a:pt x="166" y="179"/>
                  </a:lnTo>
                  <a:lnTo>
                    <a:pt x="174" y="163"/>
                  </a:lnTo>
                  <a:lnTo>
                    <a:pt x="186" y="147"/>
                  </a:lnTo>
                  <a:lnTo>
                    <a:pt x="198" y="134"/>
                  </a:lnTo>
                  <a:lnTo>
                    <a:pt x="216" y="123"/>
                  </a:lnTo>
                  <a:lnTo>
                    <a:pt x="216" y="123"/>
                  </a:lnTo>
                  <a:lnTo>
                    <a:pt x="227" y="117"/>
                  </a:lnTo>
                  <a:lnTo>
                    <a:pt x="242" y="112"/>
                  </a:lnTo>
                  <a:lnTo>
                    <a:pt x="254" y="110"/>
                  </a:lnTo>
                  <a:lnTo>
                    <a:pt x="269" y="109"/>
                  </a:lnTo>
                  <a:lnTo>
                    <a:pt x="269" y="109"/>
                  </a:lnTo>
                  <a:lnTo>
                    <a:pt x="280" y="109"/>
                  </a:lnTo>
                  <a:lnTo>
                    <a:pt x="291" y="112"/>
                  </a:lnTo>
                  <a:lnTo>
                    <a:pt x="302" y="115"/>
                  </a:lnTo>
                  <a:lnTo>
                    <a:pt x="313" y="120"/>
                  </a:lnTo>
                  <a:lnTo>
                    <a:pt x="321" y="126"/>
                  </a:lnTo>
                  <a:lnTo>
                    <a:pt x="331" y="133"/>
                  </a:lnTo>
                  <a:lnTo>
                    <a:pt x="337" y="141"/>
                  </a:lnTo>
                  <a:lnTo>
                    <a:pt x="344" y="150"/>
                  </a:lnTo>
                  <a:lnTo>
                    <a:pt x="427" y="311"/>
                  </a:lnTo>
                  <a:lnTo>
                    <a:pt x="427" y="311"/>
                  </a:lnTo>
                  <a:lnTo>
                    <a:pt x="433" y="329"/>
                  </a:lnTo>
                  <a:lnTo>
                    <a:pt x="436" y="347"/>
                  </a:lnTo>
                  <a:lnTo>
                    <a:pt x="436" y="364"/>
                  </a:lnTo>
                  <a:lnTo>
                    <a:pt x="433" y="382"/>
                  </a:lnTo>
                  <a:lnTo>
                    <a:pt x="427" y="396"/>
                  </a:lnTo>
                  <a:lnTo>
                    <a:pt x="417" y="410"/>
                  </a:lnTo>
                  <a:lnTo>
                    <a:pt x="404" y="423"/>
                  </a:lnTo>
                  <a:lnTo>
                    <a:pt x="388" y="433"/>
                  </a:lnTo>
                  <a:lnTo>
                    <a:pt x="388" y="43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0000"/>
                </a:solidFill>
                <a:effectLst/>
                <a:uLnTx/>
                <a:uFillTx/>
              </a:endParaRPr>
            </a:p>
          </p:txBody>
        </p:sp>
      </p:grpSp>
    </p:spTree>
    <p:extLst>
      <p:ext uri="{BB962C8B-B14F-4D97-AF65-F5344CB8AC3E}">
        <p14:creationId xmlns:p14="http://schemas.microsoft.com/office/powerpoint/2010/main" val="188128860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69239" y="2084172"/>
            <a:ext cx="11653523" cy="115879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7058" b="0" i="0" u="none" strike="noStrike" kern="1200" cap="none" spc="-98" normalizeH="0" baseline="0" noProof="0" dirty="0">
                <a:ln w="3175">
                  <a:noFill/>
                </a:ln>
                <a:gradFill>
                  <a:gsLst>
                    <a:gs pos="0">
                      <a:schemeClr val="tx1"/>
                    </a:gs>
                    <a:gs pos="100000">
                      <a:schemeClr val="tx1"/>
                    </a:gs>
                  </a:gsLst>
                  <a:lin ang="5400000" scaled="0"/>
                </a:gradFill>
                <a:effectLst/>
                <a:uLnTx/>
                <a:uFillTx/>
                <a:latin typeface="+mj-lt"/>
                <a:ea typeface="+mn-ea"/>
                <a:cs typeface="Segoe UI" pitchFamily="34" charset="0"/>
              </a:rPr>
              <a:t>Q&amp;A</a:t>
            </a:r>
          </a:p>
        </p:txBody>
      </p:sp>
    </p:spTree>
    <p:extLst>
      <p:ext uri="{BB962C8B-B14F-4D97-AF65-F5344CB8AC3E}">
        <p14:creationId xmlns:p14="http://schemas.microsoft.com/office/powerpoint/2010/main" val="398390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blackWhite">
          <a:xfrm>
            <a:off x="269240" y="5805350"/>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solidFill>
                  <a:schemeClr val="bg1"/>
                </a:solidFill>
                <a:effectLst/>
                <a:uLnTx/>
                <a:uFillTx/>
                <a:cs typeface="Segoe UI" pitchFamily="34" charset="0"/>
              </a:rPr>
              <a:t>© 2016 Microsoft Corporation. All rights reserved.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67173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p:cNvSpPr>
            <a:spLocks noGrp="1"/>
          </p:cNvSpPr>
          <p:nvPr>
            <p:ph type="title"/>
          </p:nvPr>
        </p:nvSpPr>
        <p:spPr/>
        <p:txBody>
          <a:bodyPr/>
          <a:lstStyle/>
          <a:p>
            <a:r>
              <a:rPr lang="en-US" dirty="0"/>
              <a:t>Easily turn data into intelligent action</a:t>
            </a:r>
          </a:p>
        </p:txBody>
      </p:sp>
      <p:grpSp>
        <p:nvGrpSpPr>
          <p:cNvPr id="364" name="Group 363"/>
          <p:cNvGrpSpPr/>
          <p:nvPr/>
        </p:nvGrpSpPr>
        <p:grpSpPr>
          <a:xfrm>
            <a:off x="9400221" y="1286571"/>
            <a:ext cx="2196985" cy="4524566"/>
            <a:chOff x="9588714" y="1666194"/>
            <a:chExt cx="2241039" cy="4615293"/>
          </a:xfrm>
        </p:grpSpPr>
        <p:sp>
          <p:nvSpPr>
            <p:cNvPr id="365" name="Rectangle 364"/>
            <p:cNvSpPr/>
            <p:nvPr/>
          </p:nvSpPr>
          <p:spPr>
            <a:xfrm>
              <a:off x="10329146" y="5953575"/>
              <a:ext cx="1500607" cy="327912"/>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Action</a:t>
              </a:r>
            </a:p>
          </p:txBody>
        </p:sp>
        <p:sp>
          <p:nvSpPr>
            <p:cNvPr id="366" name="Freeform 365"/>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sp>
          <p:nvSpPr>
            <p:cNvPr id="367" name="TextBox 366"/>
            <p:cNvSpPr txBox="1"/>
            <p:nvPr/>
          </p:nvSpPr>
          <p:spPr>
            <a:xfrm>
              <a:off x="10381650" y="197877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50440" y="5204331"/>
              <a:ext cx="868271" cy="332399"/>
            </a:xfrm>
            <a:prstGeom prst="rect">
              <a:avLst/>
            </a:prstGeom>
            <a:noFill/>
          </p:spPr>
          <p:txBody>
            <a:bodyPr wrap="square" lIns="0" tIns="0" rIns="0" bIns="0"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Automated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Systems</a:t>
              </a:r>
            </a:p>
          </p:txBody>
        </p:sp>
        <p:grpSp>
          <p:nvGrpSpPr>
            <p:cNvPr id="369" name="Group 368"/>
            <p:cNvGrpSpPr/>
            <p:nvPr/>
          </p:nvGrpSpPr>
          <p:grpSpPr>
            <a:xfrm>
              <a:off x="9984119" y="2016920"/>
              <a:ext cx="377227" cy="385340"/>
              <a:chOff x="6112510" y="6954657"/>
              <a:chExt cx="1181100" cy="1206500"/>
            </a:xfrm>
            <a:solidFill>
              <a:srgbClr val="0078D7"/>
            </a:solidFill>
          </p:grpSpPr>
          <p:sp>
            <p:nvSpPr>
              <p:cNvPr id="387"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8"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9"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90"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0" name="Group 369"/>
            <p:cNvGrpSpPr/>
            <p:nvPr/>
          </p:nvGrpSpPr>
          <p:grpSpPr>
            <a:xfrm>
              <a:off x="10034296" y="5129436"/>
              <a:ext cx="385751" cy="482188"/>
              <a:chOff x="2954338" y="6831013"/>
              <a:chExt cx="1041400" cy="1301750"/>
            </a:xfrm>
            <a:solidFill>
              <a:srgbClr val="0078D7"/>
            </a:solidFill>
          </p:grpSpPr>
          <p:sp>
            <p:nvSpPr>
              <p:cNvPr id="38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1" name="Group 370"/>
            <p:cNvGrpSpPr/>
            <p:nvPr/>
          </p:nvGrpSpPr>
          <p:grpSpPr>
            <a:xfrm>
              <a:off x="9872701" y="3060921"/>
              <a:ext cx="1878892" cy="1542780"/>
              <a:chOff x="9910801" y="2434267"/>
              <a:chExt cx="1878892" cy="1542780"/>
            </a:xfrm>
          </p:grpSpPr>
          <p:sp>
            <p:nvSpPr>
              <p:cNvPr id="372" name="TextBox 371"/>
              <p:cNvSpPr txBox="1"/>
              <p:nvPr/>
            </p:nvSpPr>
            <p:spPr>
              <a:xfrm>
                <a:off x="9910801" y="3234749"/>
                <a:ext cx="1090058" cy="461622"/>
              </a:xfrm>
              <a:prstGeom prst="rect">
                <a:avLst/>
              </a:prstGeom>
              <a:noFill/>
            </p:spPr>
            <p:txBody>
              <a:bodyPr wrap="square" lIns="179259" tIns="143407" rIns="179259" bIns="143407" rtlCol="0">
                <a:sp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grpSp>
            <p:nvGrpSpPr>
              <p:cNvPr id="373" name="Group 372"/>
              <p:cNvGrpSpPr/>
              <p:nvPr/>
            </p:nvGrpSpPr>
            <p:grpSpPr>
              <a:xfrm>
                <a:off x="10012430" y="2917883"/>
                <a:ext cx="462396" cy="357669"/>
                <a:chOff x="5007615" y="2323753"/>
                <a:chExt cx="649029" cy="502032"/>
              </a:xfrm>
              <a:solidFill>
                <a:srgbClr val="0078D7"/>
              </a:solidFill>
            </p:grpSpPr>
            <p:sp>
              <p:nvSpPr>
                <p:cNvPr id="383" name="Freeform 38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4" name="Freeform 38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nvGrpSpPr>
              <p:cNvPr id="374" name="Group 373"/>
              <p:cNvGrpSpPr/>
              <p:nvPr/>
            </p:nvGrpSpPr>
            <p:grpSpPr>
              <a:xfrm>
                <a:off x="10486805" y="2434267"/>
                <a:ext cx="1302888" cy="1542780"/>
                <a:chOff x="10486805" y="2923046"/>
                <a:chExt cx="1302888" cy="1542780"/>
              </a:xfrm>
            </p:grpSpPr>
            <p:sp>
              <p:nvSpPr>
                <p:cNvPr id="375" name="Rectangle 374"/>
                <p:cNvSpPr/>
                <p:nvPr/>
              </p:nvSpPr>
              <p:spPr bwMode="auto">
                <a:xfrm>
                  <a:off x="10802824" y="2923046"/>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6" name="TextBox 375"/>
                <p:cNvSpPr txBox="1"/>
                <p:nvPr/>
              </p:nvSpPr>
              <p:spPr>
                <a:xfrm>
                  <a:off x="11212738" y="3022354"/>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Web</a:t>
                  </a:r>
                </a:p>
              </p:txBody>
            </p:sp>
            <p:sp>
              <p:nvSpPr>
                <p:cNvPr id="377" name="TextBox 376"/>
                <p:cNvSpPr txBox="1"/>
                <p:nvPr/>
              </p:nvSpPr>
              <p:spPr>
                <a:xfrm>
                  <a:off x="11212738" y="3571986"/>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Mobile</a:t>
                  </a:r>
                </a:p>
              </p:txBody>
            </p:sp>
            <p:sp>
              <p:nvSpPr>
                <p:cNvPr id="378" name="TextBox 377"/>
                <p:cNvSpPr txBox="1"/>
                <p:nvPr/>
              </p:nvSpPr>
              <p:spPr>
                <a:xfrm>
                  <a:off x="11212738" y="4160203"/>
                  <a:ext cx="473389" cy="161553"/>
                </a:xfrm>
                <a:prstGeom prst="rect">
                  <a:avLst/>
                </a:prstGeom>
                <a:noFill/>
              </p:spPr>
              <p:txBody>
                <a:bodyPr wrap="square" lIns="0" tIns="0" rIns="0" bIns="0" rtlCol="0">
                  <a:spAutoFit/>
                </a:bodyPr>
                <a:lstStyle/>
                <a:p>
                  <a:pPr marL="0" marR="0" lvl="0" indent="0" defTabSz="914192" eaLnBrk="1" fontAlgn="auto" latinLnBrk="0" hangingPunct="1">
                    <a:lnSpc>
                      <a:spcPct val="100000"/>
                    </a:lnSpc>
                    <a:spcBef>
                      <a:spcPct val="0"/>
                    </a:spcBef>
                    <a:spcAft>
                      <a:spcPts val="588"/>
                    </a:spcAft>
                    <a:buClrTx/>
                    <a:buSzTx/>
                    <a:buFontTx/>
                    <a:buNone/>
                    <a:tabLst/>
                    <a:defRPr/>
                  </a:pPr>
                  <a:r>
                    <a:rPr kumimoji="0" lang="en-US" sz="1029" b="0" i="0" u="none" strike="noStrike" kern="0" cap="none" spc="0" normalizeH="0" baseline="0" noProof="0" dirty="0">
                      <a:ln>
                        <a:noFill/>
                      </a:ln>
                      <a:solidFill>
                        <a:srgbClr val="505050"/>
                      </a:solidFill>
                      <a:effectLst/>
                      <a:uLnTx/>
                      <a:uFillTx/>
                      <a:cs typeface="Segoe UI Semilight" panose="020B0402040204020203" pitchFamily="34" charset="0"/>
                    </a:rPr>
                    <a:t>Bots</a:t>
                  </a:r>
                </a:p>
              </p:txBody>
            </p:sp>
            <p:sp>
              <p:nvSpPr>
                <p:cNvPr id="379" name="Freeform 378"/>
                <p:cNvSpPr>
                  <a:spLocks noChangeArrowheads="1"/>
                </p:cNvSpPr>
                <p:nvPr/>
              </p:nvSpPr>
              <p:spPr bwMode="auto">
                <a:xfrm>
                  <a:off x="10907711" y="3020740"/>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0" name="Freeform 379"/>
                <p:cNvSpPr>
                  <a:spLocks/>
                </p:cNvSpPr>
                <p:nvPr/>
              </p:nvSpPr>
              <p:spPr bwMode="auto">
                <a:xfrm>
                  <a:off x="10935462" y="3576787"/>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381" name="Freeform 380"/>
                <p:cNvSpPr/>
                <p:nvPr/>
              </p:nvSpPr>
              <p:spPr bwMode="auto">
                <a:xfrm>
                  <a:off x="10884687" y="4165112"/>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2" name="Straight Connector 381"/>
                <p:cNvCxnSpPr/>
                <p:nvPr/>
              </p:nvCxnSpPr>
              <p:spPr>
                <a:xfrm flipH="1">
                  <a:off x="10486805" y="3605293"/>
                  <a:ext cx="308472" cy="0"/>
                </a:xfrm>
                <a:prstGeom prst="line">
                  <a:avLst/>
                </a:prstGeom>
                <a:noFill/>
                <a:ln w="9525" cap="flat" cmpd="sng" algn="ctr">
                  <a:solidFill>
                    <a:srgbClr val="FFFFFF">
                      <a:lumMod val="65000"/>
                    </a:srgbClr>
                  </a:solidFill>
                  <a:prstDash val="solid"/>
                  <a:headEnd type="none" w="med" len="med"/>
                  <a:tailEnd type="none" w="med" len="med"/>
                </a:ln>
                <a:effectLst/>
              </p:spPr>
            </p:cxnSp>
          </p:grpSp>
        </p:grpSp>
      </p:grpSp>
      <p:grpSp>
        <p:nvGrpSpPr>
          <p:cNvPr id="391" name="Group 390"/>
          <p:cNvGrpSpPr/>
          <p:nvPr/>
        </p:nvGrpSpPr>
        <p:grpSpPr>
          <a:xfrm>
            <a:off x="7185375" y="1277604"/>
            <a:ext cx="2517255" cy="4461764"/>
            <a:chOff x="7329456" y="1657048"/>
            <a:chExt cx="2567731" cy="4551232"/>
          </a:xfrm>
        </p:grpSpPr>
        <p:sp>
          <p:nvSpPr>
            <p:cNvPr id="392" name="Rectangle 391"/>
            <p:cNvSpPr/>
            <p:nvPr/>
          </p:nvSpPr>
          <p:spPr bwMode="auto">
            <a:xfrm>
              <a:off x="7759316" y="1657048"/>
              <a:ext cx="1737360" cy="273423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00"/>
                  </a:solidFill>
                  <a:effectLst/>
                  <a:uLnTx/>
                  <a:uFillTx/>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9316" y="4491484"/>
              <a:ext cx="1737360" cy="1352961"/>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282077" y="3724639"/>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Cortana</a:t>
              </a:r>
            </a:p>
          </p:txBody>
        </p:sp>
        <p:grpSp>
          <p:nvGrpSpPr>
            <p:cNvPr id="395" name="Group 394"/>
            <p:cNvGrpSpPr/>
            <p:nvPr/>
          </p:nvGrpSpPr>
          <p:grpSpPr>
            <a:xfrm>
              <a:off x="7886100" y="3695712"/>
              <a:ext cx="315759" cy="315759"/>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3529"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cxnSp>
          <p:nvCxnSpPr>
            <p:cNvPr id="396" name="Straight Connector 395"/>
            <p:cNvCxnSpPr/>
            <p:nvPr/>
          </p:nvCxnSpPr>
          <p:spPr>
            <a:xfrm>
              <a:off x="7329456"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397" name="Group 396"/>
            <p:cNvGrpSpPr/>
            <p:nvPr/>
          </p:nvGrpSpPr>
          <p:grpSpPr>
            <a:xfrm rot="13500000">
              <a:off x="9515255" y="6028138"/>
              <a:ext cx="181498" cy="178786"/>
              <a:chOff x="402446" y="5872915"/>
              <a:chExt cx="292608" cy="288235"/>
            </a:xfrm>
            <a:solidFill>
              <a:srgbClr val="FFFFFF">
                <a:lumMod val="85000"/>
              </a:srgbClr>
            </a:solidFill>
          </p:grpSpPr>
          <p:cxnSp>
            <p:nvCxnSpPr>
              <p:cNvPr id="412" name="Straight Connector 411"/>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13" name="Straight Connector 412"/>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cxnSp>
          <p:nvCxnSpPr>
            <p:cNvPr id="398" name="Straight Connector 39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99" name="Rectangle 398"/>
            <p:cNvSpPr/>
            <p:nvPr/>
          </p:nvSpPr>
          <p:spPr>
            <a:xfrm>
              <a:off x="8282077" y="3055939"/>
              <a:ext cx="1268870" cy="430887"/>
            </a:xfrm>
            <a:prstGeom prst="rect">
              <a:avLst/>
            </a:prstGeom>
          </p:spPr>
          <p:txBody>
            <a:bodyPr wrap="square" anchor="ctr">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Bot </a:t>
              </a:r>
              <a:b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b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Framework</a:t>
              </a:r>
            </a:p>
          </p:txBody>
        </p:sp>
        <p:sp>
          <p:nvSpPr>
            <p:cNvPr id="400" name="Rectangle 399"/>
            <p:cNvSpPr/>
            <p:nvPr/>
          </p:nvSpPr>
          <p:spPr>
            <a:xfrm>
              <a:off x="8282077" y="244358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00"/>
                  </a:solidFill>
                  <a:effectLst/>
                  <a:uLnTx/>
                  <a:uFillTx/>
                  <a:cs typeface="Segoe UI Semilight" panose="020B0402040204020203" pitchFamily="34" charset="0"/>
                </a:rPr>
                <a:t>Cognitive Services</a:t>
              </a:r>
            </a:p>
          </p:txBody>
        </p:sp>
        <p:grpSp>
          <p:nvGrpSpPr>
            <p:cNvPr id="401" name="Group 400"/>
            <p:cNvGrpSpPr/>
            <p:nvPr/>
          </p:nvGrpSpPr>
          <p:grpSpPr>
            <a:xfrm>
              <a:off x="7830264" y="2521994"/>
              <a:ext cx="427431" cy="274077"/>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solidFill>
                  <a:srgbClr val="FFFF00"/>
                </a:solid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02" name="Rectangle 401"/>
            <p:cNvSpPr/>
            <p:nvPr/>
          </p:nvSpPr>
          <p:spPr>
            <a:xfrm>
              <a:off x="8241821" y="5297166"/>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Power BI</a:t>
              </a:r>
            </a:p>
          </p:txBody>
        </p:sp>
        <p:grpSp>
          <p:nvGrpSpPr>
            <p:cNvPr id="403" name="Group 402"/>
            <p:cNvGrpSpPr/>
            <p:nvPr/>
          </p:nvGrpSpPr>
          <p:grpSpPr>
            <a:xfrm>
              <a:off x="7884058" y="5324140"/>
              <a:ext cx="324905" cy="207663"/>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7880" tIns="43940" rIns="87880" bIns="4394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endParaRPr>
              </a:p>
            </p:txBody>
          </p:sp>
        </p:grpSp>
        <p:sp>
          <p:nvSpPr>
            <p:cNvPr id="404" name="Freeform 40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16" name="Group 415"/>
          <p:cNvGrpSpPr/>
          <p:nvPr/>
        </p:nvGrpSpPr>
        <p:grpSpPr>
          <a:xfrm>
            <a:off x="1979672" y="1277604"/>
            <a:ext cx="2330705" cy="4461764"/>
            <a:chOff x="2019368" y="1657048"/>
            <a:chExt cx="2377440" cy="4551232"/>
          </a:xfrm>
        </p:grpSpPr>
        <p:sp>
          <p:nvSpPr>
            <p:cNvPr id="417" name="Rectangle 416"/>
            <p:cNvSpPr/>
            <p:nvPr/>
          </p:nvSpPr>
          <p:spPr bwMode="auto">
            <a:xfrm>
              <a:off x="2186019" y="1657048"/>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Information Management</a:t>
              </a:r>
            </a:p>
          </p:txBody>
        </p:sp>
        <p:sp>
          <p:nvSpPr>
            <p:cNvPr id="418" name="Rectangle 417"/>
            <p:cNvSpPr/>
            <p:nvPr/>
          </p:nvSpPr>
          <p:spPr>
            <a:xfrm>
              <a:off x="2652706" y="3724639"/>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Event Hubs</a:t>
              </a:r>
              <a:endParaRPr kumimoji="0" lang="en-US" sz="1078" b="0" i="0" u="none" strike="noStrike" kern="0" cap="none" spc="0" normalizeH="0" baseline="0" noProof="0" dirty="0">
                <a:ln>
                  <a:noFill/>
                </a:ln>
                <a:solidFill>
                  <a:srgbClr val="FFFFFF"/>
                </a:solidFill>
                <a:effectLst/>
                <a:uLnTx/>
                <a:uFillTx/>
              </a:endParaRPr>
            </a:p>
          </p:txBody>
        </p:sp>
        <p:cxnSp>
          <p:nvCxnSpPr>
            <p:cNvPr id="419" name="Straight Connector 418"/>
            <p:cNvCxnSpPr/>
            <p:nvPr/>
          </p:nvCxnSpPr>
          <p:spPr>
            <a:xfrm>
              <a:off x="2019368" y="6118143"/>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420" name="Group 419"/>
            <p:cNvGrpSpPr/>
            <p:nvPr/>
          </p:nvGrpSpPr>
          <p:grpSpPr>
            <a:xfrm rot="13500000">
              <a:off x="4205167" y="6028138"/>
              <a:ext cx="181498" cy="178786"/>
              <a:chOff x="402446" y="5872915"/>
              <a:chExt cx="292608" cy="288235"/>
            </a:xfrm>
            <a:solidFill>
              <a:srgbClr val="FFFFFF">
                <a:lumMod val="85000"/>
              </a:srgbClr>
            </a:solidFill>
          </p:grpSpPr>
          <p:cxnSp>
            <p:nvCxnSpPr>
              <p:cNvPr id="429" name="Straight Connector 428"/>
              <p:cNvCxnSpPr/>
              <p:nvPr/>
            </p:nvCxnSpPr>
            <p:spPr>
              <a:xfrm>
                <a:off x="412598" y="5872915"/>
                <a:ext cx="0" cy="288235"/>
              </a:xfrm>
              <a:prstGeom prst="line">
                <a:avLst/>
              </a:prstGeom>
              <a:grpFill/>
              <a:ln w="28575" cap="flat" cmpd="sng" algn="ctr">
                <a:solidFill>
                  <a:srgbClr val="002050"/>
                </a:solidFill>
                <a:prstDash val="solid"/>
                <a:headEnd type="none"/>
                <a:tailEnd type="none"/>
              </a:ln>
              <a:effectLst/>
            </p:spPr>
          </p:cxnSp>
          <p:cxnSp>
            <p:nvCxnSpPr>
              <p:cNvPr id="430" name="Straight Connector 429"/>
              <p:cNvCxnSpPr/>
              <p:nvPr/>
            </p:nvCxnSpPr>
            <p:spPr>
              <a:xfrm>
                <a:off x="402446" y="6148978"/>
                <a:ext cx="292608" cy="0"/>
              </a:xfrm>
              <a:prstGeom prst="line">
                <a:avLst/>
              </a:prstGeom>
              <a:grpFill/>
              <a:ln w="28575" cap="flat" cmpd="sng" algn="ctr">
                <a:solidFill>
                  <a:srgbClr val="002050"/>
                </a:solidFill>
                <a:prstDash val="solid"/>
                <a:headEnd type="none"/>
                <a:tailEnd type="none"/>
              </a:ln>
              <a:effectLst/>
            </p:spPr>
          </p:cxnSp>
        </p:grpSp>
        <p:sp>
          <p:nvSpPr>
            <p:cNvPr id="421" name="Rectangle 420"/>
            <p:cNvSpPr/>
            <p:nvPr/>
          </p:nvSpPr>
          <p:spPr>
            <a:xfrm>
              <a:off x="2652706" y="3161800"/>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Catalog</a:t>
              </a:r>
            </a:p>
          </p:txBody>
        </p:sp>
        <p:grpSp>
          <p:nvGrpSpPr>
            <p:cNvPr id="422" name="Group 421"/>
            <p:cNvGrpSpPr/>
            <p:nvPr/>
          </p:nvGrpSpPr>
          <p:grpSpPr>
            <a:xfrm>
              <a:off x="2337798" y="3119355"/>
              <a:ext cx="274997" cy="292527"/>
              <a:chOff x="3232150" y="382588"/>
              <a:chExt cx="5727700" cy="6092825"/>
            </a:xfrm>
            <a:solidFill>
              <a:srgbClr val="FFFFFF"/>
            </a:solidFill>
          </p:grpSpPr>
          <p:sp>
            <p:nvSpPr>
              <p:cNvPr id="42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2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23" name="Rectangle 422"/>
            <p:cNvSpPr/>
            <p:nvPr/>
          </p:nvSpPr>
          <p:spPr>
            <a:xfrm>
              <a:off x="2652706"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Factory </a:t>
              </a:r>
              <a:endParaRPr kumimoji="0" lang="en-US" sz="1078" b="0" i="0" u="none" strike="noStrike" kern="0" cap="none" spc="0" normalizeH="0" baseline="0" noProof="0" dirty="0">
                <a:ln>
                  <a:noFill/>
                </a:ln>
                <a:solidFill>
                  <a:srgbClr val="FFFFFF"/>
                </a:solidFill>
                <a:effectLst/>
                <a:uLnTx/>
                <a:uFillTx/>
              </a:endParaRPr>
            </a:p>
          </p:txBody>
        </p:sp>
        <p:sp>
          <p:nvSpPr>
            <p:cNvPr id="424" name="Freeform 423"/>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25" name="Freeform 424"/>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31" name="Group 430"/>
          <p:cNvGrpSpPr/>
          <p:nvPr/>
        </p:nvGrpSpPr>
        <p:grpSpPr>
          <a:xfrm>
            <a:off x="5022363" y="1277605"/>
            <a:ext cx="2466384" cy="4553834"/>
            <a:chOff x="5123071" y="1657049"/>
            <a:chExt cx="2515840" cy="4645148"/>
          </a:xfrm>
        </p:grpSpPr>
        <p:sp>
          <p:nvSpPr>
            <p:cNvPr id="432" name="Rectangle 431"/>
            <p:cNvSpPr/>
            <p:nvPr/>
          </p:nvSpPr>
          <p:spPr bwMode="auto">
            <a:xfrm>
              <a:off x="5901551"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40519" y="3555362"/>
              <a:ext cx="1268870" cy="60016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HDInsight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(Hadoop and Spark)</a:t>
              </a:r>
            </a:p>
          </p:txBody>
        </p:sp>
        <p:sp>
          <p:nvSpPr>
            <p:cNvPr id="434" name="Rectangle 433"/>
            <p:cNvSpPr/>
            <p:nvPr/>
          </p:nvSpPr>
          <p:spPr>
            <a:xfrm>
              <a:off x="6340519" y="4283607"/>
              <a:ext cx="1268870"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Stream Analytics</a:t>
              </a:r>
            </a:p>
          </p:txBody>
        </p:sp>
        <p:sp>
          <p:nvSpPr>
            <p:cNvPr id="435" name="Rectangle 434"/>
            <p:cNvSpPr/>
            <p:nvPr/>
          </p:nvSpPr>
          <p:spPr>
            <a:xfrm>
              <a:off x="5123071" y="5932865"/>
              <a:ext cx="1455527" cy="369332"/>
            </a:xfrm>
            <a:prstGeom prst="rect">
              <a:avLst/>
            </a:prstGeom>
          </p:spPr>
          <p:txBody>
            <a:bodyPr wrap="none" lIns="0" tIns="0" rIns="0" bIns="0" anchor="ctr">
              <a:sp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Intelligence</a:t>
              </a:r>
              <a:endParaRPr kumimoji="0" lang="en-US" sz="1765" b="1"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endParaRPr>
            </a:p>
          </p:txBody>
        </p:sp>
        <p:sp>
          <p:nvSpPr>
            <p:cNvPr id="436" name="Rectangle 435"/>
            <p:cNvSpPr/>
            <p:nvPr/>
          </p:nvSpPr>
          <p:spPr>
            <a:xfrm>
              <a:off x="6340519" y="3055939"/>
              <a:ext cx="1268870"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Analytics</a:t>
              </a:r>
            </a:p>
          </p:txBody>
        </p:sp>
        <p:grpSp>
          <p:nvGrpSpPr>
            <p:cNvPr id="437" name="Group 436"/>
            <p:cNvGrpSpPr/>
            <p:nvPr/>
          </p:nvGrpSpPr>
          <p:grpSpPr>
            <a:xfrm>
              <a:off x="6046429" y="3138987"/>
              <a:ext cx="220642" cy="288624"/>
              <a:chOff x="3473450" y="4579938"/>
              <a:chExt cx="1741488" cy="2278062"/>
            </a:xfrm>
            <a:solidFill>
              <a:srgbClr val="FFFFFF"/>
            </a:solidFill>
          </p:grpSpPr>
          <p:sp>
            <p:nvSpPr>
              <p:cNvPr id="446"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7"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48"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sp>
          <p:nvSpPr>
            <p:cNvPr id="438" name="Rectangle 437"/>
            <p:cNvSpPr/>
            <p:nvPr/>
          </p:nvSpPr>
          <p:spPr>
            <a:xfrm>
              <a:off x="6340519" y="2443589"/>
              <a:ext cx="1268870" cy="432594"/>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Machine Learning</a:t>
              </a:r>
            </a:p>
          </p:txBody>
        </p:sp>
        <p:grpSp>
          <p:nvGrpSpPr>
            <p:cNvPr id="439" name="Group 438"/>
            <p:cNvGrpSpPr/>
            <p:nvPr/>
          </p:nvGrpSpPr>
          <p:grpSpPr>
            <a:xfrm>
              <a:off x="5982706" y="4285927"/>
              <a:ext cx="352655" cy="270905"/>
              <a:chOff x="1260022" y="5196402"/>
              <a:chExt cx="3273425" cy="2514600"/>
            </a:xfrm>
            <a:solidFill>
              <a:srgbClr val="FFFFFF"/>
            </a:solidFill>
          </p:grpSpPr>
          <p:sp>
            <p:nvSpPr>
              <p:cNvPr id="442" name="Freeform 441"/>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3" name="Freeform 442"/>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4" name="Freeform 443"/>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5" name="Freeform 444"/>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40" name="Freeform 439"/>
            <p:cNvSpPr>
              <a:spLocks/>
            </p:cNvSpPr>
            <p:nvPr/>
          </p:nvSpPr>
          <p:spPr bwMode="auto">
            <a:xfrm>
              <a:off x="5984022" y="3716926"/>
              <a:ext cx="366380" cy="27725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FFFFFF"/>
                </a:solidFill>
                <a:effectLst/>
                <a:uLnTx/>
                <a:uFillTx/>
              </a:endParaRPr>
            </a:p>
          </p:txBody>
        </p:sp>
        <p:sp>
          <p:nvSpPr>
            <p:cNvPr id="441" name="Freeform 440"/>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449" name="Group 448"/>
          <p:cNvGrpSpPr/>
          <p:nvPr/>
        </p:nvGrpSpPr>
        <p:grpSpPr>
          <a:xfrm>
            <a:off x="3964293" y="1277605"/>
            <a:ext cx="1703207" cy="4105081"/>
            <a:chOff x="4043785" y="1657049"/>
            <a:chExt cx="1737360" cy="4187396"/>
          </a:xfrm>
        </p:grpSpPr>
        <p:sp>
          <p:nvSpPr>
            <p:cNvPr id="450" name="Rectangle 449"/>
            <p:cNvSpPr/>
            <p:nvPr/>
          </p:nvSpPr>
          <p:spPr bwMode="auto">
            <a:xfrm>
              <a:off x="4043785" y="1657049"/>
              <a:ext cx="1737360" cy="4187396"/>
            </a:xfrm>
            <a:prstGeom prst="rect">
              <a:avLst/>
            </a:prstGeom>
            <a:solidFill>
              <a:srgbClr val="0078D7"/>
            </a:solidFill>
            <a:ln w="3175">
              <a:noFill/>
            </a:ln>
            <a:effectLst/>
          </p:spPr>
          <p:txBody>
            <a:bodyPr spcFirstLastPara="0" vert="horz" wrap="square" lIns="17922" tIns="89642" rIns="17922" bIns="89604" numCol="1" spcCol="1270" anchor="t" anchorCtr="0">
              <a:noAutofit/>
            </a:bodyPr>
            <a:lstStyle/>
            <a:p>
              <a:pPr marL="0" marR="0" lvl="0" indent="0" algn="ctr" defTabSz="710729" eaLnBrk="1" fontAlgn="auto" latinLnBrk="0" hangingPunct="1">
                <a:lnSpc>
                  <a:spcPct val="100000"/>
                </a:lnSpc>
                <a:spcBef>
                  <a:spcPct val="0"/>
                </a:spcBef>
                <a:spcAft>
                  <a:spcPct val="3500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Big Data Stores</a:t>
              </a:r>
            </a:p>
          </p:txBody>
        </p:sp>
        <p:sp>
          <p:nvSpPr>
            <p:cNvPr id="451" name="Rectangle 450"/>
            <p:cNvSpPr/>
            <p:nvPr/>
          </p:nvSpPr>
          <p:spPr>
            <a:xfrm>
              <a:off x="4508692" y="3055939"/>
              <a:ext cx="1271016" cy="430887"/>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SQL Data </a:t>
              </a:r>
            </a:p>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Warehouse</a:t>
              </a:r>
            </a:p>
          </p:txBody>
        </p:sp>
        <p:sp>
          <p:nvSpPr>
            <p:cNvPr id="452" name="Rectangle 451"/>
            <p:cNvSpPr/>
            <p:nvPr/>
          </p:nvSpPr>
          <p:spPr>
            <a:xfrm>
              <a:off x="4494875" y="2528227"/>
              <a:ext cx="1271016" cy="261610"/>
            </a:xfrm>
            <a:prstGeom prst="rect">
              <a:avLst/>
            </a:prstGeom>
          </p:spPr>
          <p:txBody>
            <a:bodyPr wrap="square">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078" b="0" i="0" u="none" strike="noStrike" kern="0" cap="none" spc="0" normalizeH="0" baseline="0" noProof="0" dirty="0">
                  <a:ln>
                    <a:noFill/>
                  </a:ln>
                  <a:solidFill>
                    <a:srgbClr val="FFFFFF"/>
                  </a:solidFill>
                  <a:effectLst/>
                  <a:uLnTx/>
                  <a:uFillTx/>
                  <a:cs typeface="Segoe UI Semilight" panose="020B0402040204020203" pitchFamily="34" charset="0"/>
                </a:rPr>
                <a:t>Data Lake Store</a:t>
              </a:r>
            </a:p>
          </p:txBody>
        </p:sp>
        <p:grpSp>
          <p:nvGrpSpPr>
            <p:cNvPr id="453" name="Group 452"/>
            <p:cNvGrpSpPr/>
            <p:nvPr/>
          </p:nvGrpSpPr>
          <p:grpSpPr>
            <a:xfrm>
              <a:off x="4186343" y="2533436"/>
              <a:ext cx="251192" cy="251192"/>
              <a:chOff x="4068192" y="3363795"/>
              <a:chExt cx="324957" cy="324957"/>
            </a:xfrm>
          </p:grpSpPr>
          <p:sp>
            <p:nvSpPr>
              <p:cNvPr id="457" name="Rounded Rectangle 456"/>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8" name="Rectangle 457"/>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0" name="Oval 459"/>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1" name="Oval 460"/>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2" name="Rectangle 461"/>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3" name="Rectangle 462"/>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4" name="Oval 463"/>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5" name="Oval 464"/>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6" name="Rectangle 465"/>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7" name="Rectangle 466"/>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8" name="Oval 467"/>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9" name="Oval 468"/>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0" name="Rectangle 469"/>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1" name="Rectangle 470"/>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2" name="Oval 471"/>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3" name="Oval 472"/>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4" name="Group 453"/>
            <p:cNvGrpSpPr/>
            <p:nvPr/>
          </p:nvGrpSpPr>
          <p:grpSpPr>
            <a:xfrm>
              <a:off x="4186988" y="3119355"/>
              <a:ext cx="248256" cy="304055"/>
              <a:chOff x="-3084513" y="3390510"/>
              <a:chExt cx="2716213" cy="3363913"/>
            </a:xfrm>
            <a:solidFill>
              <a:srgbClr val="FFFFFF"/>
            </a:solidFill>
          </p:grpSpPr>
          <p:sp>
            <p:nvSpPr>
              <p:cNvPr id="45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sp>
            <p:nvSpPr>
              <p:cNvPr id="45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endParaRPr>
              </a:p>
            </p:txBody>
          </p:sp>
        </p:grpSp>
      </p:grpSp>
      <p:grpSp>
        <p:nvGrpSpPr>
          <p:cNvPr id="474" name="Group 473"/>
          <p:cNvGrpSpPr/>
          <p:nvPr/>
        </p:nvGrpSpPr>
        <p:grpSpPr>
          <a:xfrm>
            <a:off x="797892" y="1286570"/>
            <a:ext cx="1507314" cy="4521249"/>
            <a:chOff x="813890" y="1666194"/>
            <a:chExt cx="1537539" cy="4611909"/>
          </a:xfrm>
        </p:grpSpPr>
        <p:sp>
          <p:nvSpPr>
            <p:cNvPr id="475" name="TextBox 474"/>
            <p:cNvSpPr txBox="1"/>
            <p:nvPr/>
          </p:nvSpPr>
          <p:spPr>
            <a:xfrm>
              <a:off x="1261370" y="1927965"/>
              <a:ext cx="1090059" cy="56325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ts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Data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236" y="3529646"/>
              <a:ext cx="1090059" cy="579230"/>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370" y="4995093"/>
              <a:ext cx="974964" cy="616531"/>
            </a:xfrm>
            <a:prstGeom prst="rect">
              <a:avLst/>
            </a:prstGeom>
            <a:noFill/>
          </p:spPr>
          <p:txBody>
            <a:bodyPr wrap="square" lIns="0" tIns="143407" rIns="179259" bIns="143407" rtlCol="0">
              <a:noAutofit/>
            </a:bodyPr>
            <a:lstStyle/>
            <a:p>
              <a:pPr marL="0" marR="0" lvl="0" indent="0" defTabSz="914192" eaLnBrk="1" fontAlgn="auto" latinLnBrk="0" hangingPunct="1">
                <a:lnSpc>
                  <a:spcPct val="90000"/>
                </a:lnSpc>
                <a:spcBef>
                  <a:spcPct val="0"/>
                </a:spcBef>
                <a:spcAft>
                  <a:spcPts val="588"/>
                </a:spcAft>
                <a:buClrTx/>
                <a:buSzTx/>
                <a:buFontTx/>
                <a:buNone/>
                <a:tabLst/>
                <a:defRPr/>
              </a:pP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Sensors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and </a:t>
              </a:r>
              <a:b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br>
              <a:r>
                <a:rPr kumimoji="0" lang="en-US" sz="1176" b="0" i="0" u="none" strike="noStrike" kern="0" cap="none" spc="-29" normalizeH="0" baseline="0" noProof="0" dirty="0">
                  <a:ln>
                    <a:noFill/>
                  </a:ln>
                  <a:solidFill>
                    <a:srgbClr val="002050"/>
                  </a:solidFill>
                  <a:effectLst/>
                  <a:uLnTx/>
                  <a:uFillTx/>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90" y="5956959"/>
              <a:ext cx="933597" cy="321144"/>
            </a:xfrm>
            <a:prstGeom prst="rect">
              <a:avLst/>
            </a:prstGeom>
          </p:spPr>
          <p:txBody>
            <a:bodyPr wrap="none" lIns="0" tIns="0" rIns="0" bIns="0" anchor="ctr">
              <a:noAutofit/>
            </a:bodyPr>
            <a:lstStyle/>
            <a:p>
              <a:pPr marL="0" marR="0" lvl="0" indent="0" defTabSz="896386" eaLnBrk="1" fontAlgn="auto" latinLnBrk="0" hangingPunct="1">
                <a:lnSpc>
                  <a:spcPct val="90000"/>
                </a:lnSpc>
                <a:spcBef>
                  <a:spcPts val="0"/>
                </a:spcBef>
                <a:spcAft>
                  <a:spcPts val="0"/>
                </a:spcAft>
                <a:buClrTx/>
                <a:buSzTx/>
                <a:buFontTx/>
                <a:buNone/>
                <a:tabLst/>
                <a:defRPr/>
              </a:pPr>
              <a:r>
                <a:rPr kumimoji="0" lang="en-US" sz="2353" b="0" i="0" u="none" strike="noStrike" kern="0" cap="none" spc="0" normalizeH="0" baseline="0" noProof="0" dirty="0">
                  <a:ln>
                    <a:noFill/>
                  </a:ln>
                  <a:solidFill>
                    <a:srgbClr val="002050"/>
                  </a:solidFill>
                  <a:effectLst/>
                  <a:uLnTx/>
                  <a:uFillTx/>
                  <a:latin typeface="Segoe UI Light"/>
                </a:rPr>
                <a:t>Data</a:t>
              </a:r>
            </a:p>
          </p:txBody>
        </p:sp>
        <p:grpSp>
          <p:nvGrpSpPr>
            <p:cNvPr id="479" name="Group 478"/>
            <p:cNvGrpSpPr/>
            <p:nvPr/>
          </p:nvGrpSpPr>
          <p:grpSpPr>
            <a:xfrm>
              <a:off x="1789019" y="1666194"/>
              <a:ext cx="308472" cy="4199169"/>
              <a:chOff x="1776319" y="1369399"/>
              <a:chExt cx="308472" cy="3830198"/>
            </a:xfrm>
          </p:grpSpPr>
          <p:sp>
            <p:nvSpPr>
              <p:cNvPr id="494" name="Freeform 493"/>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ndParaRPr>
              </a:p>
            </p:txBody>
          </p:sp>
          <p:cxnSp>
            <p:nvCxnSpPr>
              <p:cNvPr id="495" name="Straight Connector 494"/>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grp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898" y="2906567"/>
            <a:ext cx="724864" cy="848139"/>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3799" y="4481720"/>
            <a:ext cx="703195" cy="82278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3935" y="1477298"/>
            <a:ext cx="640455" cy="749375"/>
          </a:xfrm>
          <a:prstGeom prst="rect">
            <a:avLst/>
          </a:prstGeom>
        </p:spPr>
      </p:pic>
    </p:spTree>
    <p:extLst>
      <p:ext uri="{BB962C8B-B14F-4D97-AF65-F5344CB8AC3E}">
        <p14:creationId xmlns:p14="http://schemas.microsoft.com/office/powerpoint/2010/main" val="4389481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938532" y="0"/>
            <a:ext cx="7439582" cy="6856055"/>
          </a:xfrm>
          <a:prstGeom prst="rect">
            <a:avLst/>
          </a:prstGeom>
        </p:spPr>
      </p:pic>
      <p:sp>
        <p:nvSpPr>
          <p:cNvPr id="11" name="Rectangle 10"/>
          <p:cNvSpPr/>
          <p:nvPr/>
        </p:nvSpPr>
        <p:spPr bwMode="auto">
          <a:xfrm>
            <a:off x="4938532" y="-4823"/>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938532" y="4823"/>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77485" y="2122622"/>
            <a:ext cx="4413197" cy="3262432"/>
          </a:xfrm>
          <a:prstGeom prst="rect">
            <a:avLst/>
          </a:prstGeom>
        </p:spPr>
        <p:txBody>
          <a:bodyPr wrap="square">
            <a:spAutoFit/>
          </a:bodyPr>
          <a:lstStyle/>
          <a:p>
            <a:pPr defTabSz="914225">
              <a:spcAft>
                <a:spcPts val="1175"/>
              </a:spcAft>
            </a:pPr>
            <a:r>
              <a:rPr lang="en-US" altLang="en-US" sz="4400" kern="0" dirty="0">
                <a:solidFill>
                  <a:srgbClr val="505050"/>
                </a:solidFill>
                <a:latin typeface="Segoe UI Light"/>
              </a:rPr>
              <a:t> </a:t>
            </a:r>
            <a:br>
              <a:rPr lang="en-US" altLang="en-US" sz="4400" kern="0" dirty="0">
                <a:solidFill>
                  <a:srgbClr val="505050"/>
                </a:solidFill>
                <a:latin typeface="Segoe UI Light"/>
              </a:rPr>
            </a:br>
            <a:r>
              <a:rPr lang="en-US" altLang="en-US" sz="4400" kern="0" dirty="0">
                <a:solidFill>
                  <a:srgbClr val="505050"/>
                </a:solidFill>
                <a:latin typeface="Segoe UI Light"/>
              </a:rPr>
              <a:t>Cognitive </a:t>
            </a:r>
            <a:br>
              <a:rPr lang="en-US" altLang="en-US" sz="4400" kern="0" dirty="0">
                <a:solidFill>
                  <a:srgbClr val="505050"/>
                </a:solidFill>
                <a:latin typeface="Segoe UI Light"/>
              </a:rPr>
            </a:br>
            <a:r>
              <a:rPr lang="en-US" altLang="en-US" sz="4400" kern="0" dirty="0">
                <a:solidFill>
                  <a:srgbClr val="505050"/>
                </a:solidFill>
                <a:latin typeface="Segoe UI Light"/>
              </a:rPr>
              <a:t>Services</a:t>
            </a:r>
          </a:p>
          <a:p>
            <a:pPr defTabSz="914225">
              <a:spcAft>
                <a:spcPts val="1175"/>
              </a:spcAft>
            </a:pPr>
            <a:r>
              <a:rPr lang="en-US" sz="3200" kern="0" dirty="0">
                <a:solidFill>
                  <a:schemeClr val="tx2"/>
                </a:solidFill>
                <a:latin typeface="Segoe UI Light"/>
              </a:rPr>
              <a:t>Give your solutions </a:t>
            </a:r>
            <a:br>
              <a:rPr lang="en-US" sz="3200" kern="0" dirty="0">
                <a:solidFill>
                  <a:schemeClr val="tx2"/>
                </a:solidFill>
                <a:latin typeface="Segoe UI Light"/>
              </a:rPr>
            </a:br>
            <a:r>
              <a:rPr lang="en-US" sz="3200" kern="0" dirty="0">
                <a:solidFill>
                  <a:schemeClr val="tx2"/>
                </a:solidFill>
                <a:latin typeface="Segoe UI Light"/>
              </a:rPr>
              <a:t>a human side</a:t>
            </a:r>
          </a:p>
        </p:txBody>
      </p:sp>
      <p:sp>
        <p:nvSpPr>
          <p:cNvPr id="6" name="TextBox 5"/>
          <p:cNvSpPr txBox="1"/>
          <p:nvPr/>
        </p:nvSpPr>
        <p:spPr>
          <a:xfrm>
            <a:off x="6277847" y="949996"/>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From faces to feelings, allow your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277847" y="2095261"/>
            <a:ext cx="4571352" cy="117566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277847" y="3240524"/>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277847" y="4385788"/>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Tap into rich knowledge amassed from </a:t>
            </a:r>
            <a:br>
              <a:rPr lang="en-US" sz="1600" kern="0" dirty="0">
                <a:gradFill>
                  <a:gsLst>
                    <a:gs pos="2917">
                      <a:srgbClr val="FFFFFF"/>
                    </a:gs>
                    <a:gs pos="30000">
                      <a:srgbClr val="FFFFFF"/>
                    </a:gs>
                  </a:gsLst>
                  <a:lin ang="5400000" scaled="0"/>
                </a:gradFill>
                <a:latin typeface="Segoe UI"/>
              </a:rPr>
            </a:br>
            <a:r>
              <a:rPr lang="en-US" sz="1600"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277847" y="5531049"/>
            <a:ext cx="4571352" cy="1203236"/>
          </a:xfrm>
          <a:prstGeom prst="rect">
            <a:avLst/>
          </a:prstGeom>
          <a:noFill/>
        </p:spPr>
        <p:txBody>
          <a:bodyPr wrap="square" lIns="182854" tIns="146284" rIns="182854" bIns="146284" rtlCol="0">
            <a:spAutoFit/>
          </a:bodyPr>
          <a:lstStyle/>
          <a:p>
            <a:pPr defTabSz="914225">
              <a:lnSpc>
                <a:spcPct val="90000"/>
              </a:lnSpc>
              <a:spcAft>
                <a:spcPts val="600"/>
              </a:spcAft>
            </a:pPr>
            <a:r>
              <a:rPr lang="en-US" sz="2600"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5">
              <a:lnSpc>
                <a:spcPct val="90000"/>
              </a:lnSpc>
              <a:spcAft>
                <a:spcPts val="600"/>
              </a:spcAft>
            </a:pPr>
            <a:r>
              <a:rPr lang="en-US" sz="1600"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grpSp>
    </p:spTree>
    <p:extLst>
      <p:ext uri="{BB962C8B-B14F-4D97-AF65-F5344CB8AC3E}">
        <p14:creationId xmlns:p14="http://schemas.microsoft.com/office/powerpoint/2010/main" val="42560204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51555" y="974"/>
            <a:ext cx="7439582" cy="6856540"/>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74"/>
            <a:ext cx="7439582" cy="6856540"/>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477485" y="2122622"/>
            <a:ext cx="4413197" cy="3318518"/>
          </a:xfrm>
          <a:prstGeom prst="rect">
            <a:avLst/>
          </a:prstGeom>
        </p:spPr>
        <p:txBody>
          <a:bodyPr wrap="square">
            <a:spAutoFit/>
          </a:bodyPr>
          <a:lstStyle/>
          <a:p>
            <a:pPr defTabSz="896386">
              <a:spcAft>
                <a:spcPts val="1175"/>
              </a:spcAft>
            </a:pPr>
            <a:r>
              <a:rPr lang="en-US" altLang="en-US" sz="4400" kern="0" dirty="0">
                <a:solidFill>
                  <a:sysClr val="windowText" lastClr="000000"/>
                </a:solidFill>
                <a:latin typeface="+mj-lt"/>
              </a:rPr>
              <a:t> </a:t>
            </a:r>
            <a:br>
              <a:rPr lang="en-US" altLang="en-US" sz="4400" kern="0" dirty="0">
                <a:solidFill>
                  <a:sysClr val="windowText" lastClr="000000"/>
                </a:solidFill>
                <a:latin typeface="+mj-lt"/>
              </a:rPr>
            </a:br>
            <a:r>
              <a:rPr lang="en-US" altLang="en-US" sz="4400" kern="0" dirty="0">
                <a:solidFill>
                  <a:sysClr val="windowText" lastClr="000000"/>
                </a:solidFill>
                <a:latin typeface="+mj-lt"/>
              </a:rPr>
              <a:t>Cognitive </a:t>
            </a:r>
            <a:br>
              <a:rPr lang="en-US" altLang="en-US" sz="4400" kern="0" dirty="0">
                <a:solidFill>
                  <a:sysClr val="windowText" lastClr="000000"/>
                </a:solidFill>
                <a:latin typeface="+mj-lt"/>
              </a:rPr>
            </a:br>
            <a:r>
              <a:rPr lang="en-US" altLang="en-US" sz="4400" kern="0" dirty="0">
                <a:solidFill>
                  <a:sysClr val="windowText" lastClr="000000"/>
                </a:solidFill>
                <a:latin typeface="+mj-lt"/>
              </a:rPr>
              <a:t>Services</a:t>
            </a:r>
          </a:p>
          <a:p>
            <a:pPr defTabSz="896386">
              <a:spcAft>
                <a:spcPts val="1175"/>
              </a:spcAft>
            </a:pPr>
            <a:r>
              <a:rPr lang="en-US" sz="3200" kern="0" dirty="0">
                <a:solidFill>
                  <a:schemeClr val="tx2"/>
                </a:solidFill>
                <a:latin typeface="+mj-lt"/>
              </a:rPr>
              <a:t>Give your solutions </a:t>
            </a:r>
            <a:br>
              <a:rPr lang="en-US" sz="3200" kern="0" dirty="0">
                <a:solidFill>
                  <a:schemeClr val="tx2"/>
                </a:solidFill>
                <a:latin typeface="+mj-lt"/>
              </a:rPr>
            </a:br>
            <a:r>
              <a:rPr lang="en-US" sz="3200" kern="0" dirty="0">
                <a:solidFill>
                  <a:schemeClr val="tx2"/>
                </a:solidFill>
                <a:latin typeface="+mj-lt"/>
              </a:rPr>
              <a:t>a human side</a:t>
            </a:r>
          </a:p>
        </p:txBody>
      </p:sp>
      <p:sp>
        <p:nvSpPr>
          <p:cNvPr id="6" name="TextBox 5"/>
          <p:cNvSpPr txBox="1"/>
          <p:nvPr/>
        </p:nvSpPr>
        <p:spPr>
          <a:xfrm>
            <a:off x="6277847" y="949997"/>
            <a:ext cx="4571352" cy="990771"/>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Emotion</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Face</a:t>
            </a:r>
            <a:r>
              <a:rPr lang="en-US" sz="1600" kern="0" dirty="0">
                <a:gradFill>
                  <a:gsLst>
                    <a:gs pos="2917">
                      <a:schemeClr val="bg1"/>
                    </a:gs>
                    <a:gs pos="30000">
                      <a:schemeClr val="bg1"/>
                    </a:gs>
                  </a:gsLst>
                  <a:lin ang="5400000" scaled="0"/>
                </a:gradFill>
              </a:rPr>
              <a:t> |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Video</a:t>
            </a:r>
          </a:p>
        </p:txBody>
      </p:sp>
      <p:sp>
        <p:nvSpPr>
          <p:cNvPr id="7" name="TextBox 6"/>
          <p:cNvSpPr txBox="1"/>
          <p:nvPr/>
        </p:nvSpPr>
        <p:spPr>
          <a:xfrm>
            <a:off x="6277847" y="2095262"/>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Speaker Recognition Speech</a:t>
            </a:r>
          </a:p>
        </p:txBody>
      </p:sp>
      <p:sp>
        <p:nvSpPr>
          <p:cNvPr id="8" name="TextBox 7"/>
          <p:cNvSpPr txBox="1"/>
          <p:nvPr/>
        </p:nvSpPr>
        <p:spPr>
          <a:xfrm>
            <a:off x="6277848" y="3240524"/>
            <a:ext cx="5700593" cy="1223422"/>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Language Understanding </a:t>
            </a:r>
            <a:b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Text Analytics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Web Language Model</a:t>
            </a:r>
          </a:p>
        </p:txBody>
      </p:sp>
      <p:sp>
        <p:nvSpPr>
          <p:cNvPr id="9" name="TextBox 8"/>
          <p:cNvSpPr txBox="1"/>
          <p:nvPr/>
        </p:nvSpPr>
        <p:spPr>
          <a:xfrm>
            <a:off x="6277847" y="4385789"/>
            <a:ext cx="4571352" cy="1241894"/>
          </a:xfrm>
          <a:prstGeom prst="rect">
            <a:avLst/>
          </a:prstGeom>
          <a:noFill/>
        </p:spPr>
        <p:txBody>
          <a:bodyPr wrap="square" lIns="182854" tIns="146284" rIns="182854"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Entity Linking Knowledge Exploration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Recommendations</a:t>
            </a:r>
          </a:p>
        </p:txBody>
      </p:sp>
      <p:sp>
        <p:nvSpPr>
          <p:cNvPr id="10" name="TextBox 9"/>
          <p:cNvSpPr txBox="1"/>
          <p:nvPr/>
        </p:nvSpPr>
        <p:spPr>
          <a:xfrm>
            <a:off x="6277848" y="5531050"/>
            <a:ext cx="5700593" cy="1241894"/>
          </a:xfrm>
          <a:prstGeom prst="rect">
            <a:avLst/>
          </a:prstGeom>
          <a:noFill/>
        </p:spPr>
        <p:txBody>
          <a:bodyPr wrap="square" lIns="182854" tIns="146284" rIns="91427" bIns="146284" rtlCol="0">
            <a:spAutoFit/>
          </a:bodyPr>
          <a:lstStyle/>
          <a:p>
            <a:pPr defTabSz="896386">
              <a:lnSpc>
                <a:spcPct val="90000"/>
              </a:lnSpc>
              <a:spcAft>
                <a:spcPts val="600"/>
              </a:spcAft>
            </a:pPr>
            <a:r>
              <a:rPr lang="en-US" sz="2600"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896386">
              <a:spcAft>
                <a:spcPts val="600"/>
              </a:spcAft>
            </a:pP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Image Search </a:t>
            </a:r>
            <a:r>
              <a:rPr lang="en-US" sz="1600" kern="0" dirty="0">
                <a:gradFill>
                  <a:gsLst>
                    <a:gs pos="2917">
                      <a:schemeClr val="bg1"/>
                    </a:gs>
                    <a:gs pos="30000">
                      <a:schemeClr val="bg1"/>
                    </a:gs>
                  </a:gsLst>
                  <a:lin ang="5400000" scaled="0"/>
                </a:gradFill>
              </a:rPr>
              <a:t>|</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News Search Bing Video Search</a:t>
            </a:r>
            <a:r>
              <a:rPr lang="en-US" sz="1600" kern="0" dirty="0">
                <a:gradFill>
                  <a:gsLst>
                    <a:gs pos="2917">
                      <a:schemeClr val="bg1"/>
                    </a:gs>
                    <a:gs pos="30000">
                      <a:schemeClr val="bg1"/>
                    </a:gs>
                  </a:gsLst>
                  <a:lin ang="5400000" scaled="0"/>
                </a:gradFill>
              </a:rPr>
              <a:t> |</a:t>
            </a:r>
            <a:r>
              <a:rPr lang="en-US" sz="1600"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Bing Web Search</a:t>
            </a:r>
          </a:p>
        </p:txBody>
      </p:sp>
      <p:sp>
        <p:nvSpPr>
          <p:cNvPr id="40" name="Freeform 22"/>
          <p:cNvSpPr>
            <a:spLocks noChangeAspect="1"/>
          </p:cNvSpPr>
          <p:nvPr/>
        </p:nvSpPr>
        <p:spPr bwMode="auto">
          <a:xfrm>
            <a:off x="5403327" y="1332831"/>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1" name="Freeform 18"/>
          <p:cNvSpPr>
            <a:spLocks noChangeAspect="1"/>
          </p:cNvSpPr>
          <p:nvPr/>
        </p:nvSpPr>
        <p:spPr bwMode="auto">
          <a:xfrm>
            <a:off x="5440688" y="2439980"/>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2" name="Freeform 9"/>
          <p:cNvSpPr>
            <a:spLocks noChangeAspect="1"/>
          </p:cNvSpPr>
          <p:nvPr/>
        </p:nvSpPr>
        <p:spPr bwMode="auto">
          <a:xfrm>
            <a:off x="5523844" y="3577935"/>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3" name="Freeform 5"/>
          <p:cNvSpPr>
            <a:spLocks/>
          </p:cNvSpPr>
          <p:nvPr/>
        </p:nvSpPr>
        <p:spPr bwMode="auto">
          <a:xfrm>
            <a:off x="5470775" y="4724227"/>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nvGrpSpPr>
          <p:cNvPr id="46" name="Group 45"/>
          <p:cNvGrpSpPr/>
          <p:nvPr/>
        </p:nvGrpSpPr>
        <p:grpSpPr>
          <a:xfrm>
            <a:off x="5465203" y="5868460"/>
            <a:ext cx="537500" cy="528413"/>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896386"/>
              <a:endParaRPr lang="en-US" kern="0">
                <a:solidFill>
                  <a:sysClr val="windowText" lastClr="000000"/>
                </a:solidFill>
              </a:endParaRPr>
            </a:p>
          </p:txBody>
        </p:sp>
      </p:grpSp>
      <p:sp>
        <p:nvSpPr>
          <p:cNvPr id="19" name="Rectangle 18"/>
          <p:cNvSpPr/>
          <p:nvPr/>
        </p:nvSpPr>
        <p:spPr>
          <a:xfrm>
            <a:off x="5164823" y="302069"/>
            <a:ext cx="6316767" cy="525004"/>
          </a:xfrm>
          <a:prstGeom prst="rect">
            <a:avLst/>
          </a:prstGeom>
        </p:spPr>
        <p:txBody>
          <a:bodyPr wrap="none">
            <a:spAutoFit/>
          </a:bodyPr>
          <a:lstStyle/>
          <a:p>
            <a:pPr defTabSz="914225">
              <a:lnSpc>
                <a:spcPct val="90000"/>
              </a:lnSpc>
              <a:spcAft>
                <a:spcPts val="600"/>
              </a:spcAft>
            </a:pPr>
            <a:r>
              <a:rPr lang="en-US" sz="3137"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8523665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txBox="1">
            <a:spLocks/>
          </p:cNvSpPr>
          <p:nvPr/>
        </p:nvSpPr>
        <p:spPr>
          <a:xfrm>
            <a:off x="564776" y="1692503"/>
            <a:ext cx="11087474" cy="115887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3529"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100" normalizeH="0" baseline="0" noProof="0" dirty="0">
                <a:ln w="3175">
                  <a:noFill/>
                </a:ln>
                <a:solidFill>
                  <a:srgbClr val="FFFFFF"/>
                </a:solidFill>
                <a:effectLst/>
                <a:uLnTx/>
                <a:uFillTx/>
                <a:latin typeface="Segoe UI Light"/>
                <a:ea typeface="+mn-ea"/>
                <a:cs typeface="Segoe UI" pitchFamily="34" charset="0"/>
              </a:rPr>
              <a:t>Vision</a:t>
            </a:r>
          </a:p>
        </p:txBody>
      </p:sp>
      <p:sp>
        <p:nvSpPr>
          <p:cNvPr id="24" name="Freeform 22"/>
          <p:cNvSpPr>
            <a:spLocks noChangeAspect="1"/>
          </p:cNvSpPr>
          <p:nvPr/>
        </p:nvSpPr>
        <p:spPr bwMode="auto">
          <a:xfrm>
            <a:off x="5777887" y="2765597"/>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505050"/>
              </a:solidFill>
              <a:latin typeface="Segoe UI"/>
            </a:endParaRPr>
          </a:p>
        </p:txBody>
      </p:sp>
      <p:sp>
        <p:nvSpPr>
          <p:cNvPr id="25" name="Rectangle 24"/>
          <p:cNvSpPr/>
          <p:nvPr/>
        </p:nvSpPr>
        <p:spPr>
          <a:xfrm>
            <a:off x="3060512" y="3496004"/>
            <a:ext cx="6096000" cy="757130"/>
          </a:xfrm>
          <a:prstGeom prst="rect">
            <a:avLst/>
          </a:prstGeom>
        </p:spPr>
        <p:txBody>
          <a:bodyPr>
            <a:spAutoFit/>
          </a:bodyPr>
          <a:lstStyle/>
          <a:p>
            <a:pPr algn="ctr" defTabSz="914225">
              <a:lnSpc>
                <a:spcPct val="90000"/>
              </a:lnSpc>
              <a:spcAft>
                <a:spcPts val="600"/>
              </a:spcAft>
            </a:pPr>
            <a:r>
              <a:rPr lang="en-US" sz="2400" kern="0" dirty="0">
                <a:gradFill>
                  <a:gsLst>
                    <a:gs pos="2917">
                      <a:srgbClr val="FFFFFF"/>
                    </a:gs>
                    <a:gs pos="30000">
                      <a:srgbClr val="FFFFFF"/>
                    </a:gs>
                  </a:gsLst>
                  <a:lin ang="5400000" scaled="0"/>
                </a:gradFill>
              </a:rPr>
              <a:t>From faces to feelings, allow your </a:t>
            </a:r>
            <a:br>
              <a:rPr lang="en-US" sz="2400" kern="0" dirty="0">
                <a:gradFill>
                  <a:gsLst>
                    <a:gs pos="2917">
                      <a:srgbClr val="FFFFFF"/>
                    </a:gs>
                    <a:gs pos="30000">
                      <a:srgbClr val="FFFFFF"/>
                    </a:gs>
                  </a:gsLst>
                  <a:lin ang="5400000" scaled="0"/>
                </a:gradFill>
              </a:rPr>
            </a:br>
            <a:r>
              <a:rPr lang="en-US" sz="2400" kern="0" dirty="0">
                <a:gradFill>
                  <a:gsLst>
                    <a:gs pos="2917">
                      <a:srgbClr val="FFFFFF"/>
                    </a:gs>
                    <a:gs pos="30000">
                      <a:srgbClr val="FFFFFF"/>
                    </a:gs>
                  </a:gsLst>
                  <a:lin ang="5400000" scaled="0"/>
                </a:gradFill>
              </a:rPr>
              <a:t>apps to understand images and video</a:t>
            </a:r>
          </a:p>
        </p:txBody>
      </p:sp>
      <p:sp>
        <p:nvSpPr>
          <p:cNvPr id="27" name="Rectangle 26"/>
          <p:cNvSpPr/>
          <p:nvPr/>
        </p:nvSpPr>
        <p:spPr>
          <a:xfrm>
            <a:off x="3244587" y="4682707"/>
            <a:ext cx="5727851" cy="424732"/>
          </a:xfrm>
          <a:prstGeom prst="rect">
            <a:avLst/>
          </a:prstGeom>
        </p:spPr>
        <p:txBody>
          <a:bodyPr wrap="none">
            <a:spAutoFit/>
          </a:bodyPr>
          <a:lstStyle/>
          <a:p>
            <a:pPr marR="0" lvl="0" indent="0" algn="ctr" defTabSz="914225" fontAlgn="auto">
              <a:lnSpc>
                <a:spcPct val="90000"/>
              </a:lnSpc>
              <a:spcBef>
                <a:spcPts val="0"/>
              </a:spcBef>
              <a:spcAft>
                <a:spcPts val="600"/>
              </a:spcAft>
              <a:buClrTx/>
              <a:buSzTx/>
              <a:buFontTx/>
              <a:buNone/>
              <a:tabLst/>
              <a:defRPr/>
            </a:pPr>
            <a:r>
              <a:rPr lang="en-US" sz="2400" kern="0" dirty="0">
                <a:gradFill>
                  <a:gsLst>
                    <a:gs pos="2917">
                      <a:srgbClr val="FFFFFF"/>
                    </a:gs>
                    <a:gs pos="30000">
                      <a:srgbClr val="FFFFFF"/>
                    </a:gs>
                  </a:gsLst>
                  <a:lin ang="5400000" scaled="0"/>
                </a:gradFill>
              </a:rPr>
              <a:t>Computer Vision | Emotion | Face | Video</a:t>
            </a:r>
          </a:p>
        </p:txBody>
      </p:sp>
    </p:spTree>
    <p:extLst>
      <p:ext uri="{BB962C8B-B14F-4D97-AF65-F5344CB8AC3E}">
        <p14:creationId xmlns:p14="http://schemas.microsoft.com/office/powerpoint/2010/main" val="16000181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1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3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5.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7.xml><?xml version="1.0" encoding="utf-8"?>
<a:theme xmlns:a="http://schemas.openxmlformats.org/drawingml/2006/main" name="2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i1b478372f814787abd313030b81fcb2 xmlns="230e9df3-be65-4c73-a93b-d1236ebd677e">
      <Terms xmlns="http://schemas.microsoft.com/office/infopath/2007/PartnerControls"/>
    </i1b478372f814787abd313030b81fcb2>
    <ef109fd36bcf4bcd9dd945731030600b xmlns="230e9df3-be65-4c73-a93b-d1236ebd677e">
      <Terms xmlns="http://schemas.microsoft.com/office/infopath/2007/PartnerControls"/>
    </ef109fd36bcf4bcd9dd945731030600b>
    <DocumentDescription xmlns="230e9df3-be65-4c73-a93b-d1236ebd677e">Cortana Intelligence Suite - Cognitive Services Level 200 Presentation</DocumentDescription>
    <ReportOwner xmlns="http://schemas.microsoft.com/sharepoint/v3">
      <UserInfo>
        <DisplayName/>
        <AccountId xsi:nil="true"/>
        <AccountType/>
      </UserInfo>
    </ReportOwner>
    <k21a64daf20d4502b2796a1c6b8ce6c8 xmlns="230e9df3-be65-4c73-a93b-d1236ebd677e">
      <Terms xmlns="http://schemas.microsoft.com/office/infopath/2007/PartnerControls"/>
    </k21a64daf20d4502b2796a1c6b8ce6c8>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i:0#.f|membership|v-caicha@microsoft.com</DisplayName>
        <AccountId>637</AccountId>
        <AccountType/>
      </UserInfo>
    </Coowner>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_dlc_DocId xmlns="230e9df3-be65-4c73-a93b-d1236ebd677e">G01KC-99682991-15427</_dlc_DocId>
    <Thumbnail1 xmlns="230e9df3-be65-4c73-a93b-d1236ebd677e">
      <Url>https://microsoft.sharepoint.com/sites/Infopedia_G01KC/Media/Thumbnails/G01KC-1-15426/Cognitive Services Technical Deck.png</Url>
      <Description>/sites/Infopedia_G01KC/Media/Thumbnails/G01KC-1-15426/Cognitive Services Technical Deck.png</Description>
    </Thumbnail1>
    <TaxKeywordTaxHTField xmlns="230e9df3-be65-4c73-a93b-d1236ebd677e">
      <Terms xmlns="http://schemas.microsoft.com/office/infopath/2007/PartnerControls"/>
    </TaxKeywordTaxHTField>
    <PublishDate xmlns="230E9DF3-BE65-4C73-A93B-D1236EBD677E" xsi:nil="true"/>
    <ContentID xmlns="230e9df3-be65-4c73-a93b-d1236ebd677e" xsi:nil="true"/>
    <b4224c12c78d42ea9b214de0badf8358 xmlns="230e9df3-be65-4c73-a93b-d1236ebd677e">
      <Terms xmlns="http://schemas.microsoft.com/office/infopath/2007/PartnerControls"/>
    </b4224c12c78d42ea9b214de0badf8358>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GenericText2 xmlns="230e9df3-be65-4c73-a93b-d1236ebd677e">G01KC-1-15426</GenericText2>
    <RoutingRuleDescription xmlns="http://schemas.microsoft.com/sharepoint/v3" xsi:nil="true"/>
    <ec5b2ad5c27b45fb8a00a1f27c7ce1ae xmlns="230e9df3-be65-4c73-a93b-d1236ebd677e">
      <Terms xmlns="http://schemas.microsoft.com/office/infopath/2007/PartnerControls"/>
    </ec5b2ad5c27b45fb8a00a1f27c7ce1ae>
    <Owner xmlns="230e9df3-be65-4c73-a93b-d1236ebd677e">
      <UserInfo>
        <DisplayName>Anu Kohli</DisplayName>
        <AccountId>629</AccountId>
        <AccountType/>
      </UserInfo>
    </Owner>
    <PublishingExpirationDate xmlns="http://schemas.microsoft.com/sharepoint/v3" xsi:nil="true"/>
    <b60f8d2dbb984f349d80d8196897f4d3 xmlns="230e9df3-be65-4c73-a93b-d1236ebd677e">
      <Terms xmlns="http://schemas.microsoft.com/office/infopath/2007/PartnerControls"/>
    </b60f8d2dbb984f349d80d8196897f4d3>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RatingCount xmlns="http://schemas.microsoft.com/sharepoint/v3" xsi:nil="true"/>
    <_dlc_DocIdUrl xmlns="230e9df3-be65-4c73-a93b-d1236ebd677e">
      <Url>https://microsoft.sharepoint.com/sites/Infopedia_G01KC/_layouts/15/DocIdRedir.aspx?ID=G01KC-99682991-15427</Url>
      <Description>G01KC-99682991-15427</Description>
    </_dlc_DocIdUrl>
    <k20e0dfa74bf4e44818db03027b0ccd8 xmlns="230e9df3-be65-4c73-a93b-d1236ebd677e">
      <Terms xmlns="http://schemas.microsoft.com/office/infopath/2007/PartnerControls"/>
    </k20e0dfa74bf4e44818db03027b0ccd8>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GenericHTML1 xmlns="230e9df3-be65-4c73-a93b-d1236ebd677e" xsi:nil="true"/>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mb88723863e1404388ba3733387d48df xmlns="230e9df3-be65-4c73-a93b-d1236ebd677e">
      <Terms xmlns="http://schemas.microsoft.com/office/infopath/2007/PartnerControls"/>
    </mb88723863e1404388ba3733387d48df>
    <od9986d31974458fb3007746ec0bce5f xmlns="230e9df3-be65-4c73-a93b-d1236ebd677e">
      <Terms xmlns="http://schemas.microsoft.com/office/infopath/2007/PartnerControls"/>
    </od9986d31974458fb3007746ec0bce5f>
    <kf34bcdc8fc34e479d3f94c6210e8e27 xmlns="230e9df3-be65-4c73-a93b-d1236ebd677e">
      <Terms xmlns="http://schemas.microsoft.com/office/infopath/2007/PartnerControls"/>
    </kf34bcdc8fc34e479d3f94c6210e8e27>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ApplyWorkflowRules xmlns="230E9DF3-BE65-4C73-A93B-D1236EBD677E">Yes</ApplyWorkflowRules>
    <TaxCatchAll xmlns="230e9df3-be65-4c73-a93b-d1236ebd677e">
      <Value>31</Value>
      <Value>29</Value>
      <Value>435</Value>
      <Value>26</Value>
      <Value>5</Value>
      <Value>21</Value>
      <Value>20</Value>
      <Value>374</Value>
    </TaxCatchAll>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Blog_x0020_Name xmlns="230e9df3-be65-4c73-a93b-d1236ebd677e" xsi:nil="true"/>
    <m6d26e40ac264097a006193f92232ece xmlns="230e9df3-be65-4c73-a93b-d1236ebd677e">
      <Terms xmlns="http://schemas.microsoft.com/office/infopath/2007/PartnerControls"/>
    </m6d26e40ac264097a006193f92232ece>
    <AverageRating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33" ma:contentTypeDescription="A document content type used by Infopedia." ma:contentTypeScope="" ma:versionID="e5683f43106d76187b0e3e64cfc9184a">
  <xsd:schema xmlns:xsd="http://www.w3.org/2001/XMLSchema" xmlns:xs="http://www.w3.org/2001/XMLSchema" xmlns:p="http://schemas.microsoft.com/office/2006/metadata/properties" xmlns:ns1="http://schemas.microsoft.com/sharepoint/v3" xmlns:ns2="230e9df3-be65-4c73-a93b-d1236ebd677e" xmlns:ns3="230E9DF3-BE65-4C73-A93B-D1236EBD677E" targetNamespace="http://schemas.microsoft.com/office/2006/metadata/properties" ma:root="true" ma:fieldsID="f0b41eddb49bedc0a408dd18e526ebff" ns1:_="" ns2:_="" ns3:_="">
    <xsd:import namespace="http://schemas.microsoft.com/sharepoint/v3"/>
    <xsd:import namespace="230e9df3-be65-4c73-a93b-d1236ebd677e"/>
    <xsd:import namespace="230E9DF3-BE65-4C73-A93B-D1236EBD677E"/>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ma:readOnly="fals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A5C839-C9CA-4569-A7F3-278111B05EF0}">
  <ds:schemaRefs>
    <ds:schemaRef ds:uri="http://schemas.microsoft.com/office/2006/metadata/properties"/>
    <ds:schemaRef ds:uri="http://schemas.openxmlformats.org/package/2006/metadata/core-properties"/>
    <ds:schemaRef ds:uri="http://schemas.microsoft.com/sharepoint/v3"/>
    <ds:schemaRef ds:uri="230e9df3-be65-4c73-a93b-d1236ebd677e"/>
    <ds:schemaRef ds:uri="http://purl.org/dc/terms/"/>
    <ds:schemaRef ds:uri="http://schemas.microsoft.com/office/2006/documentManagement/types"/>
    <ds:schemaRef ds:uri="http://schemas.microsoft.com/office/infopath/2007/PartnerControls"/>
    <ds:schemaRef ds:uri="http://purl.org/dc/elements/1.1/"/>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B44A2A1D-CE17-496A-8C31-4D30B1F89A9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A79BAB8-7C23-4370-8A73-DA77F440486C}">
  <ds:schemaRefs>
    <ds:schemaRef ds:uri="http://schemas.microsoft.com/sharepoint/events"/>
  </ds:schemaRefs>
</ds:datastoreItem>
</file>

<file path=customXml/itemProps4.xml><?xml version="1.0" encoding="utf-8"?>
<ds:datastoreItem xmlns:ds="http://schemas.openxmlformats.org/officeDocument/2006/customXml" ds:itemID="{0183B4B2-99EA-4AD7-A286-BABF5A102E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160</TotalTime>
  <Words>4007</Words>
  <Application>Microsoft Office PowerPoint</Application>
  <PresentationFormat>ワイド画面</PresentationFormat>
  <Paragraphs>603</Paragraphs>
  <Slides>54</Slides>
  <Notes>52</Notes>
  <HiddenSlides>2</HiddenSlides>
  <MMClips>1</MMClips>
  <ScaleCrop>false</ScaleCrop>
  <HeadingPairs>
    <vt:vector size="4" baseType="variant">
      <vt:variant>
        <vt:lpstr>テーマ</vt:lpstr>
      </vt:variant>
      <vt:variant>
        <vt:i4>7</vt:i4>
      </vt:variant>
      <vt:variant>
        <vt:lpstr>スライド タイトル</vt:lpstr>
      </vt:variant>
      <vt:variant>
        <vt:i4>54</vt:i4>
      </vt:variant>
    </vt:vector>
  </HeadingPairs>
  <TitlesOfParts>
    <vt:vector size="61" baseType="lpstr">
      <vt:lpstr>COLOR TEMPLATE</vt:lpstr>
      <vt:lpstr>1_COLOR TEMPLATE</vt:lpstr>
      <vt:lpstr>2_COLOR TEMPLATE</vt:lpstr>
      <vt:lpstr>3_COLOR TEMPLATE</vt:lpstr>
      <vt:lpstr>LIGHT COLOR TEMPLATE</vt:lpstr>
      <vt:lpstr>1_5-30721_Build_2016_Template_Light</vt:lpstr>
      <vt:lpstr>2_5-30721_Build_2016_Template_Light</vt:lpstr>
      <vt:lpstr>Speaker Guidance</vt:lpstr>
      <vt:lpstr>Cortana  Intelligence Suite</vt:lpstr>
      <vt:lpstr>Business is being transformed by three trends</vt:lpstr>
      <vt:lpstr>Stay ahead of the curve with Cortana Intelligence Suite</vt:lpstr>
      <vt:lpstr>Easily turn data into intelligent action</vt:lpstr>
      <vt:lpstr>Easily turn data into intelligent action</vt:lpstr>
      <vt:lpstr>PowerPoint プレゼンテーション</vt:lpstr>
      <vt:lpstr>PowerPoint プレゼンテーション</vt:lpstr>
      <vt:lpstr>PowerPoint プレゼンテーション</vt:lpstr>
      <vt:lpstr>PowerPoint プレゼンテーション</vt:lpstr>
      <vt:lpstr>Analyze image </vt:lpstr>
      <vt:lpstr>OCR</vt:lpstr>
      <vt:lpstr>Smart thumbnail </vt:lpstr>
      <vt:lpstr>Recognize emotions Detect emotions based on facial expressions  in photos and videos</vt:lpstr>
      <vt:lpstr>Emotion APIs</vt:lpstr>
      <vt:lpstr>PowerPoint プレゼンテーション</vt:lpstr>
      <vt:lpstr>Face APIs</vt:lpstr>
      <vt:lpstr>PowerPoint プレゼンテーション</vt:lpstr>
      <vt:lpstr>Stabilization</vt:lpstr>
      <vt:lpstr>Face detection and tracking</vt:lpstr>
      <vt:lpstr>Motion detection</vt:lpstr>
      <vt:lpstr>PowerPoint プレゼンテーション</vt:lpstr>
      <vt:lpstr>PowerPoint プレゼンテーション</vt:lpstr>
      <vt:lpstr>Voice recognition</vt:lpstr>
      <vt:lpstr>Voice recognition</vt:lpstr>
      <vt:lpstr>Voice output</vt:lpstr>
      <vt:lpstr>PowerPoint プレゼンテーション</vt:lpstr>
      <vt:lpstr>Custom Recognition Intelligent Service</vt:lpstr>
      <vt:lpstr>PowerPoint プレゼンテーション</vt:lpstr>
      <vt:lpstr>Speaker recognition APIs</vt:lpstr>
      <vt:lpstr>PowerPoint プレゼンテーション</vt:lpstr>
      <vt:lpstr>PowerPoint プレゼンテーション</vt:lpstr>
      <vt:lpstr>Bing spell check APIs</vt:lpstr>
      <vt:lpstr>PowerPoint プレゼンテーション</vt:lpstr>
      <vt:lpstr>Language understanding intelligent service</vt:lpstr>
      <vt:lpstr>Language understanding models</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Get started now</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Cortana Intelligence Suite - Cognitive Services Level 200 Presentation</dc:title>
  <dc:creator>Giampaolo Battaglia</dc:creator>
  <cp:keywords/>
  <cp:lastModifiedBy>Matt Littleton (AZURE)</cp:lastModifiedBy>
  <cp:revision>29</cp:revision>
  <dcterms:created xsi:type="dcterms:W3CDTF">2016-03-28T14:44:20Z</dcterms:created>
  <dcterms:modified xsi:type="dcterms:W3CDTF">2016-04-03T12:46:33Z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67e5d4b76f4a9db8769983fda9cec0">
    <vt:lpwstr/>
  </property>
  <property fmtid="{D5CDD505-2E9C-101B-9397-08002B2CF9AE}" pid="3" name="TaxKeyword">
    <vt:lpwstr/>
  </property>
  <property fmtid="{D5CDD505-2E9C-101B-9397-08002B2CF9AE}" pid="4" name="NewsType">
    <vt:lpwstr/>
  </property>
  <property fmtid="{D5CDD505-2E9C-101B-9397-08002B2CF9AE}" pid="5" name="_dlc_policyId">
    <vt:lpwstr/>
  </property>
  <property fmtid="{D5CDD505-2E9C-101B-9397-08002B2CF9AE}" pid="6" name="Region">
    <vt:lpwstr/>
  </property>
  <property fmtid="{D5CDD505-2E9C-101B-9397-08002B2CF9AE}" pid="7" name="Confidentiality">
    <vt:lpwstr>5;#Microsoft confidential|461efa83-0283-486a-a8d5-943328f3693f</vt:lpwstr>
  </property>
  <property fmtid="{D5CDD505-2E9C-101B-9397-08002B2CF9AE}" pid="8" name="ItemType">
    <vt:lpwstr>435;#technical presentations|83a894cf-702b-47fc-aba5-41bd10dc1e75</vt:lpwstr>
  </property>
  <property fmtid="{D5CDD505-2E9C-101B-9397-08002B2CF9AE}" pid="9" name="ContentTypeId">
    <vt:lpwstr>0x0101000E4CB7077FEE4FF7AE86D4A500EEC7800300F96E2758736AEF45AFCE0C190C2A9DEC00CC074746C0EF6D439A06F1AAD31A3C2B</vt:lpwstr>
  </property>
  <property fmtid="{D5CDD505-2E9C-101B-9397-08002B2CF9AE}" pid="10" name="ga0c0bf70a6644469c61b3efa7025301">
    <vt:lpwstr/>
  </property>
  <property fmtid="{D5CDD505-2E9C-101B-9397-08002B2CF9AE}" pid="11" name="Industries">
    <vt:lpwstr/>
  </property>
  <property fmtid="{D5CDD505-2E9C-101B-9397-08002B2CF9AE}" pid="12" name="MSProducts">
    <vt:lpwstr/>
  </property>
  <property fmtid="{D5CDD505-2E9C-101B-9397-08002B2CF9AE}" pid="13" name="Competitors">
    <vt:lpwstr/>
  </property>
  <property fmtid="{D5CDD505-2E9C-101B-9397-08002B2CF9AE}" pid="14" name="SMSGDomain">
    <vt:lpwstr>21;#Cloud and Enterprise|adc2fe87-c79a-4ded-a449-3f86b954069d;#20;#Microsoft Azure Domain|d600a391-d529-4311-892b-2c05c1ab2538</vt:lpwstr>
  </property>
  <property fmtid="{D5CDD505-2E9C-101B-9397-08002B2CF9AE}" pid="15" name="ExperienceContentType">
    <vt:lpwstr/>
  </property>
  <property fmtid="{D5CDD505-2E9C-101B-9397-08002B2CF9AE}" pid="16" name="BusinessArchitecture">
    <vt:lpwstr>374;#machine learning|912b89bd-3197-4d37-838b-dea3c299099a</vt:lpwstr>
  </property>
  <property fmtid="{D5CDD505-2E9C-101B-9397-08002B2CF9AE}" pid="17" name="SMSGTags">
    <vt:lpwstr/>
  </property>
  <property fmtid="{D5CDD505-2E9C-101B-9397-08002B2CF9AE}" pid="18" name="Products">
    <vt:lpwstr>26;#Microsoft Azure|669a3112-5edf-444b-a003-630063601f07</vt:lpwstr>
  </property>
  <property fmtid="{D5CDD505-2E9C-101B-9397-08002B2CF9AE}" pid="19" name="_dlc_DocIdItemGuid">
    <vt:lpwstr>14bb838e-38f2-46be-af25-6a777cc81e25</vt:lpwstr>
  </property>
  <property fmtid="{D5CDD505-2E9C-101B-9397-08002B2CF9AE}" pid="20" name="MSPhysicalGeography">
    <vt:lpwstr/>
  </property>
  <property fmtid="{D5CDD505-2E9C-101B-9397-08002B2CF9AE}" pid="21" name="j3562c58ee414e028925bc902cfc01a1">
    <vt:lpwstr/>
  </property>
  <property fmtid="{D5CDD505-2E9C-101B-9397-08002B2CF9AE}" pid="22" name="EnterpriseDomainTags">
    <vt:lpwstr/>
  </property>
  <property fmtid="{D5CDD505-2E9C-101B-9397-08002B2CF9AE}" pid="23" name="l6f004f21209409da86a713c0f24627d">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la4444b61d19467597d63190b69ac227">
    <vt:lpwstr/>
  </property>
  <property fmtid="{D5CDD505-2E9C-101B-9397-08002B2CF9AE}" pid="28" name="Topics">
    <vt:lpwstr>29;#features|94b87768-f145-4764-adbd-fec700e47348</vt:lpwstr>
  </property>
  <property fmtid="{D5CDD505-2E9C-101B-9397-08002B2CF9AE}" pid="29" name="Groups">
    <vt:lpwstr>31;#Microsoft Azure Marketing|0958c357-5252-473f-8b4e-42f27525a99d</vt:lpwstr>
  </property>
  <property fmtid="{D5CDD505-2E9C-101B-9397-08002B2CF9AE}" pid="30" name="MSProductsTaxHTField0">
    <vt:lpwstr/>
  </property>
  <property fmtid="{D5CDD505-2E9C-101B-9397-08002B2CF9AE}" pid="31" name="Languages">
    <vt:lpwstr/>
  </property>
  <property fmtid="{D5CDD505-2E9C-101B-9397-08002B2CF9AE}" pid="32" name="e8080b0481964c759b2c36ae49591b31">
    <vt:lpwstr/>
  </property>
  <property fmtid="{D5CDD505-2E9C-101B-9397-08002B2CF9AE}" pid="33" name="_docset_NoMedatataSyncRequired">
    <vt:lpwstr>False</vt:lpwstr>
  </property>
  <property fmtid="{D5CDD505-2E9C-101B-9397-08002B2CF9AE}" pid="34" name="TechnicalLevel">
    <vt:lpwstr/>
  </property>
  <property fmtid="{D5CDD505-2E9C-101B-9397-08002B2CF9AE}" pid="35" name="Audiences">
    <vt:lpwstr/>
  </property>
  <property fmtid="{D5CDD505-2E9C-101B-9397-08002B2CF9AE}" pid="36" name="ldac8aee9d1f469e8cd8c3f8d6a615f2">
    <vt:lpwstr/>
  </property>
  <property fmtid="{D5CDD505-2E9C-101B-9397-08002B2CF9AE}" pid="37" name="EmployeeRole">
    <vt:lpwstr/>
  </property>
  <property fmtid="{D5CDD505-2E9C-101B-9397-08002B2CF9AE}" pid="38" name="NewsTopic">
    <vt:lpwstr/>
  </property>
  <property fmtid="{D5CDD505-2E9C-101B-9397-08002B2CF9AE}" pid="39" name="Roles">
    <vt:lpwstr/>
  </property>
  <property fmtid="{D5CDD505-2E9C-101B-9397-08002B2CF9AE}" pid="40" name="ItemRetentionFormula">
    <vt:lpwstr/>
  </property>
  <property fmtid="{D5CDD505-2E9C-101B-9397-08002B2CF9AE}" pid="41" name="NewsSource">
    <vt:lpwstr/>
  </property>
</Properties>
</file>